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5"/>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TT Rounds Condensed" charset="1" panose="02000506030000020003"/>
      <p:regular r:id="rId19"/>
    </p:embeddedFont>
    <p:embeddedFont>
      <p:font typeface="TT Rounds Condensed Bold" charset="1" panose="02000806030000020003"/>
      <p:regular r:id="rId20"/>
    </p:embeddedFont>
    <p:embeddedFont>
      <p:font typeface="TT Rounds Condensed Italics" charset="1" panose="02000506030000090003"/>
      <p:regular r:id="rId21"/>
    </p:embeddedFont>
    <p:embeddedFont>
      <p:font typeface="TT Rounds Condensed Bold Italics" charset="1" panose="02000806030000090003"/>
      <p:regular r:id="rId22"/>
    </p:embeddedFont>
    <p:embeddedFont>
      <p:font typeface="TT Rounds Condensed Thin" charset="1" panose="02000503020000020003"/>
      <p:regular r:id="rId23"/>
    </p:embeddedFont>
    <p:embeddedFont>
      <p:font typeface="TT Rounds Condensed Thin Italics" charset="1" panose="02000503020000090003"/>
      <p:regular r:id="rId24"/>
    </p:embeddedFont>
    <p:embeddedFont>
      <p:font typeface="TT Rounds Condensed Heavy" charset="1" panose="02000506030000020003"/>
      <p:regular r:id="rId25"/>
    </p:embeddedFont>
    <p:embeddedFont>
      <p:font typeface="TT Rounds Condensed Heavy Italics" charset="1" panose="0200050600000009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notesMasters/notesMaster1.xml" Type="http://schemas.openxmlformats.org/officeDocument/2006/relationships/notesMaster"/><Relationship Id="rId46" Target="theme/theme2.xml" Type="http://schemas.openxmlformats.org/officeDocument/2006/relationships/theme"/><Relationship Id="rId47" Target="notesSlides/notesSlide1.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3622928" y="3260248"/>
            <a:ext cx="9340893" cy="428625"/>
          </a:xfrm>
          <a:prstGeom prst="rect">
            <a:avLst/>
          </a:prstGeom>
        </p:spPr>
        <p:txBody>
          <a:bodyPr anchor="t" rtlCol="false" tIns="0" lIns="0" bIns="0" rIns="0">
            <a:spAutoFit/>
          </a:bodyPr>
          <a:lstStyle/>
          <a:p>
            <a:pPr algn="l">
              <a:lnSpc>
                <a:spcPts val="3240"/>
              </a:lnSpc>
            </a:pPr>
            <a:r>
              <a:rPr lang="en-US" sz="2700" spc="-195">
                <a:solidFill>
                  <a:srgbClr val="404040"/>
                </a:solidFill>
                <a:latin typeface="Arimo Bold"/>
              </a:rPr>
              <a:t>DEPARTMENT OF COMPUTER SCIENCE AND ENGINEERING </a:t>
            </a:r>
          </a:p>
        </p:txBody>
      </p:sp>
      <p:sp>
        <p:nvSpPr>
          <p:cNvPr name="TextBox 21" id="21"/>
          <p:cNvSpPr txBox="true"/>
          <p:nvPr/>
        </p:nvSpPr>
        <p:spPr>
          <a:xfrm rot="0">
            <a:off x="1134903" y="3864228"/>
            <a:ext cx="5819775" cy="505460"/>
          </a:xfrm>
          <a:prstGeom prst="rect">
            <a:avLst/>
          </a:prstGeom>
        </p:spPr>
        <p:txBody>
          <a:bodyPr anchor="t" rtlCol="false" tIns="0" lIns="0" bIns="0" rIns="0">
            <a:spAutoFit/>
          </a:bodyPr>
          <a:lstStyle/>
          <a:p>
            <a:pPr algn="l">
              <a:lnSpc>
                <a:spcPts val="3240"/>
              </a:lnSpc>
            </a:pPr>
            <a:r>
              <a:rPr lang="en-US" sz="2700" spc="-45">
                <a:solidFill>
                  <a:srgbClr val="404040"/>
                </a:solidFill>
                <a:latin typeface="Arimo Bold"/>
              </a:rPr>
              <a:t>Project name : </a:t>
            </a:r>
            <a:r>
              <a:rPr lang="en-US" sz="2700" spc="-45">
                <a:solidFill>
                  <a:srgbClr val="404040"/>
                </a:solidFill>
                <a:latin typeface="Arimo"/>
              </a:rPr>
              <a:t>Air Quality Monitoring</a:t>
            </a:r>
          </a:p>
        </p:txBody>
      </p:sp>
      <p:sp>
        <p:nvSpPr>
          <p:cNvPr name="TextBox 22" id="22"/>
          <p:cNvSpPr txBox="true"/>
          <p:nvPr/>
        </p:nvSpPr>
        <p:spPr>
          <a:xfrm rot="0">
            <a:off x="1134903" y="4448016"/>
            <a:ext cx="5694997" cy="3752850"/>
          </a:xfrm>
          <a:prstGeom prst="rect">
            <a:avLst/>
          </a:prstGeom>
        </p:spPr>
        <p:txBody>
          <a:bodyPr anchor="t" rtlCol="false" tIns="0" lIns="0" bIns="0" rIns="0">
            <a:spAutoFit/>
          </a:bodyPr>
          <a:lstStyle/>
          <a:p>
            <a:pPr algn="l">
              <a:lnSpc>
                <a:spcPts val="3240"/>
              </a:lnSpc>
            </a:pPr>
            <a:r>
              <a:rPr lang="en-US" sz="2700" spc="-45">
                <a:solidFill>
                  <a:srgbClr val="404040"/>
                </a:solidFill>
                <a:latin typeface="Arimo Bold"/>
              </a:rPr>
              <a:t>Team name	: </a:t>
            </a:r>
            <a:r>
              <a:rPr lang="en-US" sz="2700" spc="-45">
                <a:solidFill>
                  <a:srgbClr val="404040"/>
                </a:solidFill>
                <a:latin typeface="Arimo"/>
              </a:rPr>
              <a:t>Proj_224787_Team_2</a:t>
            </a:r>
          </a:p>
          <a:p>
            <a:pPr algn="l">
              <a:lnSpc>
                <a:spcPts val="3600"/>
              </a:lnSpc>
            </a:pPr>
            <a:r>
              <a:rPr lang="en-US" sz="3000" spc="-262">
                <a:solidFill>
                  <a:srgbClr val="404040"/>
                </a:solidFill>
                <a:latin typeface="Arimo Bold"/>
              </a:rPr>
              <a:t>Team members :</a:t>
            </a:r>
          </a:p>
          <a:p>
            <a:pPr algn="l">
              <a:lnSpc>
                <a:spcPts val="3240"/>
              </a:lnSpc>
            </a:pPr>
          </a:p>
          <a:p>
            <a:pPr algn="l">
              <a:lnSpc>
                <a:spcPts val="3240"/>
              </a:lnSpc>
            </a:pPr>
          </a:p>
          <a:p>
            <a:pPr algn="l">
              <a:lnSpc>
                <a:spcPts val="3240"/>
              </a:lnSpc>
            </a:pPr>
            <a:r>
              <a:rPr lang="en-US" sz="2700" spc="-51">
                <a:solidFill>
                  <a:srgbClr val="404040"/>
                </a:solidFill>
                <a:latin typeface="Arimo"/>
              </a:rPr>
              <a:t>Sivaram S</a:t>
            </a:r>
            <a:r>
              <a:rPr lang="en-US" sz="2700" spc="-51">
                <a:solidFill>
                  <a:srgbClr val="404040"/>
                </a:solidFill>
                <a:latin typeface="Arimo"/>
              </a:rPr>
              <a:t>(113321104095) </a:t>
            </a:r>
          </a:p>
          <a:p>
            <a:pPr algn="l">
              <a:lnSpc>
                <a:spcPts val="3240"/>
              </a:lnSpc>
            </a:pPr>
            <a:r>
              <a:rPr lang="en-US" sz="2700" spc="-51">
                <a:solidFill>
                  <a:srgbClr val="404040"/>
                </a:solidFill>
                <a:latin typeface="Arimo"/>
              </a:rPr>
              <a:t>Senthur Murugan T (113321104087)</a:t>
            </a:r>
          </a:p>
          <a:p>
            <a:pPr algn="l">
              <a:lnSpc>
                <a:spcPts val="3240"/>
              </a:lnSpc>
            </a:pPr>
            <a:r>
              <a:rPr lang="en-US" sz="2700" spc="-51">
                <a:solidFill>
                  <a:srgbClr val="404040"/>
                </a:solidFill>
                <a:latin typeface="Arimo"/>
              </a:rPr>
              <a:t>Shanmugham C (113321104091)</a:t>
            </a:r>
          </a:p>
          <a:p>
            <a:pPr algn="l">
              <a:lnSpc>
                <a:spcPts val="3240"/>
              </a:lnSpc>
            </a:pPr>
            <a:r>
              <a:rPr lang="en-US" sz="2700" spc="-51">
                <a:solidFill>
                  <a:srgbClr val="404040"/>
                </a:solidFill>
                <a:latin typeface="Arimo"/>
              </a:rPr>
              <a:t>shaik alfiyaz (113321104088)</a:t>
            </a:r>
          </a:p>
          <a:p>
            <a:pPr algn="l">
              <a:lnSpc>
                <a:spcPts val="3240"/>
              </a:lnSpc>
            </a:pPr>
            <a:r>
              <a:rPr lang="en-US" sz="2700" spc="-51">
                <a:solidFill>
                  <a:srgbClr val="404040"/>
                </a:solidFill>
                <a:latin typeface="Arimo"/>
              </a:rPr>
              <a:t>   </a:t>
            </a:r>
          </a:p>
        </p:txBody>
      </p:sp>
      <p:sp>
        <p:nvSpPr>
          <p:cNvPr name="Freeform 23" id="23"/>
          <p:cNvSpPr/>
          <p:nvPr/>
        </p:nvSpPr>
        <p:spPr>
          <a:xfrm flipH="false" flipV="false" rot="0">
            <a:off x="528638" y="357188"/>
            <a:ext cx="13873162" cy="1985962"/>
          </a:xfrm>
          <a:custGeom>
            <a:avLst/>
            <a:gdLst/>
            <a:ahLst/>
            <a:cxnLst/>
            <a:rect r="r" b="b" t="t" l="l"/>
            <a:pathLst>
              <a:path h="1985962" w="13873162">
                <a:moveTo>
                  <a:pt x="0" y="0"/>
                </a:moveTo>
                <a:lnTo>
                  <a:pt x="13873162" y="0"/>
                </a:lnTo>
                <a:lnTo>
                  <a:pt x="13873162" y="1985962"/>
                </a:lnTo>
                <a:lnTo>
                  <a:pt x="0" y="1985962"/>
                </a:lnTo>
                <a:lnTo>
                  <a:pt x="0" y="0"/>
                </a:lnTo>
                <a:close/>
              </a:path>
            </a:pathLst>
          </a:custGeom>
          <a:blipFill>
            <a:blip r:embed="rId2"/>
            <a:stretch>
              <a:fillRect l="0" t="-1219" r="0" b="-1219"/>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226343" y="873061"/>
            <a:ext cx="10112217" cy="1694379"/>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a:rPr>
              <a:t>Screenshots of the IoT devices</a:t>
            </a:r>
          </a:p>
        </p:txBody>
      </p:sp>
      <p:sp>
        <p:nvSpPr>
          <p:cNvPr name="Freeform 21" id="21"/>
          <p:cNvSpPr/>
          <p:nvPr/>
        </p:nvSpPr>
        <p:spPr>
          <a:xfrm flipH="false" flipV="false" rot="0">
            <a:off x="2286000" y="2743200"/>
            <a:ext cx="10129838" cy="5828553"/>
          </a:xfrm>
          <a:custGeom>
            <a:avLst/>
            <a:gdLst/>
            <a:ahLst/>
            <a:cxnLst/>
            <a:rect r="r" b="b" t="t" l="l"/>
            <a:pathLst>
              <a:path h="5828553" w="10129838">
                <a:moveTo>
                  <a:pt x="0" y="0"/>
                </a:moveTo>
                <a:lnTo>
                  <a:pt x="10129838" y="0"/>
                </a:lnTo>
                <a:lnTo>
                  <a:pt x="10129838" y="5828553"/>
                </a:lnTo>
                <a:lnTo>
                  <a:pt x="0" y="5828553"/>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p:cNvSpPr/>
          <p:nvPr/>
        </p:nvSpPr>
        <p:spPr>
          <a:xfrm flipH="false" flipV="false" rot="0">
            <a:off x="3543300" y="2286000"/>
            <a:ext cx="9129712" cy="6323170"/>
          </a:xfrm>
          <a:custGeom>
            <a:avLst/>
            <a:gdLst/>
            <a:ahLst/>
            <a:cxnLst/>
            <a:rect r="r" b="b" t="t" l="l"/>
            <a:pathLst>
              <a:path h="6323170" w="9129712">
                <a:moveTo>
                  <a:pt x="0" y="0"/>
                </a:moveTo>
                <a:lnTo>
                  <a:pt x="9129712" y="0"/>
                </a:lnTo>
                <a:lnTo>
                  <a:pt x="9129712" y="6323170"/>
                </a:lnTo>
                <a:lnTo>
                  <a:pt x="0" y="6323170"/>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662940" y="855345"/>
            <a:ext cx="13769817" cy="876300"/>
          </a:xfrm>
          <a:prstGeom prst="rect">
            <a:avLst/>
          </a:prstGeom>
        </p:spPr>
        <p:txBody>
          <a:bodyPr anchor="t" rtlCol="false" tIns="0" lIns="0" bIns="0" rIns="0">
            <a:spAutoFit/>
          </a:bodyPr>
          <a:lstStyle/>
          <a:p>
            <a:pPr algn="l">
              <a:lnSpc>
                <a:spcPts val="6480"/>
              </a:lnSpc>
            </a:pPr>
            <a:r>
              <a:rPr lang="en-US" sz="5400">
                <a:solidFill>
                  <a:srgbClr val="90C226"/>
                </a:solidFill>
                <a:latin typeface="Times New Roman"/>
              </a:rPr>
              <a:t>SCREENSHOT OF PYTHON CODE OUTPUT</a:t>
            </a:r>
          </a:p>
        </p:txBody>
      </p:sp>
      <p:sp>
        <p:nvSpPr>
          <p:cNvPr name="Freeform 21" id="21"/>
          <p:cNvSpPr/>
          <p:nvPr/>
        </p:nvSpPr>
        <p:spPr>
          <a:xfrm flipH="false" flipV="false" rot="0">
            <a:off x="2857500" y="2286000"/>
            <a:ext cx="11315700" cy="6361974"/>
          </a:xfrm>
          <a:custGeom>
            <a:avLst/>
            <a:gdLst/>
            <a:ahLst/>
            <a:cxnLst/>
            <a:rect r="r" b="b" t="t" l="l"/>
            <a:pathLst>
              <a:path h="6361974" w="11315700">
                <a:moveTo>
                  <a:pt x="0" y="0"/>
                </a:moveTo>
                <a:lnTo>
                  <a:pt x="11315700" y="0"/>
                </a:lnTo>
                <a:lnTo>
                  <a:pt x="11315700" y="6361974"/>
                </a:lnTo>
                <a:lnTo>
                  <a:pt x="0" y="6361974"/>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p:cNvSpPr/>
          <p:nvPr/>
        </p:nvSpPr>
        <p:spPr>
          <a:xfrm flipH="false" flipV="false" rot="0">
            <a:off x="1371600" y="1371600"/>
            <a:ext cx="13601700" cy="7647222"/>
          </a:xfrm>
          <a:custGeom>
            <a:avLst/>
            <a:gdLst/>
            <a:ahLst/>
            <a:cxnLst/>
            <a:rect r="r" b="b" t="t" l="l"/>
            <a:pathLst>
              <a:path h="7647222" w="13601700">
                <a:moveTo>
                  <a:pt x="0" y="0"/>
                </a:moveTo>
                <a:lnTo>
                  <a:pt x="13601700" y="0"/>
                </a:lnTo>
                <a:lnTo>
                  <a:pt x="13601700" y="7647222"/>
                </a:lnTo>
                <a:lnTo>
                  <a:pt x="0" y="7647222"/>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36295"/>
            <a:ext cx="5659119" cy="1518285"/>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a:rPr>
              <a:t>IoT Device Code</a:t>
            </a:r>
          </a:p>
        </p:txBody>
      </p:sp>
      <p:sp>
        <p:nvSpPr>
          <p:cNvPr name="TextBox 21" id="21"/>
          <p:cNvSpPr txBox="true"/>
          <p:nvPr/>
        </p:nvSpPr>
        <p:spPr>
          <a:xfrm rot="0">
            <a:off x="3063240" y="3465195"/>
            <a:ext cx="9646920" cy="3689985"/>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a:solidFill>
                  <a:srgbClr val="404040"/>
                </a:solidFill>
                <a:latin typeface="TT Rounds Condensed"/>
              </a:rPr>
              <a:t>Initialize and configure sensors.</a:t>
            </a:r>
          </a:p>
          <a:p>
            <a:pPr algn="l" marL="542925" indent="-271462" lvl="1">
              <a:lnSpc>
                <a:spcPts val="3600"/>
              </a:lnSpc>
              <a:buFont typeface="Arial"/>
              <a:buChar char="•"/>
            </a:pPr>
            <a:r>
              <a:rPr lang="en-US" sz="3000" spc="28">
                <a:solidFill>
                  <a:srgbClr val="404040"/>
                </a:solidFill>
                <a:latin typeface="TT Rounds Condensed"/>
              </a:rPr>
              <a:t>Set up data transmission protocols (e.g., MQTT or HTTP).</a:t>
            </a:r>
          </a:p>
          <a:p>
            <a:pPr algn="l" marL="542925" indent="-271462" lvl="1">
              <a:lnSpc>
                <a:spcPts val="3600"/>
              </a:lnSpc>
              <a:buFont typeface="Arial"/>
              <a:buChar char="•"/>
            </a:pPr>
            <a:r>
              <a:rPr lang="en-US" sz="3000" spc="28">
                <a:solidFill>
                  <a:srgbClr val="404040"/>
                </a:solidFill>
                <a:latin typeface="TT Rounds Condensed"/>
              </a:rPr>
              <a:t>Implement error handling and retry mechanisms for data transmission.</a:t>
            </a:r>
          </a:p>
          <a:p>
            <a:pPr algn="l" marL="542925" indent="-271462" lvl="1">
              <a:lnSpc>
                <a:spcPts val="3600"/>
              </a:lnSpc>
              <a:buFont typeface="Arial"/>
              <a:buChar char="•"/>
            </a:pPr>
            <a:r>
              <a:rPr lang="en-US" sz="3000" spc="28">
                <a:solidFill>
                  <a:srgbClr val="404040"/>
                </a:solidFill>
                <a:latin typeface="TT Rounds Condensed"/>
              </a:rPr>
              <a:t>Continuously collect and send data to the central platform.</a:t>
            </a:r>
          </a:p>
          <a:p>
            <a:pPr algn="l" marL="542925" indent="-271462" lvl="1">
              <a:lnSpc>
                <a:spcPts val="3600"/>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226343" y="873061"/>
            <a:ext cx="9312117" cy="1694379"/>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Bold"/>
              </a:rPr>
              <a:t>Data Sharing Platform UI</a:t>
            </a:r>
          </a:p>
        </p:txBody>
      </p:sp>
      <p:sp>
        <p:nvSpPr>
          <p:cNvPr name="TextBox 21" id="21"/>
          <p:cNvSpPr txBox="true"/>
          <p:nvPr/>
        </p:nvSpPr>
        <p:spPr>
          <a:xfrm rot="0">
            <a:off x="1226343" y="2331720"/>
            <a:ext cx="12360593" cy="756666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404040"/>
                </a:solidFill>
                <a:latin typeface="TT Rounds Condensed"/>
              </a:rPr>
              <a:t>The platform's user interface should include the following components:</a:t>
            </a:r>
          </a:p>
          <a:p>
            <a:pPr algn="l" marL="651510" indent="-325755" lvl="1">
              <a:lnSpc>
                <a:spcPts val="4320"/>
              </a:lnSpc>
              <a:buFont typeface="Arial"/>
              <a:buChar char="•"/>
            </a:pPr>
            <a:r>
              <a:rPr lang="en-US" sz="3600" spc="33">
                <a:solidFill>
                  <a:srgbClr val="404040"/>
                </a:solidFill>
                <a:latin typeface="TT Rounds Condensed"/>
              </a:rPr>
              <a:t>User Registration and Login: Secure user authentication for data access.</a:t>
            </a:r>
          </a:p>
          <a:p>
            <a:pPr algn="l" marL="651510" indent="-325755" lvl="1">
              <a:lnSpc>
                <a:spcPts val="4320"/>
              </a:lnSpc>
              <a:buFont typeface="Arial"/>
              <a:buChar char="•"/>
            </a:pPr>
            <a:r>
              <a:rPr lang="en-US" sz="3600" spc="33">
                <a:solidFill>
                  <a:srgbClr val="404040"/>
                </a:solidFill>
                <a:latin typeface="TT Rounds Condensed"/>
              </a:rPr>
              <a:t>Dashboard: A user-friendly dashboard displaying real-time air quality data.</a:t>
            </a:r>
          </a:p>
          <a:p>
            <a:pPr algn="l" marL="651510" indent="-325755" lvl="1">
              <a:lnSpc>
                <a:spcPts val="4320"/>
              </a:lnSpc>
              <a:buFont typeface="Arial"/>
              <a:buChar char="•"/>
            </a:pPr>
            <a:r>
              <a:rPr lang="en-US" sz="3600" spc="33">
                <a:solidFill>
                  <a:srgbClr val="404040"/>
                </a:solidFill>
                <a:latin typeface="TT Rounds Condensed"/>
              </a:rPr>
              <a:t>Historical Data Visualization: Charts and graphs for historical data analysis.</a:t>
            </a:r>
          </a:p>
          <a:p>
            <a:pPr algn="l" marL="651510" indent="-325755" lvl="1">
              <a:lnSpc>
                <a:spcPts val="4320"/>
              </a:lnSpc>
              <a:buFont typeface="Arial"/>
              <a:buChar char="•"/>
            </a:pPr>
            <a:r>
              <a:rPr lang="en-US" sz="3600" spc="33">
                <a:solidFill>
                  <a:srgbClr val="404040"/>
                </a:solidFill>
                <a:latin typeface="TT Rounds Condensed"/>
              </a:rPr>
              <a:t>Alert Configuration: A settings page to set and manage alert thresholds.</a:t>
            </a:r>
          </a:p>
          <a:p>
            <a:pPr algn="l" marL="651510" indent="-325755" lvl="1">
              <a:lnSpc>
                <a:spcPts val="4320"/>
              </a:lnSpc>
              <a:buFont typeface="Arial"/>
              <a:buChar char="•"/>
            </a:pPr>
            <a:r>
              <a:rPr lang="en-US" sz="3600" spc="33">
                <a:solidFill>
                  <a:srgbClr val="404040"/>
                </a:solidFill>
                <a:latin typeface="TT Rounds Condensed"/>
              </a:rPr>
              <a:t>Notifications: Real-time alerts and notifications when air quality parameters exceed thresholds.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36295"/>
            <a:ext cx="12712122" cy="2013585"/>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a:rPr>
              <a:t>EXPLANATION </a:t>
            </a:r>
          </a:p>
        </p:txBody>
      </p:sp>
      <p:sp>
        <p:nvSpPr>
          <p:cNvPr name="TextBox 21" id="21"/>
          <p:cNvSpPr txBox="true"/>
          <p:nvPr/>
        </p:nvSpPr>
        <p:spPr>
          <a:xfrm rot="0">
            <a:off x="1463040" y="2665095"/>
            <a:ext cx="12360593" cy="6150561"/>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a:solidFill>
                  <a:srgbClr val="404040"/>
                </a:solidFill>
                <a:latin typeface="TT Rounds Condensed"/>
              </a:rPr>
              <a:t>Monitoring air quality is crucial for protecting the environment and public health, particularly in cities where air pollution is a problem. An Internet of Things (IoT)-based air quality monitoring system is presented in this project. It is intended to continually gather data from IoT devices that have sensors measuring important air quality indicators, such as PM2.5, CO, NO2, and O3. The main goals of the project are to classify air quality situations, compute an Air Quality Index (AQI), and transfer this data to a central platform. A user-friendly platform allows users to access this data, establish alarm levels, and get messages when the quality of the air declines. By enabling people and communities to make educated decisions about their well-being and the influence they have on the environment, this technology helps to raise awareness of environmental issues in real time.</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36295"/>
            <a:ext cx="12712122" cy="2013585"/>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a:rPr>
              <a:t>CONCLUSION</a:t>
            </a:r>
          </a:p>
        </p:txBody>
      </p:sp>
      <p:sp>
        <p:nvSpPr>
          <p:cNvPr name="TextBox 21" id="21"/>
          <p:cNvSpPr txBox="true"/>
          <p:nvPr/>
        </p:nvSpPr>
        <p:spPr>
          <a:xfrm rot="0">
            <a:off x="1058455" y="2931795"/>
            <a:ext cx="12360593" cy="4032885"/>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a:solidFill>
                  <a:srgbClr val="404040"/>
                </a:solidFill>
                <a:latin typeface="TT Rounds Condensed"/>
              </a:rPr>
              <a:t>For environmental and public health monitoring, the creation of an Internet of Things air quality monitoring system is essential. This project seeks to give people and authorities an easy-to-use platform to get real-time data on air quality by merging web technologies with air quality sensors. The platform will help people make more educated decisions about environmental management and raise awareness of issues related to air quality. It is anticipated that this project's successful conclusion would enhance air quality management and monitoring in several areas.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4572000" y="4509135"/>
            <a:ext cx="8081582" cy="1720857"/>
          </a:xfrm>
          <a:prstGeom prst="rect">
            <a:avLst/>
          </a:prstGeom>
        </p:spPr>
        <p:txBody>
          <a:bodyPr anchor="t" rtlCol="false" tIns="0" lIns="0" bIns="0" rIns="0">
            <a:spAutoFit/>
          </a:bodyPr>
          <a:lstStyle/>
          <a:p>
            <a:pPr algn="l">
              <a:lnSpc>
                <a:spcPts val="11880"/>
              </a:lnSpc>
            </a:pPr>
            <a:r>
              <a:rPr lang="en-US" sz="9900" spc="7">
                <a:solidFill>
                  <a:srgbClr val="90C226"/>
                </a:solidFill>
                <a:latin typeface="Times New Roman"/>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17245"/>
            <a:ext cx="12712122" cy="1537335"/>
          </a:xfrm>
          <a:prstGeom prst="rect">
            <a:avLst/>
          </a:prstGeom>
        </p:spPr>
        <p:txBody>
          <a:bodyPr anchor="t" rtlCol="false" tIns="0" lIns="0" bIns="0" rIns="0">
            <a:spAutoFit/>
          </a:bodyPr>
          <a:lstStyle/>
          <a:p>
            <a:pPr algn="l">
              <a:lnSpc>
                <a:spcPts val="8640"/>
              </a:lnSpc>
            </a:pPr>
            <a:r>
              <a:rPr lang="en-US" sz="7200">
                <a:solidFill>
                  <a:srgbClr val="90C226"/>
                </a:solidFill>
                <a:latin typeface="Times New Roman Bold"/>
              </a:rPr>
              <a:t>Problem Statement</a:t>
            </a:r>
          </a:p>
        </p:txBody>
      </p:sp>
      <p:sp>
        <p:nvSpPr>
          <p:cNvPr name="TextBox 21" id="21"/>
          <p:cNvSpPr txBox="true"/>
          <p:nvPr/>
        </p:nvSpPr>
        <p:spPr>
          <a:xfrm rot="0">
            <a:off x="1092754" y="3070860"/>
            <a:ext cx="13152596" cy="5088732"/>
          </a:xfrm>
          <a:prstGeom prst="rect">
            <a:avLst/>
          </a:prstGeom>
        </p:spPr>
        <p:txBody>
          <a:bodyPr anchor="t" rtlCol="false" tIns="0" lIns="0" bIns="0" rIns="0">
            <a:spAutoFit/>
          </a:bodyPr>
          <a:lstStyle/>
          <a:p>
            <a:pPr algn="l" marL="760095" indent="-380048" lvl="1">
              <a:lnSpc>
                <a:spcPts val="5040"/>
              </a:lnSpc>
              <a:buFont typeface="Arial"/>
              <a:buChar char="•"/>
            </a:pPr>
            <a:r>
              <a:rPr lang="en-US" sz="4200" spc="39">
                <a:solidFill>
                  <a:srgbClr val="404040"/>
                </a:solidFill>
                <a:latin typeface="TT Rounds Condensed"/>
              </a:rPr>
              <a:t>In many urban areas, air quality is a major issue that affects people's health and wellbeing. Air quality monitoring is essential for identifying sources of pollution and for taking effective action to improve air quality. The goal of this project is to create an IoT-based solution for real-time monitoring of air quality. The system will gather data from a variety of sensors and provide an easy-to-use platform for users to view and analyze this data.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36295"/>
            <a:ext cx="12712122" cy="2013585"/>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Bold"/>
              </a:rPr>
              <a:t>Objectives:</a:t>
            </a:r>
          </a:p>
        </p:txBody>
      </p:sp>
      <p:sp>
        <p:nvSpPr>
          <p:cNvPr name="TextBox 21" id="21"/>
          <p:cNvSpPr txBox="true"/>
          <p:nvPr/>
        </p:nvSpPr>
        <p:spPr>
          <a:xfrm rot="0">
            <a:off x="1005840" y="2550795"/>
            <a:ext cx="12747647" cy="7233285"/>
          </a:xfrm>
          <a:prstGeom prst="rect">
            <a:avLst/>
          </a:prstGeom>
        </p:spPr>
        <p:txBody>
          <a:bodyPr anchor="t" rtlCol="false" tIns="0" lIns="0" bIns="0" rIns="0">
            <a:spAutoFit/>
          </a:bodyPr>
          <a:lstStyle/>
          <a:p>
            <a:pPr algn="l" marL="434340" indent="-217170" lvl="1">
              <a:lnSpc>
                <a:spcPts val="2879"/>
              </a:lnSpc>
              <a:buFont typeface="Arial"/>
              <a:buChar char="•"/>
            </a:pPr>
            <a:r>
              <a:rPr lang="en-US" sz="2400" spc="22">
                <a:solidFill>
                  <a:srgbClr val="404040"/>
                </a:solidFill>
                <a:latin typeface="TT Rounds Condensed Bold"/>
              </a:rPr>
              <a:t>Real-time air quality monitoring</a:t>
            </a:r>
            <a:r>
              <a:rPr lang="en-US" sz="2400" spc="22">
                <a:solidFill>
                  <a:srgbClr val="404040"/>
                </a:solidFill>
                <a:latin typeface="TT Rounds Condensed"/>
              </a:rPr>
              <a:t>: Create an Internet of Things (IoT) system that continuously monitors important air quality indicators, such as PM2.5, PM10, CO, NO2, and ozone.</a:t>
            </a:r>
          </a:p>
          <a:p>
            <a:pPr algn="l" marL="434340" indent="-217170" lvl="1">
              <a:lnSpc>
                <a:spcPts val="2879"/>
              </a:lnSpc>
              <a:buFont typeface="Arial"/>
              <a:buChar char="•"/>
            </a:pPr>
            <a:r>
              <a:rPr lang="en-US" sz="2400" spc="22">
                <a:solidFill>
                  <a:srgbClr val="000000"/>
                </a:solidFill>
                <a:latin typeface="TT Rounds Condensed Bold"/>
              </a:rPr>
              <a:t>Data Collection and Transmission: </a:t>
            </a:r>
            <a:r>
              <a:rPr lang="en-US" sz="2400" spc="22">
                <a:solidFill>
                  <a:srgbClr val="000000"/>
                </a:solidFill>
                <a:latin typeface="TT Rounds Condensed"/>
              </a:rPr>
              <a:t>Configure Internet of Things devices with the necessary Real-time Air Quality Monitoring: Create an Internet of Things (IoT) system that is able to detect important air quality metrics in real-time, such as ozone (O3), carbon monoxide (CO), nitrogen dioxide (NO2), and particulate matter (PM2.5 and PM10). Configure Internet of Things (IoT) devices with the necessary sensors to gather data on air quality and send it to a central platform. </a:t>
            </a:r>
          </a:p>
          <a:p>
            <a:pPr algn="l" marL="434340" indent="-217170" lvl="1">
              <a:lnSpc>
                <a:spcPts val="2879"/>
              </a:lnSpc>
              <a:buFont typeface="Arial"/>
              <a:buChar char="•"/>
            </a:pPr>
            <a:r>
              <a:rPr lang="en-US" sz="2400" spc="22">
                <a:solidFill>
                  <a:srgbClr val="000000"/>
                </a:solidFill>
                <a:latin typeface="TT Rounds Condensed Bold"/>
              </a:rPr>
              <a:t>Data Visualisation</a:t>
            </a:r>
            <a:r>
              <a:rPr lang="en-US" sz="2400" spc="22">
                <a:solidFill>
                  <a:srgbClr val="000000"/>
                </a:solidFill>
                <a:latin typeface="TT Rounds Condensed"/>
              </a:rPr>
              <a:t>: Provide an easy-to-use platform for exchanging data, allowing users to access historical data and current air quality statistics via an intuitive user interface. : Provide an easy-to-use platform for exchanging data, allowing users to access historical data and current air quality statistics via an intuitive user interface</a:t>
            </a:r>
          </a:p>
          <a:p>
            <a:pPr algn="l" marL="434340" indent="-217170" lvl="1">
              <a:lnSpc>
                <a:spcPts val="2879"/>
              </a:lnSpc>
              <a:buFont typeface="Arial"/>
              <a:buChar char="•"/>
            </a:pPr>
            <a:r>
              <a:rPr lang="en-US" sz="2400" spc="22">
                <a:solidFill>
                  <a:srgbClr val="000000"/>
                </a:solidFill>
                <a:latin typeface="TT Rounds Condensed Bold"/>
              </a:rPr>
              <a:t>Alerting and Reporting: </a:t>
            </a:r>
            <a:r>
              <a:rPr lang="en-US" sz="2400" spc="22">
                <a:solidFill>
                  <a:srgbClr val="000000"/>
                </a:solidFill>
                <a:latin typeface="TT Rounds Condensed"/>
              </a:rPr>
              <a:t>Put in place an alerting system that sends out notifications to users when metrics related to air quality surpass predetermined limits. Make reports as well for the examination of past data. sensors to gather information about air quality and send it to a central hub. Put in place an alerting system that sends out notifications to users when metrics related to air quality surpass predetermined limits. Make reports as well for the examination of past data.</a:t>
            </a:r>
          </a:p>
          <a:p>
            <a:pPr algn="l" marL="434340" indent="-217170" lvl="1">
              <a:lnSpc>
                <a:spcPts val="2879"/>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36295"/>
            <a:ext cx="12712122" cy="1518285"/>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Bold"/>
              </a:rPr>
              <a:t>IoT Device Setup</a:t>
            </a:r>
          </a:p>
        </p:txBody>
      </p:sp>
      <p:sp>
        <p:nvSpPr>
          <p:cNvPr name="TextBox 21" id="21"/>
          <p:cNvSpPr txBox="true"/>
          <p:nvPr/>
        </p:nvSpPr>
        <p:spPr>
          <a:xfrm rot="0">
            <a:off x="1005840" y="2446020"/>
            <a:ext cx="13647420" cy="688086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404040"/>
                </a:solidFill>
                <a:latin typeface="TT Rounds Condensed"/>
              </a:rPr>
              <a:t>For the IoT device setup, we will use the following components and sensors:</a:t>
            </a:r>
          </a:p>
          <a:p>
            <a:pPr algn="l" marL="651510" indent="-325755" lvl="1">
              <a:lnSpc>
                <a:spcPts val="4320"/>
              </a:lnSpc>
              <a:buFont typeface="Arial"/>
              <a:buChar char="•"/>
            </a:pPr>
            <a:r>
              <a:rPr lang="en-US" sz="3600" spc="33">
                <a:solidFill>
                  <a:srgbClr val="404040"/>
                </a:solidFill>
                <a:latin typeface="TT Rounds Condensed Bold"/>
              </a:rPr>
              <a:t>Microcontroller: </a:t>
            </a:r>
            <a:r>
              <a:rPr lang="en-US" sz="3600" spc="33">
                <a:solidFill>
                  <a:srgbClr val="404040"/>
                </a:solidFill>
                <a:latin typeface="TT Rounds Condensed"/>
              </a:rPr>
              <a:t>Raspberry Pi or Arduino for data processing and communication.</a:t>
            </a:r>
          </a:p>
          <a:p>
            <a:pPr algn="l" marL="651510" indent="-325755" lvl="1">
              <a:lnSpc>
                <a:spcPts val="4320"/>
              </a:lnSpc>
              <a:buFont typeface="Arial"/>
              <a:buChar char="•"/>
            </a:pPr>
            <a:r>
              <a:rPr lang="en-US" sz="3600" spc="33">
                <a:solidFill>
                  <a:srgbClr val="404040"/>
                </a:solidFill>
                <a:latin typeface="TT Rounds Condensed Bold"/>
              </a:rPr>
              <a:t>Air Quality Sensors</a:t>
            </a:r>
            <a:r>
              <a:rPr lang="en-US" sz="3600" spc="33">
                <a:solidFill>
                  <a:srgbClr val="404040"/>
                </a:solidFill>
                <a:latin typeface="TT Rounds Condensed"/>
              </a:rPr>
              <a:t>: Sensors capable of measuring PM2.5, PM10, CO, NO2, and O3 levels.</a:t>
            </a:r>
          </a:p>
          <a:p>
            <a:pPr algn="l" marL="651510" indent="-325755" lvl="1">
              <a:lnSpc>
                <a:spcPts val="4320"/>
              </a:lnSpc>
              <a:buFont typeface="Arial"/>
              <a:buChar char="•"/>
            </a:pPr>
            <a:r>
              <a:rPr lang="en-US" sz="3600" spc="33">
                <a:solidFill>
                  <a:srgbClr val="404040"/>
                </a:solidFill>
                <a:latin typeface="TT Rounds Condensed Bold"/>
              </a:rPr>
              <a:t>Data Transmission: </a:t>
            </a:r>
            <a:r>
              <a:rPr lang="en-US" sz="3600" spc="33">
                <a:solidFill>
                  <a:srgbClr val="404040"/>
                </a:solidFill>
                <a:latin typeface="TT Rounds Condensed"/>
              </a:rPr>
              <a:t>Wi-Fi or GSM module to send data to the central platform.</a:t>
            </a:r>
          </a:p>
          <a:p>
            <a:pPr algn="l" marL="651510" indent="-325755" lvl="1">
              <a:lnSpc>
                <a:spcPts val="4320"/>
              </a:lnSpc>
              <a:buFont typeface="Arial"/>
              <a:buChar char="•"/>
            </a:pPr>
            <a:r>
              <a:rPr lang="en-US" sz="3600" spc="33">
                <a:solidFill>
                  <a:srgbClr val="404040"/>
                </a:solidFill>
                <a:latin typeface="TT Rounds Condensed Bold"/>
              </a:rPr>
              <a:t>Power Supply: </a:t>
            </a:r>
            <a:r>
              <a:rPr lang="en-US" sz="3600" spc="33">
                <a:solidFill>
                  <a:srgbClr val="404040"/>
                </a:solidFill>
                <a:latin typeface="TT Rounds Condensed"/>
              </a:rPr>
              <a:t>Battery or an external power source depending on the deployment location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43000" y="1032510"/>
            <a:ext cx="7772400" cy="1054017"/>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Bold"/>
              </a:rPr>
              <a:t>Platform Development</a:t>
            </a:r>
          </a:p>
        </p:txBody>
      </p:sp>
      <p:sp>
        <p:nvSpPr>
          <p:cNvPr name="TextBox 21" id="21"/>
          <p:cNvSpPr txBox="true"/>
          <p:nvPr/>
        </p:nvSpPr>
        <p:spPr>
          <a:xfrm rot="0">
            <a:off x="1600200" y="3453765"/>
            <a:ext cx="12573000" cy="4471812"/>
          </a:xfrm>
          <a:prstGeom prst="rect">
            <a:avLst/>
          </a:prstGeom>
        </p:spPr>
        <p:txBody>
          <a:bodyPr anchor="t" rtlCol="false" tIns="0" lIns="0" bIns="0" rIns="0">
            <a:spAutoFit/>
          </a:bodyPr>
          <a:lstStyle/>
          <a:p>
            <a:pPr algn="just" marL="561975" indent="-280988" lvl="1">
              <a:lnSpc>
                <a:spcPts val="3600"/>
              </a:lnSpc>
              <a:buFont typeface="Arial"/>
              <a:buChar char="•"/>
            </a:pPr>
            <a:r>
              <a:rPr lang="en-US" sz="3000" spc="13">
                <a:solidFill>
                  <a:srgbClr val="000000"/>
                </a:solidFill>
                <a:latin typeface="TT Rounds Condensed Bold"/>
              </a:rPr>
              <a:t>Database Setup: </a:t>
            </a:r>
            <a:r>
              <a:rPr lang="en-US" sz="3000" spc="13">
                <a:solidFill>
                  <a:srgbClr val="000000"/>
                </a:solidFill>
                <a:latin typeface="TT Rounds Condensed"/>
              </a:rPr>
              <a:t>Create a database to store the incoming air quality data.</a:t>
            </a:r>
          </a:p>
          <a:p>
            <a:pPr algn="just" marL="561975" indent="-280988" lvl="1">
              <a:lnSpc>
                <a:spcPts val="3600"/>
              </a:lnSpc>
              <a:buFont typeface="Arial"/>
              <a:buChar char="•"/>
            </a:pPr>
            <a:r>
              <a:rPr lang="en-US" sz="3000" spc="13">
                <a:solidFill>
                  <a:srgbClr val="000000"/>
                </a:solidFill>
                <a:latin typeface="TT Rounds Condensed Bold"/>
              </a:rPr>
              <a:t>Web Application: </a:t>
            </a:r>
            <a:r>
              <a:rPr lang="en-US" sz="3000" spc="13">
                <a:solidFill>
                  <a:srgbClr val="000000"/>
                </a:solidFill>
                <a:latin typeface="TT Rounds Condensed"/>
              </a:rPr>
              <a:t>Develop a web-based application that allows users to access and visualize the data. The platform should have user registration, login, and data representation features.</a:t>
            </a:r>
          </a:p>
          <a:p>
            <a:pPr algn="just" marL="561975" indent="-280988" lvl="1">
              <a:lnSpc>
                <a:spcPts val="3600"/>
              </a:lnSpc>
              <a:buFont typeface="Arial"/>
              <a:buChar char="•"/>
            </a:pPr>
            <a:r>
              <a:rPr lang="en-US" sz="3000" spc="13">
                <a:solidFill>
                  <a:srgbClr val="000000"/>
                </a:solidFill>
                <a:latin typeface="TT Rounds Condensed Bold"/>
              </a:rPr>
              <a:t>Threshold Configuration: </a:t>
            </a:r>
            <a:r>
              <a:rPr lang="en-US" sz="3000" spc="13">
                <a:solidFill>
                  <a:srgbClr val="000000"/>
                </a:solidFill>
                <a:latin typeface="TT Rounds Condensed"/>
              </a:rPr>
              <a:t>Implement a feature that enables users to set alert thresholds for each air quality parameter.</a:t>
            </a:r>
          </a:p>
          <a:p>
            <a:pPr algn="just" marL="561975" indent="-280988" lvl="1">
              <a:lnSpc>
                <a:spcPts val="3600"/>
              </a:lnSpc>
              <a:buFont typeface="Arial"/>
              <a:buChar char="•"/>
            </a:pPr>
            <a:r>
              <a:rPr lang="en-US" sz="3000" spc="13">
                <a:solidFill>
                  <a:srgbClr val="000000"/>
                </a:solidFill>
                <a:latin typeface="TT Rounds Condensed Bold"/>
              </a:rPr>
              <a:t>Real-time Updates: </a:t>
            </a:r>
            <a:r>
              <a:rPr lang="en-US" sz="3000" spc="13">
                <a:solidFill>
                  <a:srgbClr val="000000"/>
                </a:solidFill>
                <a:latin typeface="TT Rounds Condensed"/>
              </a:rPr>
              <a:t>Ensure that the platform receives and updates data in real-time.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233717" y="721995"/>
            <a:ext cx="7826217" cy="863382"/>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a:rPr>
              <a:t>Code</a:t>
            </a:r>
          </a:p>
        </p:txBody>
      </p:sp>
      <p:sp>
        <p:nvSpPr>
          <p:cNvPr name="TextBox 21" id="21"/>
          <p:cNvSpPr txBox="true"/>
          <p:nvPr/>
        </p:nvSpPr>
        <p:spPr>
          <a:xfrm rot="0">
            <a:off x="1263214" y="1979295"/>
            <a:ext cx="12855417" cy="7843553"/>
          </a:xfrm>
          <a:prstGeom prst="rect">
            <a:avLst/>
          </a:prstGeom>
        </p:spPr>
        <p:txBody>
          <a:bodyPr anchor="t" rtlCol="false" tIns="0" lIns="0" bIns="0" rIns="0">
            <a:spAutoFit/>
          </a:bodyPr>
          <a:lstStyle/>
          <a:p>
            <a:pPr algn="l">
              <a:lnSpc>
                <a:spcPts val="3240"/>
              </a:lnSpc>
            </a:pPr>
            <a:r>
              <a:rPr lang="en-US" sz="2700" spc="25">
                <a:solidFill>
                  <a:srgbClr val="404040"/>
                </a:solidFill>
                <a:latin typeface="TT Rounds Condensed"/>
              </a:rPr>
              <a:t>import random</a:t>
            </a:r>
          </a:p>
          <a:p>
            <a:pPr algn="l">
              <a:lnSpc>
                <a:spcPts val="3240"/>
              </a:lnSpc>
            </a:pPr>
            <a:r>
              <a:rPr lang="en-US" sz="2700" spc="25">
                <a:solidFill>
                  <a:srgbClr val="404040"/>
                </a:solidFill>
                <a:latin typeface="TT Rounds Condensed"/>
              </a:rPr>
              <a:t># Function to generate random sensor data</a:t>
            </a:r>
          </a:p>
          <a:p>
            <a:pPr algn="l">
              <a:lnSpc>
                <a:spcPts val="3240"/>
              </a:lnSpc>
            </a:pPr>
            <a:r>
              <a:rPr lang="en-US" sz="2700" spc="25">
                <a:solidFill>
                  <a:srgbClr val="404040"/>
                </a:solidFill>
                <a:latin typeface="TT Rounds Condensed"/>
              </a:rPr>
              <a:t>def generate_sensor_data():</a:t>
            </a:r>
          </a:p>
          <a:p>
            <a:pPr algn="l">
              <a:lnSpc>
                <a:spcPts val="3240"/>
              </a:lnSpc>
            </a:pPr>
            <a:r>
              <a:rPr lang="en-US" sz="2700" spc="25">
                <a:solidFill>
                  <a:srgbClr val="404040"/>
                </a:solidFill>
                <a:latin typeface="TT Rounds Condensed"/>
              </a:rPr>
              <a:t>    pm25 = random.uniform(0, 100)</a:t>
            </a:r>
          </a:p>
          <a:p>
            <a:pPr algn="l">
              <a:lnSpc>
                <a:spcPts val="3240"/>
              </a:lnSpc>
            </a:pPr>
            <a:r>
              <a:rPr lang="en-US" sz="2700" spc="25">
                <a:solidFill>
                  <a:srgbClr val="404040"/>
                </a:solidFill>
                <a:latin typeface="TT Rounds Condensed"/>
              </a:rPr>
              <a:t>    co = random.uniform(0, 5)</a:t>
            </a:r>
          </a:p>
          <a:p>
            <a:pPr algn="l">
              <a:lnSpc>
                <a:spcPts val="3240"/>
              </a:lnSpc>
            </a:pPr>
            <a:r>
              <a:rPr lang="en-US" sz="2700" spc="25">
                <a:solidFill>
                  <a:srgbClr val="404040"/>
                </a:solidFill>
                <a:latin typeface="TT Rounds Condensed"/>
              </a:rPr>
              <a:t>    no2 = random.uniform(0, 1)</a:t>
            </a:r>
          </a:p>
          <a:p>
            <a:pPr algn="l">
              <a:lnSpc>
                <a:spcPts val="3240"/>
              </a:lnSpc>
            </a:pPr>
            <a:r>
              <a:rPr lang="en-US" sz="2700" spc="25">
                <a:solidFill>
                  <a:srgbClr val="404040"/>
                </a:solidFill>
                <a:latin typeface="TT Rounds Condensed"/>
              </a:rPr>
              <a:t>    o3 = random.uniform(0, 0.1)</a:t>
            </a:r>
          </a:p>
          <a:p>
            <a:pPr algn="l">
              <a:lnSpc>
                <a:spcPts val="3240"/>
              </a:lnSpc>
            </a:pPr>
            <a:r>
              <a:rPr lang="en-US" sz="2700" spc="25">
                <a:solidFill>
                  <a:srgbClr val="404040"/>
                </a:solidFill>
                <a:latin typeface="TT Rounds Condensed"/>
              </a:rPr>
              <a:t>    return pm25, co, no2, o3</a:t>
            </a:r>
          </a:p>
          <a:p>
            <a:pPr algn="l">
              <a:lnSpc>
                <a:spcPts val="3240"/>
              </a:lnSpc>
            </a:pPr>
            <a:r>
              <a:rPr lang="en-US" sz="2700" spc="25">
                <a:solidFill>
                  <a:srgbClr val="404040"/>
                </a:solidFill>
                <a:latin typeface="TT Rounds Condensed"/>
              </a:rPr>
              <a:t># Function to calculate the Air Quality Index (AQI)</a:t>
            </a:r>
          </a:p>
          <a:p>
            <a:pPr algn="l">
              <a:lnSpc>
                <a:spcPts val="3240"/>
              </a:lnSpc>
            </a:pPr>
            <a:r>
              <a:rPr lang="en-US" sz="2700" spc="25">
                <a:solidFill>
                  <a:srgbClr val="404040"/>
                </a:solidFill>
                <a:latin typeface="TT Rounds Condensed"/>
              </a:rPr>
              <a:t>def calculate_aqi(pm25, co, no2, o3):</a:t>
            </a:r>
          </a:p>
          <a:p>
            <a:pPr algn="l">
              <a:lnSpc>
                <a:spcPts val="3240"/>
              </a:lnSpc>
            </a:pPr>
            <a:r>
              <a:rPr lang="en-US" sz="2700" spc="25">
                <a:solidFill>
                  <a:srgbClr val="404040"/>
                </a:solidFill>
                <a:latin typeface="TT Rounds Condensed"/>
              </a:rPr>
              <a:t>    # Replace with your AQI calculation logic</a:t>
            </a:r>
          </a:p>
          <a:p>
            <a:pPr algn="l">
              <a:lnSpc>
                <a:spcPts val="3240"/>
              </a:lnSpc>
            </a:pPr>
            <a:r>
              <a:rPr lang="en-US" sz="2700" spc="25">
                <a:solidFill>
                  <a:srgbClr val="404040"/>
                </a:solidFill>
                <a:latin typeface="TT Rounds Condensed"/>
              </a:rPr>
              <a:t>    # This is a simplified example; use an appropriate formula for AQI calculation</a:t>
            </a:r>
          </a:p>
          <a:p>
            <a:pPr algn="l">
              <a:lnSpc>
                <a:spcPts val="3240"/>
              </a:lnSpc>
            </a:pPr>
            <a:r>
              <a:rPr lang="en-US" sz="2700" spc="25">
                <a:solidFill>
                  <a:srgbClr val="404040"/>
                </a:solidFill>
                <a:latin typeface="TT Rounds Condensed"/>
              </a:rPr>
              <a:t>    aqi = (pm25 + co + no2 + o3) / 4</a:t>
            </a:r>
          </a:p>
          <a:p>
            <a:pPr algn="l">
              <a:lnSpc>
                <a:spcPts val="3240"/>
              </a:lnSpc>
            </a:pPr>
            <a:r>
              <a:rPr lang="en-US" sz="2700" spc="25">
                <a:solidFill>
                  <a:srgbClr val="404040"/>
                </a:solidFill>
                <a:latin typeface="TT Rounds Condensed"/>
              </a:rPr>
              <a:t>    return aqi</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36295"/>
            <a:ext cx="2001519" cy="1175385"/>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a:rPr>
              <a:t>Code</a:t>
            </a:r>
          </a:p>
        </p:txBody>
      </p:sp>
      <p:sp>
        <p:nvSpPr>
          <p:cNvPr name="TextBox 21" id="21"/>
          <p:cNvSpPr txBox="true"/>
          <p:nvPr/>
        </p:nvSpPr>
        <p:spPr>
          <a:xfrm rot="0">
            <a:off x="1107441" y="2093595"/>
            <a:ext cx="12712122" cy="7461883"/>
          </a:xfrm>
          <a:prstGeom prst="rect">
            <a:avLst/>
          </a:prstGeom>
        </p:spPr>
        <p:txBody>
          <a:bodyPr anchor="t" rtlCol="false" tIns="0" lIns="0" bIns="0" rIns="0">
            <a:spAutoFit/>
          </a:bodyPr>
          <a:lstStyle/>
          <a:p>
            <a:pPr algn="l">
              <a:lnSpc>
                <a:spcPts val="3240"/>
              </a:lnSpc>
            </a:pPr>
            <a:r>
              <a:rPr lang="en-US" sz="2700" spc="25">
                <a:solidFill>
                  <a:srgbClr val="404040"/>
                </a:solidFill>
                <a:latin typeface="TT Rounds Condensed"/>
              </a:rPr>
              <a:t># Function to classify air quality based on AQI</a:t>
            </a:r>
          </a:p>
          <a:p>
            <a:pPr algn="l">
              <a:lnSpc>
                <a:spcPts val="3240"/>
              </a:lnSpc>
            </a:pPr>
            <a:r>
              <a:rPr lang="en-US" sz="2700" spc="25">
                <a:solidFill>
                  <a:srgbClr val="404040"/>
                </a:solidFill>
                <a:latin typeface="TT Rounds Condensed"/>
              </a:rPr>
              <a:t>def classify_air_quality(aqi):</a:t>
            </a:r>
          </a:p>
          <a:p>
            <a:pPr algn="l">
              <a:lnSpc>
                <a:spcPts val="3240"/>
              </a:lnSpc>
            </a:pPr>
            <a:r>
              <a:rPr lang="en-US" sz="2700" spc="25">
                <a:solidFill>
                  <a:srgbClr val="404040"/>
                </a:solidFill>
                <a:latin typeface="TT Rounds Condensed"/>
              </a:rPr>
              <a:t>    if aqi &lt;= 50:</a:t>
            </a:r>
          </a:p>
          <a:p>
            <a:pPr algn="l">
              <a:lnSpc>
                <a:spcPts val="3240"/>
              </a:lnSpc>
            </a:pPr>
            <a:r>
              <a:rPr lang="en-US" sz="2700" spc="25">
                <a:solidFill>
                  <a:srgbClr val="404040"/>
                </a:solidFill>
                <a:latin typeface="TT Rounds Condensed"/>
              </a:rPr>
              <a:t>        return "Good"</a:t>
            </a:r>
          </a:p>
          <a:p>
            <a:pPr algn="l">
              <a:lnSpc>
                <a:spcPts val="3240"/>
              </a:lnSpc>
            </a:pPr>
            <a:r>
              <a:rPr lang="en-US" sz="2700" spc="25">
                <a:solidFill>
                  <a:srgbClr val="404040"/>
                </a:solidFill>
                <a:latin typeface="TT Rounds Condensed"/>
              </a:rPr>
              <a:t>    elif aqi &lt;= 100:</a:t>
            </a:r>
          </a:p>
          <a:p>
            <a:pPr algn="l">
              <a:lnSpc>
                <a:spcPts val="3240"/>
              </a:lnSpc>
            </a:pPr>
            <a:r>
              <a:rPr lang="en-US" sz="2700" spc="25">
                <a:solidFill>
                  <a:srgbClr val="404040"/>
                </a:solidFill>
                <a:latin typeface="TT Rounds Condensed"/>
              </a:rPr>
              <a:t>        return "Moderate"</a:t>
            </a:r>
          </a:p>
          <a:p>
            <a:pPr algn="l">
              <a:lnSpc>
                <a:spcPts val="3240"/>
              </a:lnSpc>
            </a:pPr>
            <a:r>
              <a:rPr lang="en-US" sz="2700" spc="25">
                <a:solidFill>
                  <a:srgbClr val="404040"/>
                </a:solidFill>
                <a:latin typeface="TT Rounds Condensed"/>
              </a:rPr>
              <a:t>    elif aqi &lt;= 150:</a:t>
            </a:r>
          </a:p>
          <a:p>
            <a:pPr algn="l">
              <a:lnSpc>
                <a:spcPts val="3240"/>
              </a:lnSpc>
            </a:pPr>
            <a:r>
              <a:rPr lang="en-US" sz="2700" spc="25">
                <a:solidFill>
                  <a:srgbClr val="404040"/>
                </a:solidFill>
                <a:latin typeface="TT Rounds Condensed"/>
              </a:rPr>
              <a:t>        return "Unhealthy for Sensitive Groups"</a:t>
            </a:r>
          </a:p>
          <a:p>
            <a:pPr algn="l">
              <a:lnSpc>
                <a:spcPts val="3240"/>
              </a:lnSpc>
            </a:pPr>
            <a:r>
              <a:rPr lang="en-US" sz="2700" spc="25">
                <a:solidFill>
                  <a:srgbClr val="404040"/>
                </a:solidFill>
                <a:latin typeface="TT Rounds Condensed"/>
              </a:rPr>
              <a:t>    elif aqi &lt;= 200:</a:t>
            </a:r>
          </a:p>
          <a:p>
            <a:pPr algn="l">
              <a:lnSpc>
                <a:spcPts val="3240"/>
              </a:lnSpc>
            </a:pPr>
            <a:r>
              <a:rPr lang="en-US" sz="2700" spc="25">
                <a:solidFill>
                  <a:srgbClr val="404040"/>
                </a:solidFill>
                <a:latin typeface="TT Rounds Condensed"/>
              </a:rPr>
              <a:t>        return "Unhealthy"</a:t>
            </a:r>
          </a:p>
          <a:p>
            <a:pPr algn="l">
              <a:lnSpc>
                <a:spcPts val="3240"/>
              </a:lnSpc>
            </a:pPr>
            <a:r>
              <a:rPr lang="en-US" sz="2700" spc="25">
                <a:solidFill>
                  <a:srgbClr val="404040"/>
                </a:solidFill>
                <a:latin typeface="TT Rounds Condensed"/>
              </a:rPr>
              <a:t>    else:</a:t>
            </a:r>
          </a:p>
          <a:p>
            <a:pPr algn="l">
              <a:lnSpc>
                <a:spcPts val="3240"/>
              </a:lnSpc>
            </a:pPr>
            <a:r>
              <a:rPr lang="en-US" sz="2700" spc="25">
                <a:solidFill>
                  <a:srgbClr val="404040"/>
                </a:solidFill>
                <a:latin typeface="TT Rounds Condensed"/>
              </a:rPr>
              <a:t>        return "Very Unhealthy"</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55345"/>
            <a:ext cx="1887219" cy="1042035"/>
          </a:xfrm>
          <a:prstGeom prst="rect">
            <a:avLst/>
          </a:prstGeom>
        </p:spPr>
        <p:txBody>
          <a:bodyPr anchor="t" rtlCol="false" tIns="0" lIns="0" bIns="0" rIns="0">
            <a:spAutoFit/>
          </a:bodyPr>
          <a:lstStyle/>
          <a:p>
            <a:pPr algn="l">
              <a:lnSpc>
                <a:spcPts val="6480"/>
              </a:lnSpc>
            </a:pPr>
            <a:r>
              <a:rPr lang="en-US" sz="5400">
                <a:solidFill>
                  <a:srgbClr val="90C226"/>
                </a:solidFill>
                <a:latin typeface="Times New Roman"/>
              </a:rPr>
              <a:t>Code</a:t>
            </a:r>
          </a:p>
        </p:txBody>
      </p:sp>
      <p:sp>
        <p:nvSpPr>
          <p:cNvPr name="TextBox 21" id="21"/>
          <p:cNvSpPr txBox="true"/>
          <p:nvPr/>
        </p:nvSpPr>
        <p:spPr>
          <a:xfrm rot="0">
            <a:off x="1107441" y="1988820"/>
            <a:ext cx="12712122" cy="7795260"/>
          </a:xfrm>
          <a:prstGeom prst="rect">
            <a:avLst/>
          </a:prstGeom>
        </p:spPr>
        <p:txBody>
          <a:bodyPr anchor="t" rtlCol="false" tIns="0" lIns="0" bIns="0" rIns="0">
            <a:spAutoFit/>
          </a:bodyPr>
          <a:lstStyle/>
          <a:p>
            <a:pPr algn="l">
              <a:lnSpc>
                <a:spcPts val="3419"/>
              </a:lnSpc>
            </a:pPr>
            <a:r>
              <a:rPr lang="en-US" sz="2850" spc="26">
                <a:solidFill>
                  <a:srgbClr val="404040"/>
                </a:solidFill>
                <a:latin typeface="TT Rounds Condensed"/>
              </a:rPr>
              <a:t># Generate sensor data</a:t>
            </a:r>
          </a:p>
          <a:p>
            <a:pPr algn="l">
              <a:lnSpc>
                <a:spcPts val="3419"/>
              </a:lnSpc>
            </a:pPr>
            <a:r>
              <a:rPr lang="en-US" sz="2850" spc="26">
                <a:solidFill>
                  <a:srgbClr val="404040"/>
                </a:solidFill>
                <a:latin typeface="TT Rounds Condensed"/>
              </a:rPr>
              <a:t>pm25, co, no2, o3 = generate_sensor_data()</a:t>
            </a:r>
          </a:p>
          <a:p>
            <a:pPr algn="l">
              <a:lnSpc>
                <a:spcPts val="3419"/>
              </a:lnSpc>
            </a:pPr>
            <a:r>
              <a:rPr lang="en-US" sz="2850" spc="26">
                <a:solidFill>
                  <a:srgbClr val="404040"/>
                </a:solidFill>
                <a:latin typeface="TT Rounds Condensed"/>
              </a:rPr>
              <a:t># Calculate AQI</a:t>
            </a:r>
          </a:p>
          <a:p>
            <a:pPr algn="l">
              <a:lnSpc>
                <a:spcPts val="3419"/>
              </a:lnSpc>
            </a:pPr>
            <a:r>
              <a:rPr lang="en-US" sz="2850" spc="26">
                <a:solidFill>
                  <a:srgbClr val="404040"/>
                </a:solidFill>
                <a:latin typeface="TT Rounds Condensed"/>
              </a:rPr>
              <a:t>aqi = calculate_aqi(pm25, co, no2, o3)</a:t>
            </a:r>
          </a:p>
          <a:p>
            <a:pPr algn="l">
              <a:lnSpc>
                <a:spcPts val="3419"/>
              </a:lnSpc>
            </a:pPr>
            <a:r>
              <a:rPr lang="en-US" sz="2850" spc="26">
                <a:solidFill>
                  <a:srgbClr val="404040"/>
                </a:solidFill>
                <a:latin typeface="TT Rounds Condensed"/>
              </a:rPr>
              <a:t># Classify air quality</a:t>
            </a:r>
          </a:p>
          <a:p>
            <a:pPr algn="l">
              <a:lnSpc>
                <a:spcPts val="3419"/>
              </a:lnSpc>
            </a:pPr>
            <a:r>
              <a:rPr lang="en-US" sz="2850" spc="26">
                <a:solidFill>
                  <a:srgbClr val="404040"/>
                </a:solidFill>
                <a:latin typeface="TT Rounds Condensed"/>
              </a:rPr>
              <a:t>air_quality = classify_air_quality(aqi)</a:t>
            </a:r>
          </a:p>
          <a:p>
            <a:pPr algn="l">
              <a:lnSpc>
                <a:spcPts val="3419"/>
              </a:lnSpc>
            </a:pPr>
            <a:r>
              <a:rPr lang="en-US" sz="2850" spc="26">
                <a:solidFill>
                  <a:srgbClr val="404040"/>
                </a:solidFill>
                <a:latin typeface="TT Rounds Condensed"/>
              </a:rPr>
              <a:t># Output the results</a:t>
            </a:r>
          </a:p>
          <a:p>
            <a:pPr algn="l">
              <a:lnSpc>
                <a:spcPts val="3419"/>
              </a:lnSpc>
            </a:pPr>
            <a:r>
              <a:rPr lang="en-US" sz="2850" spc="26">
                <a:solidFill>
                  <a:srgbClr val="404040"/>
                </a:solidFill>
                <a:latin typeface="TT Rounds Condensed"/>
              </a:rPr>
              <a:t>print(f"PM2.5: {pm25} µg/m³")</a:t>
            </a:r>
          </a:p>
          <a:p>
            <a:pPr algn="l">
              <a:lnSpc>
                <a:spcPts val="3419"/>
              </a:lnSpc>
            </a:pPr>
            <a:r>
              <a:rPr lang="en-US" sz="2850" spc="26">
                <a:solidFill>
                  <a:srgbClr val="404040"/>
                </a:solidFill>
                <a:latin typeface="TT Rounds Condensed"/>
              </a:rPr>
              <a:t>print(f"CO: {co} ppm")</a:t>
            </a:r>
          </a:p>
          <a:p>
            <a:pPr algn="l">
              <a:lnSpc>
                <a:spcPts val="3419"/>
              </a:lnSpc>
            </a:pPr>
            <a:r>
              <a:rPr lang="en-US" sz="2850" spc="26">
                <a:solidFill>
                  <a:srgbClr val="404040"/>
                </a:solidFill>
                <a:latin typeface="TT Rounds Condensed"/>
              </a:rPr>
              <a:t>print(f"NO2: {no2} ppm")</a:t>
            </a:r>
          </a:p>
          <a:p>
            <a:pPr algn="l">
              <a:lnSpc>
                <a:spcPts val="3419"/>
              </a:lnSpc>
            </a:pPr>
            <a:r>
              <a:rPr lang="en-US" sz="2850" spc="26">
                <a:solidFill>
                  <a:srgbClr val="404040"/>
                </a:solidFill>
                <a:latin typeface="TT Rounds Condensed"/>
              </a:rPr>
              <a:t>print(f"O3: {o3} ppm")</a:t>
            </a:r>
          </a:p>
          <a:p>
            <a:pPr algn="l">
              <a:lnSpc>
                <a:spcPts val="3419"/>
              </a:lnSpc>
            </a:pPr>
            <a:r>
              <a:rPr lang="en-US" sz="2850" spc="26">
                <a:solidFill>
                  <a:srgbClr val="404040"/>
                </a:solidFill>
                <a:latin typeface="TT Rounds Condensed"/>
              </a:rPr>
              <a:t>print(f"AQI: {aqi}")</a:t>
            </a:r>
          </a:p>
          <a:p>
            <a:pPr algn="l">
              <a:lnSpc>
                <a:spcPts val="3419"/>
              </a:lnSpc>
            </a:pPr>
            <a:r>
              <a:rPr lang="en-US" sz="2850" spc="26">
                <a:solidFill>
                  <a:srgbClr val="404040"/>
                </a:solidFill>
                <a:latin typeface="TT Rounds Condensed"/>
              </a:rPr>
              <a:t>print(f"Air Quality: {air_quality}")</a:t>
            </a:r>
          </a:p>
          <a:p>
            <a:pPr algn="l">
              <a:lnSpc>
                <a:spcPts val="3419"/>
              </a:lnSpc>
            </a:pPr>
          </a:p>
          <a:p>
            <a:pPr algn="l">
              <a:lnSpc>
                <a:spcPts val="3419"/>
              </a:lnSpc>
            </a:pPr>
          </a:p>
          <a:p>
            <a:pPr algn="l">
              <a:lnSpc>
                <a:spcPts val="34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TextBox 20" id="20"/>
          <p:cNvSpPr txBox="true"/>
          <p:nvPr/>
        </p:nvSpPr>
        <p:spPr>
          <a:xfrm rot="0">
            <a:off x="1107441" y="836295"/>
            <a:ext cx="7373619" cy="1518285"/>
          </a:xfrm>
          <a:prstGeom prst="rect">
            <a:avLst/>
          </a:prstGeom>
        </p:spPr>
        <p:txBody>
          <a:bodyPr anchor="t" rtlCol="false" tIns="0" lIns="0" bIns="0" rIns="0">
            <a:spAutoFit/>
          </a:bodyPr>
          <a:lstStyle/>
          <a:p>
            <a:pPr algn="l">
              <a:lnSpc>
                <a:spcPts val="7200"/>
              </a:lnSpc>
            </a:pPr>
            <a:r>
              <a:rPr lang="en-US" sz="6000">
                <a:solidFill>
                  <a:srgbClr val="90C226"/>
                </a:solidFill>
                <a:latin typeface="Times New Roman"/>
              </a:rPr>
              <a:t>BLOCK DIAGRAM</a:t>
            </a:r>
          </a:p>
        </p:txBody>
      </p:sp>
      <p:sp>
        <p:nvSpPr>
          <p:cNvPr name="Freeform 21" id="21"/>
          <p:cNvSpPr/>
          <p:nvPr/>
        </p:nvSpPr>
        <p:spPr>
          <a:xfrm flipH="false" flipV="false" rot="0">
            <a:off x="3771900" y="2971800"/>
            <a:ext cx="7265193" cy="5209006"/>
          </a:xfrm>
          <a:custGeom>
            <a:avLst/>
            <a:gdLst/>
            <a:ahLst/>
            <a:cxnLst/>
            <a:rect r="r" b="b" t="t" l="l"/>
            <a:pathLst>
              <a:path h="5209006" w="7265193">
                <a:moveTo>
                  <a:pt x="0" y="0"/>
                </a:moveTo>
                <a:lnTo>
                  <a:pt x="7265193" y="0"/>
                </a:lnTo>
                <a:lnTo>
                  <a:pt x="7265193" y="5209006"/>
                </a:lnTo>
                <a:lnTo>
                  <a:pt x="0" y="5209006"/>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DAFy6n7Inp4</dc:identifier>
  <dcterms:modified xsi:type="dcterms:W3CDTF">2011-08-01T06:04:30Z</dcterms:modified>
  <cp:revision>1</cp:revision>
  <dc:title>IOT_Phase5.pptx</dc:title>
</cp:coreProperties>
</file>