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8"/>
  </p:notesMasterIdLst>
  <p:sldIdLst>
    <p:sldId id="256" r:id="rId31"/>
    <p:sldId id="257" r:id="rId32"/>
    <p:sldId id="258" r:id="rId33"/>
    <p:sldId id="259" r:id="rId34"/>
    <p:sldId id="260" r:id="rId35"/>
    <p:sldId id="261" r:id="rId36"/>
    <p:sldId id="262"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rebuchet MS" charset="1" panose="020B0603020202020204"/>
      <p:regular r:id="rId19"/>
    </p:embeddedFont>
    <p:embeddedFont>
      <p:font typeface="Trebuchet MS Bold" charset="1" panose="020B0703020202020204"/>
      <p:regular r:id="rId20"/>
    </p:embeddedFont>
    <p:embeddedFont>
      <p:font typeface="Trebuchet MS Italics" charset="1" panose="020B0603020202090204"/>
      <p:regular r:id="rId21"/>
    </p:embeddedFont>
    <p:embeddedFont>
      <p:font typeface="Trebuchet MS Bold Italics" charset="1" panose="020B0703020202090204"/>
      <p:regular r:id="rId22"/>
    </p:embeddedFont>
    <p:embeddedFont>
      <p:font typeface="TT Rounds Condensed" charset="1" panose="02000506030000020003"/>
      <p:regular r:id="rId23"/>
    </p:embeddedFont>
    <p:embeddedFont>
      <p:font typeface="TT Rounds Condensed Bold" charset="1" panose="02000806030000020003"/>
      <p:regular r:id="rId24"/>
    </p:embeddedFont>
    <p:embeddedFont>
      <p:font typeface="TT Rounds Condensed Italics" charset="1" panose="02000506030000090003"/>
      <p:regular r:id="rId25"/>
    </p:embeddedFont>
    <p:embeddedFont>
      <p:font typeface="TT Rounds Condensed Bold Italics" charset="1" panose="02000806030000090003"/>
      <p:regular r:id="rId26"/>
    </p:embeddedFont>
    <p:embeddedFont>
      <p:font typeface="TT Rounds Condensed Thin" charset="1" panose="02000503020000020003"/>
      <p:regular r:id="rId27"/>
    </p:embeddedFont>
    <p:embeddedFont>
      <p:font typeface="TT Rounds Condensed Thin Italics" charset="1" panose="02000503020000090003"/>
      <p:regular r:id="rId28"/>
    </p:embeddedFont>
    <p:embeddedFont>
      <p:font typeface="TT Rounds Condensed Heavy" charset="1" panose="02000506030000020003"/>
      <p:regular r:id="rId29"/>
    </p:embeddedFont>
    <p:embeddedFont>
      <p:font typeface="TT Rounds Condensed Heavy Italics" charset="1" panose="0200050600000009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notesMasters/notesMaster1.xml" Type="http://schemas.openxmlformats.org/officeDocument/2006/relationships/notesMaster"/><Relationship Id="rId39" Target="theme/theme2.xml" Type="http://schemas.openxmlformats.org/officeDocument/2006/relationships/theme"/><Relationship Id="rId4" Target="theme/theme1.xml" Type="http://schemas.openxmlformats.org/officeDocument/2006/relationships/theme"/><Relationship Id="rId40" Target="notesSlides/notesSlide1.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3622928" y="3222148"/>
            <a:ext cx="8324850" cy="494983"/>
          </a:xfrm>
          <a:prstGeom prst="rect">
            <a:avLst/>
          </a:prstGeom>
        </p:spPr>
        <p:txBody>
          <a:bodyPr anchor="t" rtlCol="false" tIns="0" lIns="0" bIns="0" rIns="0">
            <a:spAutoFit/>
          </a:bodyPr>
          <a:lstStyle/>
          <a:p>
            <a:pPr algn="ctr">
              <a:lnSpc>
                <a:spcPts val="3240"/>
              </a:lnSpc>
            </a:pPr>
            <a:r>
              <a:rPr lang="en-US" sz="2700" spc="-195">
                <a:solidFill>
                  <a:srgbClr val="404040"/>
                </a:solidFill>
                <a:latin typeface="Times New Roman Bold"/>
              </a:rPr>
              <a:t>DEPARTMENT OF INFORMATION TECHNOLOGY</a:t>
            </a:r>
          </a:p>
        </p:txBody>
      </p:sp>
      <p:sp>
        <p:nvSpPr>
          <p:cNvPr name="TextBox 21" id="21"/>
          <p:cNvSpPr txBox="true"/>
          <p:nvPr/>
        </p:nvSpPr>
        <p:spPr>
          <a:xfrm rot="0">
            <a:off x="1134903" y="3864228"/>
            <a:ext cx="5819775" cy="505460"/>
          </a:xfrm>
          <a:prstGeom prst="rect">
            <a:avLst/>
          </a:prstGeom>
        </p:spPr>
        <p:txBody>
          <a:bodyPr anchor="t" rtlCol="false" tIns="0" lIns="0" bIns="0" rIns="0">
            <a:spAutoFit/>
          </a:bodyPr>
          <a:lstStyle/>
          <a:p>
            <a:pPr algn="l">
              <a:lnSpc>
                <a:spcPts val="3240"/>
              </a:lnSpc>
            </a:pPr>
            <a:r>
              <a:rPr lang="en-US" sz="2700" spc="-45">
                <a:solidFill>
                  <a:srgbClr val="404040"/>
                </a:solidFill>
                <a:latin typeface="Arimo Bold"/>
              </a:rPr>
              <a:t>Project name : </a:t>
            </a:r>
            <a:r>
              <a:rPr lang="en-US" sz="2700" spc="-45">
                <a:solidFill>
                  <a:srgbClr val="404040"/>
                </a:solidFill>
                <a:latin typeface="Arimo"/>
              </a:rPr>
              <a:t>Air Quality Monitoring</a:t>
            </a:r>
          </a:p>
        </p:txBody>
      </p:sp>
      <p:sp>
        <p:nvSpPr>
          <p:cNvPr name="TextBox 22" id="22"/>
          <p:cNvSpPr txBox="true"/>
          <p:nvPr/>
        </p:nvSpPr>
        <p:spPr>
          <a:xfrm rot="0">
            <a:off x="775429" y="4552950"/>
            <a:ext cx="5694997" cy="3601060"/>
          </a:xfrm>
          <a:prstGeom prst="rect">
            <a:avLst/>
          </a:prstGeom>
        </p:spPr>
        <p:txBody>
          <a:bodyPr anchor="t" rtlCol="false" tIns="0" lIns="0" bIns="0" rIns="0">
            <a:spAutoFit/>
          </a:bodyPr>
          <a:lstStyle/>
          <a:p>
            <a:pPr algn="l">
              <a:lnSpc>
                <a:spcPts val="3240"/>
              </a:lnSpc>
            </a:pPr>
            <a:r>
              <a:rPr lang="en-US" sz="2700" spc="-45">
                <a:solidFill>
                  <a:srgbClr val="404040"/>
                </a:solidFill>
                <a:latin typeface="Arimo Bold"/>
              </a:rPr>
              <a:t>Team name	: </a:t>
            </a:r>
            <a:r>
              <a:rPr lang="en-US" sz="2700" spc="-45">
                <a:solidFill>
                  <a:srgbClr val="404040"/>
                </a:solidFill>
                <a:latin typeface="Arimo"/>
              </a:rPr>
              <a:t>Proj_224787_Team_2</a:t>
            </a:r>
          </a:p>
          <a:p>
            <a:pPr algn="l">
              <a:lnSpc>
                <a:spcPts val="3600"/>
              </a:lnSpc>
            </a:pPr>
            <a:r>
              <a:rPr lang="en-US" sz="3000" spc="-262">
                <a:solidFill>
                  <a:srgbClr val="404040"/>
                </a:solidFill>
                <a:latin typeface="Arimo Bold"/>
              </a:rPr>
              <a:t>Team members :</a:t>
            </a:r>
          </a:p>
          <a:p>
            <a:pPr algn="l">
              <a:lnSpc>
                <a:spcPts val="3240"/>
              </a:lnSpc>
            </a:pPr>
          </a:p>
          <a:p>
            <a:pPr algn="l">
              <a:lnSpc>
                <a:spcPts val="4730"/>
              </a:lnSpc>
            </a:pPr>
            <a:r>
              <a:rPr lang="en-US" sz="2700" spc="-43">
                <a:solidFill>
                  <a:srgbClr val="404040"/>
                </a:solidFill>
                <a:latin typeface="Arimo"/>
              </a:rPr>
              <a:t>Sivaram S </a:t>
            </a:r>
            <a:r>
              <a:rPr lang="en-US" sz="2700" spc="-43">
                <a:solidFill>
                  <a:srgbClr val="404040"/>
                </a:solidFill>
                <a:latin typeface="Arimo"/>
              </a:rPr>
              <a:t>(113321104095)  </a:t>
            </a:r>
          </a:p>
          <a:p>
            <a:pPr algn="l">
              <a:lnSpc>
                <a:spcPts val="4730"/>
              </a:lnSpc>
            </a:pPr>
            <a:r>
              <a:rPr lang="en-US" sz="2700" spc="-43">
                <a:solidFill>
                  <a:srgbClr val="404040"/>
                </a:solidFill>
                <a:latin typeface="Arimo"/>
              </a:rPr>
              <a:t>Senthur Murugan (113321104087)</a:t>
            </a:r>
            <a:r>
              <a:rPr lang="en-US" sz="2700" spc="-43">
                <a:solidFill>
                  <a:srgbClr val="404040"/>
                </a:solidFill>
                <a:latin typeface="Arimo"/>
              </a:rPr>
              <a:t> Shanmugham C(113321104091)  </a:t>
            </a:r>
          </a:p>
          <a:p>
            <a:pPr algn="l">
              <a:lnSpc>
                <a:spcPts val="4730"/>
              </a:lnSpc>
            </a:pPr>
            <a:r>
              <a:rPr lang="en-US" sz="2700" spc="-45">
                <a:solidFill>
                  <a:srgbClr val="404040"/>
                </a:solidFill>
                <a:latin typeface="Arimo"/>
              </a:rPr>
              <a:t>Shaik alfiyaz </a:t>
            </a:r>
            <a:r>
              <a:rPr lang="en-US" sz="2700" spc="-45">
                <a:solidFill>
                  <a:srgbClr val="404040"/>
                </a:solidFill>
                <a:latin typeface="Arimo"/>
              </a:rPr>
              <a:t>(113321104088)</a:t>
            </a:r>
          </a:p>
        </p:txBody>
      </p:sp>
      <p:sp>
        <p:nvSpPr>
          <p:cNvPr name="Freeform 23" id="23"/>
          <p:cNvSpPr/>
          <p:nvPr/>
        </p:nvSpPr>
        <p:spPr>
          <a:xfrm flipH="false" flipV="false" rot="0">
            <a:off x="528638" y="357188"/>
            <a:ext cx="13873162" cy="1985962"/>
          </a:xfrm>
          <a:custGeom>
            <a:avLst/>
            <a:gdLst/>
            <a:ahLst/>
            <a:cxnLst/>
            <a:rect r="r" b="b" t="t" l="l"/>
            <a:pathLst>
              <a:path h="1985962" w="13873162">
                <a:moveTo>
                  <a:pt x="0" y="0"/>
                </a:moveTo>
                <a:lnTo>
                  <a:pt x="13873162" y="0"/>
                </a:lnTo>
                <a:lnTo>
                  <a:pt x="13873162" y="1985962"/>
                </a:lnTo>
                <a:lnTo>
                  <a:pt x="0" y="1985962"/>
                </a:lnTo>
                <a:lnTo>
                  <a:pt x="0" y="0"/>
                </a:lnTo>
                <a:close/>
              </a:path>
            </a:pathLst>
          </a:custGeom>
          <a:blipFill>
            <a:blip r:embed="rId2"/>
            <a:stretch>
              <a:fillRect l="0" t="-1219" r="0" b="-1219"/>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960120"/>
            <a:ext cx="3258819" cy="937260"/>
          </a:xfrm>
          <a:prstGeom prst="rect">
            <a:avLst/>
          </a:prstGeom>
        </p:spPr>
        <p:txBody>
          <a:bodyPr anchor="t" rtlCol="false" tIns="0" lIns="0" bIns="0" rIns="0">
            <a:spAutoFit/>
          </a:bodyPr>
          <a:lstStyle/>
          <a:p>
            <a:pPr algn="ctr">
              <a:lnSpc>
                <a:spcPts val="6480"/>
              </a:lnSpc>
            </a:pPr>
            <a:r>
              <a:rPr lang="en-US" sz="5400" spc="50">
                <a:solidFill>
                  <a:srgbClr val="90C226"/>
                </a:solidFill>
                <a:latin typeface="TT Rounds Condensed Bold"/>
              </a:rPr>
              <a:t>Project</a:t>
            </a:r>
          </a:p>
        </p:txBody>
      </p:sp>
      <p:sp>
        <p:nvSpPr>
          <p:cNvPr name="TextBox 21" id="21"/>
          <p:cNvSpPr txBox="true"/>
          <p:nvPr/>
        </p:nvSpPr>
        <p:spPr>
          <a:xfrm rot="0">
            <a:off x="1092754" y="2994660"/>
            <a:ext cx="13152596" cy="3225939"/>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404040"/>
                </a:solidFill>
                <a:latin typeface="Times New Roman"/>
              </a:rPr>
              <a:t>This Internet of Things project uses a MQ135 sensor and a Raspberry Pi to monitor air quality. The goal is to gather data on current air quality and transfer it to a distant server for analysis. Sensor calibration, data transfer, and server configuration are among the prerequisites.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960120"/>
            <a:ext cx="4630419" cy="937260"/>
          </a:xfrm>
          <a:prstGeom prst="rect">
            <a:avLst/>
          </a:prstGeom>
        </p:spPr>
        <p:txBody>
          <a:bodyPr anchor="t" rtlCol="false" tIns="0" lIns="0" bIns="0" rIns="0">
            <a:spAutoFit/>
          </a:bodyPr>
          <a:lstStyle/>
          <a:p>
            <a:pPr algn="ctr">
              <a:lnSpc>
                <a:spcPts val="6480"/>
              </a:lnSpc>
            </a:pPr>
            <a:r>
              <a:rPr lang="en-US" sz="5400" spc="50">
                <a:solidFill>
                  <a:srgbClr val="90C226"/>
                </a:solidFill>
                <a:latin typeface="TT Rounds Condensed Bold"/>
              </a:rPr>
              <a:t>Requirements</a:t>
            </a:r>
          </a:p>
        </p:txBody>
      </p:sp>
      <p:sp>
        <p:nvSpPr>
          <p:cNvPr name="TextBox 21" id="21"/>
          <p:cNvSpPr txBox="true"/>
          <p:nvPr/>
        </p:nvSpPr>
        <p:spPr>
          <a:xfrm rot="0">
            <a:off x="1005840" y="2493645"/>
            <a:ext cx="12747647" cy="740473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404040"/>
                </a:solidFill>
                <a:latin typeface="Times New Roman Bold"/>
              </a:rPr>
              <a:t>Sensors</a:t>
            </a:r>
            <a:r>
              <a:rPr lang="en-US" sz="3000">
                <a:solidFill>
                  <a:srgbClr val="404040"/>
                </a:solidFill>
                <a:latin typeface="Times New Roman"/>
              </a:rPr>
              <a:t>: Air quality sensors to measure parameters such as PM2.5, PM10, CO2, CO, temperature, and humidity.</a:t>
            </a:r>
          </a:p>
          <a:p>
            <a:pPr algn="l" marL="542925" indent="-271462" lvl="1">
              <a:lnSpc>
                <a:spcPts val="3600"/>
              </a:lnSpc>
              <a:buFont typeface="Arial"/>
              <a:buChar char="•"/>
            </a:pPr>
            <a:r>
              <a:rPr lang="en-US" sz="3000">
                <a:solidFill>
                  <a:srgbClr val="404040"/>
                </a:solidFill>
                <a:latin typeface="Times New Roman Bold"/>
              </a:rPr>
              <a:t>Microcontrollers</a:t>
            </a:r>
            <a:r>
              <a:rPr lang="en-US" sz="3000">
                <a:solidFill>
                  <a:srgbClr val="404040"/>
                </a:solidFill>
                <a:latin typeface="Times New Roman"/>
              </a:rPr>
              <a:t>: Devices like Arduino or Raspberry Pi to collect data from sensors and transmit it to a central server.</a:t>
            </a:r>
          </a:p>
          <a:p>
            <a:pPr algn="l" marL="542925" indent="-271462" lvl="1">
              <a:lnSpc>
                <a:spcPts val="3600"/>
              </a:lnSpc>
              <a:buFont typeface="Arial"/>
              <a:buChar char="•"/>
            </a:pPr>
            <a:r>
              <a:rPr lang="en-US" sz="3000">
                <a:solidFill>
                  <a:srgbClr val="404040"/>
                </a:solidFill>
                <a:latin typeface="Times New Roman Bold"/>
              </a:rPr>
              <a:t>Central Server: </a:t>
            </a:r>
            <a:r>
              <a:rPr lang="en-US" sz="3000">
                <a:solidFill>
                  <a:srgbClr val="404040"/>
                </a:solidFill>
                <a:latin typeface="Times New Roman"/>
              </a:rPr>
              <a:t>A cloud-based server to receive, store, and process the sensor data.</a:t>
            </a:r>
          </a:p>
          <a:p>
            <a:pPr algn="l" marL="542925" indent="-271462" lvl="1">
              <a:lnSpc>
                <a:spcPts val="3600"/>
              </a:lnSpc>
              <a:buFont typeface="Arial"/>
              <a:buChar char="•"/>
            </a:pPr>
            <a:r>
              <a:rPr lang="en-US" sz="3000">
                <a:solidFill>
                  <a:srgbClr val="404040"/>
                </a:solidFill>
                <a:latin typeface="Times New Roman Bold"/>
              </a:rPr>
              <a:t>Database</a:t>
            </a:r>
            <a:r>
              <a:rPr lang="en-US" sz="3000">
                <a:solidFill>
                  <a:srgbClr val="404040"/>
                </a:solidFill>
                <a:latin typeface="Times New Roman"/>
              </a:rPr>
              <a:t>: A database system for data storage and retrieval.</a:t>
            </a:r>
          </a:p>
          <a:p>
            <a:pPr algn="l" marL="542925" indent="-271462" lvl="1">
              <a:lnSpc>
                <a:spcPts val="3600"/>
              </a:lnSpc>
              <a:buFont typeface="Arial"/>
              <a:buChar char="•"/>
            </a:pPr>
            <a:r>
              <a:rPr lang="en-US" sz="3000">
                <a:solidFill>
                  <a:srgbClr val="404040"/>
                </a:solidFill>
                <a:latin typeface="Times New Roman Bold"/>
              </a:rPr>
              <a:t>Web Application</a:t>
            </a:r>
            <a:r>
              <a:rPr lang="en-US" sz="3000">
                <a:solidFill>
                  <a:srgbClr val="404040"/>
                </a:solidFill>
                <a:latin typeface="Times New Roman"/>
              </a:rPr>
              <a:t>: A user-friendly web application for data visualization and user interaction.</a:t>
            </a:r>
          </a:p>
          <a:p>
            <a:pPr algn="l" marL="542925" indent="-271462" lvl="1">
              <a:lnSpc>
                <a:spcPts val="3600"/>
              </a:lnSpc>
              <a:buFont typeface="Arial"/>
              <a:buChar char="•"/>
            </a:pPr>
            <a:r>
              <a:rPr lang="en-US" sz="3000">
                <a:solidFill>
                  <a:srgbClr val="404040"/>
                </a:solidFill>
                <a:latin typeface="Times New Roman Bold"/>
              </a:rPr>
              <a:t>Communication Protocols</a:t>
            </a:r>
            <a:r>
              <a:rPr lang="en-US" sz="3000">
                <a:solidFill>
                  <a:srgbClr val="404040"/>
                </a:solidFill>
                <a:latin typeface="Times New Roman"/>
              </a:rPr>
              <a:t>: MQTT or HTTP for data transmission from sensors to the server.</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960120"/>
            <a:ext cx="5430519" cy="937260"/>
          </a:xfrm>
          <a:prstGeom prst="rect">
            <a:avLst/>
          </a:prstGeom>
        </p:spPr>
        <p:txBody>
          <a:bodyPr anchor="t" rtlCol="false" tIns="0" lIns="0" bIns="0" rIns="0">
            <a:spAutoFit/>
          </a:bodyPr>
          <a:lstStyle/>
          <a:p>
            <a:pPr algn="ctr">
              <a:lnSpc>
                <a:spcPts val="6480"/>
              </a:lnSpc>
            </a:pPr>
            <a:r>
              <a:rPr lang="en-US" sz="5400" spc="50">
                <a:solidFill>
                  <a:srgbClr val="90C226"/>
                </a:solidFill>
                <a:latin typeface="TT Rounds Condensed"/>
              </a:rPr>
              <a:t>Web Technologies</a:t>
            </a:r>
          </a:p>
        </p:txBody>
      </p:sp>
      <p:sp>
        <p:nvSpPr>
          <p:cNvPr name="TextBox 21" id="21"/>
          <p:cNvSpPr txBox="true"/>
          <p:nvPr/>
        </p:nvSpPr>
        <p:spPr>
          <a:xfrm rot="0">
            <a:off x="1005840" y="2846070"/>
            <a:ext cx="13075920" cy="5337810"/>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404040"/>
                </a:solidFill>
                <a:latin typeface="Times New Roman Bold"/>
              </a:rPr>
              <a:t>Front-end Development: </a:t>
            </a:r>
            <a:r>
              <a:rPr lang="en-US" sz="2700">
                <a:solidFill>
                  <a:srgbClr val="404040"/>
                </a:solidFill>
                <a:latin typeface="Times New Roman"/>
              </a:rPr>
              <a:t>HTML, CSS, JavaScript, and front-end frameworks (e.g., React, Angular, or Vue.js) for building the user interface of the web application.</a:t>
            </a:r>
          </a:p>
          <a:p>
            <a:pPr algn="l" marL="488632" indent="-244316" lvl="1">
              <a:lnSpc>
                <a:spcPts val="3240"/>
              </a:lnSpc>
              <a:buFont typeface="Arial"/>
              <a:buChar char="•"/>
            </a:pPr>
            <a:r>
              <a:rPr lang="en-US" sz="2700">
                <a:solidFill>
                  <a:srgbClr val="404040"/>
                </a:solidFill>
                <a:latin typeface="Times New Roman Bold"/>
              </a:rPr>
              <a:t>Back-end Development: </a:t>
            </a:r>
            <a:r>
              <a:rPr lang="en-US" sz="2700">
                <a:solidFill>
                  <a:srgbClr val="404040"/>
                </a:solidFill>
                <a:latin typeface="Times New Roman"/>
              </a:rPr>
              <a:t>Node.js, Python, or Java for the server-side application responsible for data processing and database communication.</a:t>
            </a:r>
          </a:p>
          <a:p>
            <a:pPr algn="l" marL="488632" indent="-244316" lvl="1">
              <a:lnSpc>
                <a:spcPts val="3240"/>
              </a:lnSpc>
              <a:buFont typeface="Arial"/>
              <a:buChar char="•"/>
            </a:pPr>
            <a:r>
              <a:rPr lang="en-US" sz="2700">
                <a:solidFill>
                  <a:srgbClr val="404040"/>
                </a:solidFill>
                <a:latin typeface="Times New Roman Bold"/>
              </a:rPr>
              <a:t>Database: </a:t>
            </a:r>
            <a:r>
              <a:rPr lang="en-US" sz="2700">
                <a:solidFill>
                  <a:srgbClr val="404040"/>
                </a:solidFill>
                <a:latin typeface="Times New Roman"/>
              </a:rPr>
              <a:t>SQL or NoSQL databases like MySQL, PostgreSQL, MongoDB, or Firebase for data storage and retrieval.</a:t>
            </a:r>
          </a:p>
          <a:p>
            <a:pPr algn="l" marL="488632" indent="-244316" lvl="1">
              <a:lnSpc>
                <a:spcPts val="3240"/>
              </a:lnSpc>
              <a:buFont typeface="Arial"/>
              <a:buChar char="•"/>
            </a:pPr>
            <a:r>
              <a:rPr lang="en-US" sz="2700">
                <a:solidFill>
                  <a:srgbClr val="404040"/>
                </a:solidFill>
                <a:latin typeface="Times New Roman Bold"/>
              </a:rPr>
              <a:t>Cloud Services: </a:t>
            </a:r>
            <a:r>
              <a:rPr lang="en-US" sz="2700">
                <a:solidFill>
                  <a:srgbClr val="404040"/>
                </a:solidFill>
                <a:latin typeface="Times New Roman"/>
              </a:rPr>
              <a:t>Utilize cloud platforms like AWS, Azure, or Google Cloud for hosting the central server.</a:t>
            </a:r>
          </a:p>
          <a:p>
            <a:pPr algn="l" marL="488632" indent="-244316" lvl="1">
              <a:lnSpc>
                <a:spcPts val="3240"/>
              </a:lnSpc>
              <a:buFont typeface="Arial"/>
              <a:buChar char="•"/>
            </a:pPr>
            <a:r>
              <a:rPr lang="en-US" sz="2700">
                <a:solidFill>
                  <a:srgbClr val="404040"/>
                </a:solidFill>
                <a:latin typeface="Times New Roman Bold"/>
              </a:rPr>
              <a:t>Data Visualization: </a:t>
            </a:r>
            <a:r>
              <a:rPr lang="en-US" sz="2700">
                <a:solidFill>
                  <a:srgbClr val="404040"/>
                </a:solidFill>
                <a:latin typeface="Times New Roman"/>
              </a:rPr>
              <a:t>Use libraries like D3.js or charting libraries such as Chart.js to create interactive and informative data visualizations.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914400" y="409920"/>
            <a:ext cx="7200900" cy="837859"/>
          </a:xfrm>
          <a:prstGeom prst="rect">
            <a:avLst/>
          </a:prstGeom>
        </p:spPr>
        <p:txBody>
          <a:bodyPr anchor="t" rtlCol="false" tIns="0" lIns="0" bIns="0" rIns="0">
            <a:spAutoFit/>
          </a:bodyPr>
          <a:lstStyle/>
          <a:p>
            <a:pPr algn="ctr">
              <a:lnSpc>
                <a:spcPts val="6480"/>
              </a:lnSpc>
            </a:pPr>
            <a:r>
              <a:rPr lang="en-US" sz="5400" spc="43">
                <a:solidFill>
                  <a:srgbClr val="90C226"/>
                </a:solidFill>
                <a:latin typeface="TT Rounds Condensed"/>
              </a:rPr>
              <a:t>Stages of Development</a:t>
            </a:r>
          </a:p>
        </p:txBody>
      </p:sp>
      <p:sp>
        <p:nvSpPr>
          <p:cNvPr name="TextBox 21" id="21"/>
          <p:cNvSpPr txBox="true"/>
          <p:nvPr/>
        </p:nvSpPr>
        <p:spPr>
          <a:xfrm rot="0">
            <a:off x="1134903" y="1757648"/>
            <a:ext cx="12543472" cy="7529784"/>
          </a:xfrm>
          <a:prstGeom prst="rect">
            <a:avLst/>
          </a:prstGeom>
        </p:spPr>
        <p:txBody>
          <a:bodyPr anchor="t" rtlCol="false" tIns="0" lIns="0" bIns="0" rIns="0">
            <a:spAutoFit/>
          </a:bodyPr>
          <a:lstStyle/>
          <a:p>
            <a:pPr algn="just" marL="561975" indent="-280988" lvl="1">
              <a:lnSpc>
                <a:spcPts val="3600"/>
              </a:lnSpc>
              <a:buFont typeface="Arial"/>
              <a:buChar char="•"/>
            </a:pPr>
            <a:r>
              <a:rPr lang="en-US" sz="3000" spc="-171">
                <a:solidFill>
                  <a:srgbClr val="000000"/>
                </a:solidFill>
                <a:latin typeface="Times New Roman Bold"/>
              </a:rPr>
              <a:t>Sensor Integration: </a:t>
            </a:r>
            <a:r>
              <a:rPr lang="en-US" sz="3000" spc="-171">
                <a:solidFill>
                  <a:srgbClr val="000000"/>
                </a:solidFill>
                <a:latin typeface="Times New Roman"/>
              </a:rPr>
              <a:t>Connect air quality sensors to microcontrollers and develop code to read and transmit data to the central server.</a:t>
            </a:r>
            <a:r>
              <a:rPr lang="en-US" sz="3000" spc="-171">
                <a:solidFill>
                  <a:srgbClr val="000000"/>
                </a:solidFill>
                <a:latin typeface="Times New Roman Bold"/>
              </a:rPr>
              <a:t> </a:t>
            </a:r>
          </a:p>
          <a:p>
            <a:pPr algn="just" marL="561975" indent="-280988" lvl="1">
              <a:lnSpc>
                <a:spcPts val="3600"/>
              </a:lnSpc>
              <a:buFont typeface="Arial"/>
              <a:buChar char="•"/>
            </a:pPr>
            <a:r>
              <a:rPr lang="en-US" sz="3000" spc="-171">
                <a:solidFill>
                  <a:srgbClr val="000000"/>
                </a:solidFill>
                <a:latin typeface="Times New Roman Bold"/>
              </a:rPr>
              <a:t>Server Setup: </a:t>
            </a:r>
            <a:r>
              <a:rPr lang="en-US" sz="3000" spc="-171">
                <a:solidFill>
                  <a:srgbClr val="000000"/>
                </a:solidFill>
                <a:latin typeface="Times New Roman"/>
              </a:rPr>
              <a:t>Set up the cloud-based server for data reception and establish a database for data storage.</a:t>
            </a:r>
          </a:p>
          <a:p>
            <a:pPr algn="just" marL="561975" indent="-280988" lvl="1">
              <a:lnSpc>
                <a:spcPts val="3600"/>
              </a:lnSpc>
              <a:buFont typeface="Arial"/>
              <a:buChar char="•"/>
            </a:pPr>
            <a:r>
              <a:rPr lang="en-US" sz="3000" spc="-171">
                <a:solidFill>
                  <a:srgbClr val="000000"/>
                </a:solidFill>
                <a:latin typeface="Times New Roman Bold"/>
              </a:rPr>
              <a:t>Data Processing: </a:t>
            </a:r>
            <a:r>
              <a:rPr lang="en-US" sz="3000" spc="-171">
                <a:solidFill>
                  <a:srgbClr val="000000"/>
                </a:solidFill>
                <a:latin typeface="Times New Roman"/>
              </a:rPr>
              <a:t>Create scripts to process and clean incoming sensor data.</a:t>
            </a:r>
          </a:p>
          <a:p>
            <a:pPr algn="just" marL="561975" indent="-280988" lvl="1">
              <a:lnSpc>
                <a:spcPts val="3600"/>
              </a:lnSpc>
              <a:buFont typeface="Arial"/>
              <a:buChar char="•"/>
            </a:pPr>
            <a:r>
              <a:rPr lang="en-US" sz="3000" spc="-171">
                <a:solidFill>
                  <a:srgbClr val="000000"/>
                </a:solidFill>
                <a:latin typeface="Times New Roman Bold"/>
              </a:rPr>
              <a:t>Web Application Development: </a:t>
            </a:r>
            <a:r>
              <a:rPr lang="en-US" sz="3000" spc="-171">
                <a:solidFill>
                  <a:srgbClr val="000000"/>
                </a:solidFill>
                <a:latin typeface="Times New Roman"/>
              </a:rPr>
              <a:t>Design and develop a user-friendly web application for data visualization and interaction.</a:t>
            </a:r>
          </a:p>
          <a:p>
            <a:pPr algn="just" marL="561975" indent="-280988" lvl="1">
              <a:lnSpc>
                <a:spcPts val="3600"/>
              </a:lnSpc>
              <a:buFont typeface="Arial"/>
              <a:buChar char="•"/>
            </a:pPr>
            <a:r>
              <a:rPr lang="en-US" sz="3000" spc="-171">
                <a:solidFill>
                  <a:srgbClr val="000000"/>
                </a:solidFill>
                <a:latin typeface="Times New Roman Bold"/>
              </a:rPr>
              <a:t>Real-time Data Display: </a:t>
            </a:r>
            <a:r>
              <a:rPr lang="en-US" sz="3000" spc="-171">
                <a:solidFill>
                  <a:srgbClr val="000000"/>
                </a:solidFill>
                <a:latin typeface="Times New Roman"/>
              </a:rPr>
              <a:t>Implement real-time data display features in the web application, enabling users to monitor air quality conditions instantly.</a:t>
            </a:r>
          </a:p>
          <a:p>
            <a:pPr algn="just" marL="561975" indent="-280988" lvl="1">
              <a:lnSpc>
                <a:spcPts val="3600"/>
              </a:lnSpc>
              <a:buFont typeface="Arial"/>
              <a:buChar char="•"/>
            </a:pPr>
            <a:r>
              <a:rPr lang="en-US" sz="3000" spc="-171">
                <a:solidFill>
                  <a:srgbClr val="000000"/>
                </a:solidFill>
                <a:latin typeface="Times New Roman Bold"/>
              </a:rPr>
              <a:t>User Authentication: </a:t>
            </a:r>
            <a:r>
              <a:rPr lang="en-US" sz="3000" spc="-171">
                <a:solidFill>
                  <a:srgbClr val="000000"/>
                </a:solidFill>
                <a:latin typeface="Times New Roman"/>
              </a:rPr>
              <a:t>Add user authentication and authorization for secure access to the platform.</a:t>
            </a:r>
          </a:p>
          <a:p>
            <a:pPr algn="just" marL="561975" indent="-280988" lvl="1">
              <a:lnSpc>
                <a:spcPts val="3600"/>
              </a:lnSpc>
              <a:buFont typeface="Arial"/>
              <a:buChar char="•"/>
            </a:pPr>
            <a:r>
              <a:rPr lang="en-US" sz="3000" spc="-171">
                <a:solidFill>
                  <a:srgbClr val="000000"/>
                </a:solidFill>
                <a:latin typeface="Times New Roman Bold"/>
              </a:rPr>
              <a:t>Notifications: </a:t>
            </a:r>
            <a:r>
              <a:rPr lang="en-US" sz="3000" spc="-171">
                <a:solidFill>
                  <a:srgbClr val="000000"/>
                </a:solidFill>
                <a:latin typeface="Times New Roman"/>
              </a:rPr>
              <a:t>Implement alerting and notification features to inform users of critical air quality conditions.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20140" y="1188720"/>
            <a:ext cx="3944619" cy="1051560"/>
          </a:xfrm>
          <a:prstGeom prst="rect">
            <a:avLst/>
          </a:prstGeom>
        </p:spPr>
        <p:txBody>
          <a:bodyPr anchor="t" rtlCol="false" tIns="0" lIns="0" bIns="0" rIns="0">
            <a:spAutoFit/>
          </a:bodyPr>
          <a:lstStyle/>
          <a:p>
            <a:pPr algn="ctr">
              <a:lnSpc>
                <a:spcPts val="6480"/>
              </a:lnSpc>
            </a:pPr>
            <a:r>
              <a:rPr lang="en-US" sz="5400" spc="50">
                <a:solidFill>
                  <a:srgbClr val="90C226"/>
                </a:solidFill>
                <a:latin typeface="TT Rounds Condensed"/>
              </a:rPr>
              <a:t>Conclusion</a:t>
            </a:r>
          </a:p>
        </p:txBody>
      </p:sp>
      <p:sp>
        <p:nvSpPr>
          <p:cNvPr name="TextBox 21" id="21"/>
          <p:cNvSpPr txBox="true"/>
          <p:nvPr/>
        </p:nvSpPr>
        <p:spPr>
          <a:xfrm rot="0">
            <a:off x="891540" y="3522345"/>
            <a:ext cx="12360593" cy="397573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404040"/>
                </a:solidFill>
                <a:latin typeface="Times New Roman"/>
              </a:rPr>
              <a:t>For environmental and public health monitoring, the creation of an Internet of Things air quality monitoring system is essential. This project seeks to develop a user-friendly platform for people and authorities to obtain real-time air quality data by fusing air quality sensors with web technology. The platform will help people make more educated decisions about environmental management and raise awareness of issues related to air quality. It is anticipated that this project's successful conclusion would enhance air quality management and monitoring in several areas.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4034219" y="4458556"/>
            <a:ext cx="8653082" cy="1554480"/>
          </a:xfrm>
          <a:prstGeom prst="rect">
            <a:avLst/>
          </a:prstGeom>
        </p:spPr>
        <p:txBody>
          <a:bodyPr anchor="t" rtlCol="false" tIns="0" lIns="0" bIns="0" rIns="0">
            <a:spAutoFit/>
          </a:bodyPr>
          <a:lstStyle/>
          <a:p>
            <a:pPr algn="ctr">
              <a:lnSpc>
                <a:spcPts val="11880"/>
              </a:lnSpc>
            </a:pPr>
            <a:r>
              <a:rPr lang="en-US" sz="9900" spc="7">
                <a:solidFill>
                  <a:srgbClr val="90C226"/>
                </a:solidFill>
                <a:latin typeface="Trebuchet M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DAFy422omcM</dc:identifier>
  <dcterms:modified xsi:type="dcterms:W3CDTF">2011-08-01T06:04:30Z</dcterms:modified>
  <cp:revision>1</cp:revision>
  <dc:title>IOT_Phase4.pptx</dc:title>
</cp:coreProperties>
</file>