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5"/>
  </p:notesMasterIdLst>
  <p:sldIdLst>
    <p:sldId id="302" r:id="rId2"/>
    <p:sldId id="359" r:id="rId3"/>
    <p:sldId id="415" r:id="rId4"/>
    <p:sldId id="361" r:id="rId5"/>
    <p:sldId id="416" r:id="rId6"/>
    <p:sldId id="417" r:id="rId7"/>
    <p:sldId id="420" r:id="rId8"/>
    <p:sldId id="421" r:id="rId9"/>
    <p:sldId id="506" r:id="rId10"/>
    <p:sldId id="507" r:id="rId11"/>
    <p:sldId id="508" r:id="rId12"/>
    <p:sldId id="425" r:id="rId13"/>
    <p:sldId id="419" r:id="rId14"/>
    <p:sldId id="428" r:id="rId15"/>
    <p:sldId id="509" r:id="rId16"/>
    <p:sldId id="561" r:id="rId17"/>
    <p:sldId id="437" r:id="rId18"/>
    <p:sldId id="510" r:id="rId19"/>
    <p:sldId id="511" r:id="rId20"/>
    <p:sldId id="512" r:id="rId21"/>
    <p:sldId id="513" r:id="rId22"/>
    <p:sldId id="438" r:id="rId23"/>
    <p:sldId id="439" r:id="rId24"/>
    <p:sldId id="440" r:id="rId25"/>
    <p:sldId id="441" r:id="rId26"/>
    <p:sldId id="442" r:id="rId27"/>
    <p:sldId id="443" r:id="rId28"/>
    <p:sldId id="444" r:id="rId29"/>
    <p:sldId id="445" r:id="rId30"/>
    <p:sldId id="446" r:id="rId31"/>
    <p:sldId id="447" r:id="rId32"/>
    <p:sldId id="448" r:id="rId33"/>
    <p:sldId id="514" r:id="rId34"/>
    <p:sldId id="515" r:id="rId35"/>
    <p:sldId id="516" r:id="rId36"/>
    <p:sldId id="517" r:id="rId37"/>
    <p:sldId id="518" r:id="rId38"/>
    <p:sldId id="562" r:id="rId39"/>
    <p:sldId id="451" r:id="rId40"/>
    <p:sldId id="454" r:id="rId41"/>
    <p:sldId id="455" r:id="rId42"/>
    <p:sldId id="457" r:id="rId43"/>
    <p:sldId id="567" r:id="rId44"/>
    <p:sldId id="458" r:id="rId45"/>
    <p:sldId id="519" r:id="rId46"/>
    <p:sldId id="563" r:id="rId47"/>
    <p:sldId id="480" r:id="rId48"/>
    <p:sldId id="481" r:id="rId49"/>
    <p:sldId id="483" r:id="rId50"/>
    <p:sldId id="545" r:id="rId51"/>
    <p:sldId id="546" r:id="rId52"/>
    <p:sldId id="547" r:id="rId53"/>
    <p:sldId id="548" r:id="rId54"/>
    <p:sldId id="549" r:id="rId55"/>
    <p:sldId id="550" r:id="rId56"/>
    <p:sldId id="551" r:id="rId57"/>
    <p:sldId id="552" r:id="rId58"/>
    <p:sldId id="484" r:id="rId59"/>
    <p:sldId id="485" r:id="rId60"/>
    <p:sldId id="521" r:id="rId61"/>
    <p:sldId id="500" r:id="rId62"/>
    <p:sldId id="522" r:id="rId63"/>
    <p:sldId id="523" r:id="rId64"/>
    <p:sldId id="564" r:id="rId65"/>
    <p:sldId id="524" r:id="rId66"/>
    <p:sldId id="525" r:id="rId67"/>
    <p:sldId id="526" r:id="rId68"/>
    <p:sldId id="527" r:id="rId69"/>
    <p:sldId id="528" r:id="rId70"/>
    <p:sldId id="530" r:id="rId71"/>
    <p:sldId id="532" r:id="rId72"/>
    <p:sldId id="565" r:id="rId73"/>
    <p:sldId id="533" r:id="rId74"/>
    <p:sldId id="534" r:id="rId75"/>
    <p:sldId id="535" r:id="rId76"/>
    <p:sldId id="536" r:id="rId77"/>
    <p:sldId id="537" r:id="rId78"/>
    <p:sldId id="538" r:id="rId79"/>
    <p:sldId id="539" r:id="rId80"/>
    <p:sldId id="566" r:id="rId81"/>
    <p:sldId id="540" r:id="rId82"/>
    <p:sldId id="541" r:id="rId83"/>
    <p:sldId id="542" r:id="rId84"/>
    <p:sldId id="543" r:id="rId85"/>
    <p:sldId id="544" r:id="rId86"/>
    <p:sldId id="553" r:id="rId87"/>
    <p:sldId id="554" r:id="rId88"/>
    <p:sldId id="556" r:id="rId89"/>
    <p:sldId id="555" r:id="rId90"/>
    <p:sldId id="557" r:id="rId91"/>
    <p:sldId id="558" r:id="rId92"/>
    <p:sldId id="559" r:id="rId93"/>
    <p:sldId id="560" r:id="rId94"/>
  </p:sldIdLst>
  <p:sldSz cx="12192000" cy="6858000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3L1 - Case Study" id="{132EE20D-77E7-429D-A4D3-1297FCDF9FC3}">
          <p14:sldIdLst>
            <p14:sldId id="302"/>
            <p14:sldId id="359"/>
            <p14:sldId id="415"/>
          </p14:sldIdLst>
        </p14:section>
        <p14:section name="S3L2 - Presenting IOToo" id="{DDF4766A-72A8-4CD1-A292-3A3CC2AF3F65}">
          <p14:sldIdLst>
            <p14:sldId id="361"/>
            <p14:sldId id="416"/>
          </p14:sldIdLst>
        </p14:section>
        <p14:section name="S3L3 - Requirements" id="{1C237CB5-2B71-40F8-B0BA-7B53B01566A9}">
          <p14:sldIdLst>
            <p14:sldId id="417"/>
            <p14:sldId id="420"/>
            <p14:sldId id="421"/>
            <p14:sldId id="506"/>
            <p14:sldId id="507"/>
            <p14:sldId id="508"/>
            <p14:sldId id="425"/>
            <p14:sldId id="419"/>
          </p14:sldIdLst>
        </p14:section>
        <p14:section name="S3L4 - Mapping the Components" id="{0F58810A-5BD2-493F-A9BF-40EBDC09307E}">
          <p14:sldIdLst>
            <p14:sldId id="428"/>
            <p14:sldId id="509"/>
          </p14:sldIdLst>
        </p14:section>
        <p14:section name="S3L5 - Logging Service" id="{8E671CFD-2AE0-4964-8D9B-234BD3C4F581}">
          <p14:sldIdLst>
            <p14:sldId id="561"/>
            <p14:sldId id="437"/>
            <p14:sldId id="510"/>
            <p14:sldId id="511"/>
            <p14:sldId id="512"/>
            <p14:sldId id="513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514"/>
            <p14:sldId id="515"/>
            <p14:sldId id="516"/>
            <p14:sldId id="517"/>
            <p14:sldId id="518"/>
          </p14:sldIdLst>
        </p14:section>
        <p14:section name="S3L6 - View Service" id="{B5F3B111-A431-498E-B9C4-778616027C67}">
          <p14:sldIdLst>
            <p14:sldId id="562"/>
            <p14:sldId id="451"/>
            <p14:sldId id="454"/>
            <p14:sldId id="455"/>
            <p14:sldId id="457"/>
            <p14:sldId id="567"/>
            <p14:sldId id="458"/>
            <p14:sldId id="519"/>
          </p14:sldIdLst>
        </p14:section>
        <p14:section name="S3L7 - Employees Service" id="{310C7651-33B8-4E53-9D04-86D607A6866E}">
          <p14:sldIdLst>
            <p14:sldId id="563"/>
            <p14:sldId id="480"/>
            <p14:sldId id="481"/>
            <p14:sldId id="483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484"/>
            <p14:sldId id="485"/>
            <p14:sldId id="521"/>
            <p14:sldId id="500"/>
            <p14:sldId id="522"/>
            <p14:sldId id="523"/>
          </p14:sldIdLst>
        </p14:section>
        <p14:section name="S3L8 - Salary Service" id="{C3D7D4A7-CE2D-4552-823F-DB8EA8FF3FEC}">
          <p14:sldIdLst>
            <p14:sldId id="564"/>
            <p14:sldId id="524"/>
            <p14:sldId id="525"/>
            <p14:sldId id="526"/>
            <p14:sldId id="527"/>
            <p14:sldId id="528"/>
            <p14:sldId id="530"/>
            <p14:sldId id="532"/>
          </p14:sldIdLst>
        </p14:section>
        <p14:section name="S3L9 - Vacation Service" id="{E8CC2291-1E01-4EC1-BD0B-461AEBC7C7BD}">
          <p14:sldIdLst>
            <p14:sldId id="565"/>
            <p14:sldId id="533"/>
            <p14:sldId id="534"/>
            <p14:sldId id="535"/>
            <p14:sldId id="536"/>
            <p14:sldId id="537"/>
            <p14:sldId id="538"/>
            <p14:sldId id="539"/>
          </p14:sldIdLst>
        </p14:section>
        <p14:section name="S3L10 - Payment Interface" id="{8CF1764F-28FA-431A-A32D-401F05B03508}">
          <p14:sldIdLst>
            <p14:sldId id="566"/>
            <p14:sldId id="540"/>
            <p14:sldId id="541"/>
            <p14:sldId id="542"/>
            <p14:sldId id="543"/>
            <p14:sldId id="544"/>
          </p14:sldIdLst>
        </p14:section>
        <p14:section name="S3L11 - Queue" id="{BC77B273-839D-4A53-AB61-655A89161756}">
          <p14:sldIdLst>
            <p14:sldId id="553"/>
            <p14:sldId id="554"/>
            <p14:sldId id="556"/>
            <p14:sldId id="555"/>
            <p14:sldId id="557"/>
          </p14:sldIdLst>
        </p14:section>
        <p14:section name="S3L12 - Architecture Diagrams" id="{28FE1673-1C8E-4448-B944-EA80540EE589}">
          <p14:sldIdLst>
            <p14:sldId id="558"/>
            <p14:sldId id="559"/>
            <p14:sldId id="5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27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FE3C7D-A8C9-4F37-ADDB-615014853E4D}" v="3521" dt="2020-02-02T13:16:11.6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06334BD6-3EF2-443A-B8F9-69A421B92E3C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1169988"/>
            <a:ext cx="5619750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980"/>
            <a:ext cx="5661660" cy="3686711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BB667D51-46F7-4899-BF52-33C7FE151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89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67D51-46F7-4899-BF52-33C7FE15100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52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67D51-46F7-4899-BF52-33C7FE15100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26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67D51-46F7-4899-BF52-33C7FE15100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13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67D51-46F7-4899-BF52-33C7FE15100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3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67D51-46F7-4899-BF52-33C7FE15100E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23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67D51-46F7-4899-BF52-33C7FE15100E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03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67D51-46F7-4899-BF52-33C7FE15100E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38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F8E7D-59BF-4247-91CF-7601CFC56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5359F9-1868-4126-BC46-585E4724C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32AAB-D1C5-4617-BF6C-388600751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8E0A1-0675-4966-9846-896FC6DEA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18211-33FA-44C7-B10E-50FAA1214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7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BF5F0-30B1-4932-B47F-9A7CB64D5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8E65B5-5795-46A4-BCE1-975E63613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14ADC-6DF7-46F8-BD12-42387D1E5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17908-2422-4F5C-B699-4AB9D6A8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70F04-E8DF-4EB9-9829-972EF2826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536B78-CA68-45C3-9DCD-008C5D2AFB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C4410D-7EEF-4DF1-AC03-38C8AA649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06DF1-0BD1-48C9-8287-B9B049FC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609FB-C8D2-41F8-BF92-AE3E244BF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BA652-FD7F-4573-9D2A-B6C7B110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35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08200-47BA-4567-A464-5940AF564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A0C7A-C05F-465F-B0E8-D189EFE9D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B5072-43BB-4323-9445-6C7BF9F05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D7276-4075-4BF3-B6CC-2E8593632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9901E-0252-4CEF-B4FE-90D0F986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97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6F115-C457-423D-8CD9-BF2B629CA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D6708-19C2-47D1-A465-14E74CB3C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0B752-9681-482D-BFF7-A4D107755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A92D1-28BC-4855-9D06-04765269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062CD-64D5-494C-AF1B-A779068ED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87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7586F-6B55-4277-936F-B5970119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907DA-E95B-485B-9307-E37273A75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0F9D2-BE39-4AC2-AD3A-E24C6E7D2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6C7BB-E27A-4870-B28D-4A5401D34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95AEE-A510-4D9F-A161-C4A25F060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1A12B-628E-47DB-85CB-F4C86AA77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90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8042E-BD96-4B42-A352-7A2AAD5F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D3B6F-FD0E-4F2A-BFF7-862A87DB1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19E31-225E-43CE-B801-520A77824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733BD-59CA-4AFB-885C-C97AC2DC4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FBB289-1838-4F33-8973-384E591B94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DD011A-4639-4769-B562-A7459D0A7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288595-A4DA-485A-8A37-70D18DDB3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D71D45-4B8F-4B32-A843-63950211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1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52012-7A67-4F21-A80D-16F80806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A02BF9-FCE4-4ABA-A860-C59E949B3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0F6AB0-2C8F-4499-8499-995D54331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68351-ABCE-4854-BBBF-07081279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1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4C0459-D9DB-4CFA-A55A-E11C808F6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DFB088-14E6-468E-9C46-5EBBC6CA1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40579-43E0-477E-84F2-025FFDC9B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46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6F043-D75D-4332-B215-38B088119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88F55-5DE1-4E28-A4FF-2D25D1637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6468C-0F6C-4FFE-AC43-0B6F218D3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34559-3768-423B-8687-E097B4FE7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140D0-30CC-4974-B291-609AAEF91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19155-8BD7-4D0B-AD9C-F5B441D85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6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26-0B05-4634-9AD2-242884815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A261C8-ED6C-49F2-B743-DFBFFC1D3F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9C2309-C3F3-4E9A-8B7B-E9F7DCBBF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66C8E-06DE-4A39-8CD5-1F336520D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AD939-ABBB-49F0-8980-8FD598128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17397-80BA-4306-852C-DC19DEBAB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6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7E3ED8-7C09-4503-99C1-73BC27B07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DEDD9-B80A-4D76-B1D3-CE20AB31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A88D8-98DF-4A9F-9724-9F925CC6B4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F7C6F-8031-4C55-A904-6A836B807326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1793B-2927-4FFA-92C8-85C71EFCE4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76DD0-44D4-41C2-86F8-5A3E2D433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69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FD44EE-9113-4DAC-8B01-DB74C856D8C0}"/>
              </a:ext>
            </a:extLst>
          </p:cNvPr>
          <p:cNvSpPr txBox="1"/>
          <p:nvPr/>
        </p:nvSpPr>
        <p:spPr>
          <a:xfrm>
            <a:off x="748698" y="452457"/>
            <a:ext cx="92284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Case Study #1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D37F58-EF74-4594-A28B-3A2460648104}"/>
              </a:ext>
            </a:extLst>
          </p:cNvPr>
          <p:cNvSpPr txBox="1"/>
          <p:nvPr/>
        </p:nvSpPr>
        <p:spPr>
          <a:xfrm>
            <a:off x="365760" y="5650374"/>
            <a:ext cx="726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Memi Lavi</a:t>
            </a:r>
          </a:p>
          <a:p>
            <a:r>
              <a:rPr lang="en-US" sz="30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www.memilavi.com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C334AE-3DEB-45A0-9291-184DFAC6BAF6}"/>
              </a:ext>
            </a:extLst>
          </p:cNvPr>
          <p:cNvSpPr/>
          <p:nvPr/>
        </p:nvSpPr>
        <p:spPr>
          <a:xfrm>
            <a:off x="436880" y="603716"/>
            <a:ext cx="152400" cy="471424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3738BD-79E3-4A17-BAB8-D259FEC8BA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2" r="21286"/>
          <a:stretch/>
        </p:blipFill>
        <p:spPr>
          <a:xfrm>
            <a:off x="8239027" y="1452384"/>
            <a:ext cx="3952973" cy="540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769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A11E40-A525-45BA-9D38-226EB5030287}"/>
              </a:ext>
            </a:extLst>
          </p:cNvPr>
          <p:cNvSpPr txBox="1"/>
          <p:nvPr/>
        </p:nvSpPr>
        <p:spPr>
          <a:xfrm>
            <a:off x="714403" y="1730828"/>
            <a:ext cx="11477597" cy="455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1 Employee = ~1MB in data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Each employee has ~10 scanned documents (contract, reviews etc.)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1 Scanned Document =~5MB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Total storage for 1 employee = ~51MB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36A947-2F58-449B-9073-7F2694452298}"/>
              </a:ext>
            </a:extLst>
          </p:cNvPr>
          <p:cNvSpPr/>
          <p:nvPr/>
        </p:nvSpPr>
        <p:spPr>
          <a:xfrm>
            <a:off x="4064000" y="695450"/>
            <a:ext cx="4348480" cy="8295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Data Volume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E02921-FFAE-4CA7-B844-773DF6E6C3AB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129924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A11E40-A525-45BA-9D38-226EB5030287}"/>
              </a:ext>
            </a:extLst>
          </p:cNvPr>
          <p:cNvSpPr txBox="1"/>
          <p:nvPr/>
        </p:nvSpPr>
        <p:spPr>
          <a:xfrm>
            <a:off x="714403" y="1730828"/>
            <a:ext cx="11477597" cy="363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Company expects to grow to 500 employees in 5 years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Total storage: 51MB X 500 employees = 25.5GB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Not a lot, but: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Need to consider document storage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36A947-2F58-449B-9073-7F2694452298}"/>
              </a:ext>
            </a:extLst>
          </p:cNvPr>
          <p:cNvSpPr/>
          <p:nvPr/>
        </p:nvSpPr>
        <p:spPr>
          <a:xfrm>
            <a:off x="4064000" y="695450"/>
            <a:ext cx="4348480" cy="8295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Data Volume – Cont.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E02921-FFAE-4CA7-B844-773DF6E6C3AB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49196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1E63A2E-91D9-415A-BC3B-60B929F07B76}"/>
              </a:ext>
            </a:extLst>
          </p:cNvPr>
          <p:cNvSpPr/>
          <p:nvPr/>
        </p:nvSpPr>
        <p:spPr>
          <a:xfrm>
            <a:off x="4723068" y="695450"/>
            <a:ext cx="3115978" cy="8295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SLA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0BF75-8C30-457E-8CF7-39AD2E7B712C}"/>
              </a:ext>
            </a:extLst>
          </p:cNvPr>
          <p:cNvSpPr txBox="1"/>
          <p:nvPr/>
        </p:nvSpPr>
        <p:spPr>
          <a:xfrm>
            <a:off x="2350163" y="1934028"/>
            <a:ext cx="8490557" cy="864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i="1" dirty="0">
                <a:latin typeface="Bahnschrift" panose="020B0502040204020203" pitchFamily="34" charset="0"/>
              </a:rPr>
              <a:t>4. “How critical is the system?”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0192E5-6389-45B6-ACAE-6E46EFBACFDA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7356C5-57A4-4E8A-8855-2DEA96CEC7DD}"/>
              </a:ext>
            </a:extLst>
          </p:cNvPr>
          <p:cNvSpPr/>
          <p:nvPr/>
        </p:nvSpPr>
        <p:spPr>
          <a:xfrm>
            <a:off x="8370628" y="2126558"/>
            <a:ext cx="3115978" cy="829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accent2"/>
                </a:solidFill>
                <a:latin typeface="Bahnschrift" panose="020B0502040204020203" pitchFamily="34" charset="0"/>
              </a:rPr>
              <a:t>Not Very Critical</a:t>
            </a:r>
          </a:p>
        </p:txBody>
      </p:sp>
    </p:spTree>
    <p:extLst>
      <p:ext uri="{BB962C8B-B14F-4D97-AF65-F5344CB8AC3E}">
        <p14:creationId xmlns:p14="http://schemas.microsoft.com/office/powerpoint/2010/main" val="261557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Requirements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328EB8-5A49-40DA-ADD3-4B2F1EF6DCD5}"/>
              </a:ext>
            </a:extLst>
          </p:cNvPr>
          <p:cNvSpPr/>
          <p:nvPr/>
        </p:nvSpPr>
        <p:spPr>
          <a:xfrm>
            <a:off x="765142" y="1707822"/>
            <a:ext cx="3115978" cy="8295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Functional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15BAB3-F2DA-4EC2-A765-F0F9553E941D}"/>
              </a:ext>
            </a:extLst>
          </p:cNvPr>
          <p:cNvSpPr/>
          <p:nvPr/>
        </p:nvSpPr>
        <p:spPr>
          <a:xfrm>
            <a:off x="7521542" y="1707821"/>
            <a:ext cx="3115978" cy="8295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Non-Functional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BA83EA-A61C-4AFD-82CF-5830EB40466E}"/>
              </a:ext>
            </a:extLst>
          </p:cNvPr>
          <p:cNvCxnSpPr/>
          <p:nvPr/>
        </p:nvCxnSpPr>
        <p:spPr>
          <a:xfrm flipH="1">
            <a:off x="3497344" y="1432874"/>
            <a:ext cx="312656" cy="27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7C9AD5-15F4-4D83-BD31-1A55C273A0B6}"/>
              </a:ext>
            </a:extLst>
          </p:cNvPr>
          <p:cNvCxnSpPr>
            <a:cxnSpLocks/>
          </p:cNvCxnSpPr>
          <p:nvPr/>
        </p:nvCxnSpPr>
        <p:spPr>
          <a:xfrm>
            <a:off x="7748990" y="1432874"/>
            <a:ext cx="307890" cy="27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7794255-02DE-478F-AD28-F50D2FC1F2AA}"/>
              </a:ext>
            </a:extLst>
          </p:cNvPr>
          <p:cNvSpPr txBox="1"/>
          <p:nvPr/>
        </p:nvSpPr>
        <p:spPr>
          <a:xfrm>
            <a:off x="765142" y="2627663"/>
            <a:ext cx="311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What the system should do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9B2AAE-F95D-4733-AB59-1F66734E1225}"/>
              </a:ext>
            </a:extLst>
          </p:cNvPr>
          <p:cNvSpPr txBox="1"/>
          <p:nvPr/>
        </p:nvSpPr>
        <p:spPr>
          <a:xfrm>
            <a:off x="7521542" y="2627661"/>
            <a:ext cx="3115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What the system should deal with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40D6B7-B1A5-433B-BE92-4D76EADC4E3E}"/>
              </a:ext>
            </a:extLst>
          </p:cNvPr>
          <p:cNvSpPr txBox="1"/>
          <p:nvPr/>
        </p:nvSpPr>
        <p:spPr>
          <a:xfrm>
            <a:off x="6727491" y="3219739"/>
            <a:ext cx="4704080" cy="25290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10 Concurrent users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Manages 500 users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Data volume forecast: 25.5GB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Relational &amp; Unstructured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Not mission critical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File-based interface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DD3485-5BCC-4F70-8503-463C6ED9DE4F}"/>
              </a:ext>
            </a:extLst>
          </p:cNvPr>
          <p:cNvSpPr txBox="1"/>
          <p:nvPr/>
        </p:nvSpPr>
        <p:spPr>
          <a:xfrm>
            <a:off x="765142" y="3023795"/>
            <a:ext cx="4704080" cy="37755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Web Based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Perform CRUD operations on employees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Manage Salaries: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Allow manager to ask for employee’s salary change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Allow HR manager to approve / reject request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Manage vacation days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Use external payment system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090581-CE09-4A74-A022-05F714C035BB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361184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Components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787DC2-0746-4462-B8EE-A9803BB1F2BB}"/>
              </a:ext>
            </a:extLst>
          </p:cNvPr>
          <p:cNvSpPr txBox="1"/>
          <p:nvPr/>
        </p:nvSpPr>
        <p:spPr>
          <a:xfrm>
            <a:off x="567179" y="1815146"/>
            <a:ext cx="4595955" cy="12825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Based on requirements: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Entities: Employees, Vacation, Salary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Interface to the Payment System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A9EE73-33B6-4EA1-B75C-848981A4EBC7}"/>
              </a:ext>
            </a:extLst>
          </p:cNvPr>
          <p:cNvSpPr/>
          <p:nvPr/>
        </p:nvSpPr>
        <p:spPr>
          <a:xfrm>
            <a:off x="5526660" y="1827131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Employees Service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C10734-A4CE-4C1B-A8BD-93D92881A3C1}"/>
              </a:ext>
            </a:extLst>
          </p:cNvPr>
          <p:cNvSpPr/>
          <p:nvPr/>
        </p:nvSpPr>
        <p:spPr>
          <a:xfrm>
            <a:off x="5526660" y="2729355"/>
            <a:ext cx="1370029" cy="829558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Performs CRUD Operations on Employees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046D5A-278E-4F2A-B682-B585774D58DD}"/>
              </a:ext>
            </a:extLst>
          </p:cNvPr>
          <p:cNvCxnSpPr>
            <a:cxnSpLocks/>
          </p:cNvCxnSpPr>
          <p:nvPr/>
        </p:nvCxnSpPr>
        <p:spPr>
          <a:xfrm>
            <a:off x="6211674" y="2411593"/>
            <a:ext cx="0" cy="30303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D6CB482-C08E-47EF-B797-00200237F130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693CBD-7471-49CA-A8EF-E31834670796}"/>
              </a:ext>
            </a:extLst>
          </p:cNvPr>
          <p:cNvSpPr/>
          <p:nvPr/>
        </p:nvSpPr>
        <p:spPr>
          <a:xfrm>
            <a:off x="7260210" y="1827131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Salary Service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FF9BFF-5E2F-4030-B157-4C94104F2E16}"/>
              </a:ext>
            </a:extLst>
          </p:cNvPr>
          <p:cNvSpPr/>
          <p:nvPr/>
        </p:nvSpPr>
        <p:spPr>
          <a:xfrm>
            <a:off x="7260210" y="2729355"/>
            <a:ext cx="1370029" cy="829558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Salary approval workflow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8DE4A29-5A5B-4BE3-A5C2-34D342C41279}"/>
              </a:ext>
            </a:extLst>
          </p:cNvPr>
          <p:cNvCxnSpPr>
            <a:cxnSpLocks/>
          </p:cNvCxnSpPr>
          <p:nvPr/>
        </p:nvCxnSpPr>
        <p:spPr>
          <a:xfrm>
            <a:off x="7945224" y="2411593"/>
            <a:ext cx="0" cy="30303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A4BD88C-0331-45C3-A84A-C6EDE820535C}"/>
              </a:ext>
            </a:extLst>
          </p:cNvPr>
          <p:cNvSpPr/>
          <p:nvPr/>
        </p:nvSpPr>
        <p:spPr>
          <a:xfrm>
            <a:off x="8993760" y="1840976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Vacation Service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ADE96D0-F488-4240-A880-09F78ADCC1C9}"/>
              </a:ext>
            </a:extLst>
          </p:cNvPr>
          <p:cNvSpPr/>
          <p:nvPr/>
        </p:nvSpPr>
        <p:spPr>
          <a:xfrm>
            <a:off x="8993760" y="2743200"/>
            <a:ext cx="1370029" cy="829558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Employee’s Vacation Management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C79EAF7-E0B8-4554-8927-B97DD3859042}"/>
              </a:ext>
            </a:extLst>
          </p:cNvPr>
          <p:cNvCxnSpPr>
            <a:cxnSpLocks/>
          </p:cNvCxnSpPr>
          <p:nvPr/>
        </p:nvCxnSpPr>
        <p:spPr>
          <a:xfrm>
            <a:off x="9678774" y="2425438"/>
            <a:ext cx="0" cy="30303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CC5D68B-DABB-45C2-AE89-259B741D0CF0}"/>
              </a:ext>
            </a:extLst>
          </p:cNvPr>
          <p:cNvSpPr/>
          <p:nvPr/>
        </p:nvSpPr>
        <p:spPr>
          <a:xfrm>
            <a:off x="983235" y="3898376"/>
            <a:ext cx="1370029" cy="58446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Payment System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97AE0B-05C2-492C-9FEA-75B71E2D98D3}"/>
              </a:ext>
            </a:extLst>
          </p:cNvPr>
          <p:cNvSpPr/>
          <p:nvPr/>
        </p:nvSpPr>
        <p:spPr>
          <a:xfrm>
            <a:off x="3669285" y="3898376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Payment Interface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88A0FDE-644F-4169-946C-B6B1C11A36E4}"/>
              </a:ext>
            </a:extLst>
          </p:cNvPr>
          <p:cNvSpPr/>
          <p:nvPr/>
        </p:nvSpPr>
        <p:spPr>
          <a:xfrm>
            <a:off x="3669285" y="4800600"/>
            <a:ext cx="1370029" cy="829558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Sends payment data to payment system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DE8A68-31BB-4FAB-B531-5073B55813BC}"/>
              </a:ext>
            </a:extLst>
          </p:cNvPr>
          <p:cNvCxnSpPr>
            <a:cxnSpLocks/>
          </p:cNvCxnSpPr>
          <p:nvPr/>
        </p:nvCxnSpPr>
        <p:spPr>
          <a:xfrm>
            <a:off x="4354299" y="4482838"/>
            <a:ext cx="0" cy="30303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24532E4-F1B1-4943-A61A-94C526AAD9F7}"/>
              </a:ext>
            </a:extLst>
          </p:cNvPr>
          <p:cNvSpPr/>
          <p:nvPr/>
        </p:nvSpPr>
        <p:spPr>
          <a:xfrm>
            <a:off x="6743700" y="4276725"/>
            <a:ext cx="1495425" cy="1276350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Data Store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F791AC-654F-423F-8616-587756B9E31C}"/>
              </a:ext>
            </a:extLst>
          </p:cNvPr>
          <p:cNvSpPr txBox="1"/>
          <p:nvPr/>
        </p:nvSpPr>
        <p:spPr>
          <a:xfrm>
            <a:off x="8915400" y="3852222"/>
            <a:ext cx="17313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Q: Single or Per Service Data Store?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62D3E3-3948-4742-AAF2-7C3268F5B122}"/>
              </a:ext>
            </a:extLst>
          </p:cNvPr>
          <p:cNvSpPr txBox="1"/>
          <p:nvPr/>
        </p:nvSpPr>
        <p:spPr>
          <a:xfrm>
            <a:off x="8915400" y="4948679"/>
            <a:ext cx="17313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A: Data is shared between services, so a Single Data Store is better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3357D3D-8C8C-4816-9FF2-18640665F709}"/>
              </a:ext>
            </a:extLst>
          </p:cNvPr>
          <p:cNvSpPr/>
          <p:nvPr/>
        </p:nvSpPr>
        <p:spPr>
          <a:xfrm>
            <a:off x="6803010" y="5962454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Logging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B415DF5-6A26-47E0-A340-5031CA0A9517}"/>
              </a:ext>
            </a:extLst>
          </p:cNvPr>
          <p:cNvSpPr/>
          <p:nvPr/>
        </p:nvSpPr>
        <p:spPr>
          <a:xfrm>
            <a:off x="10727310" y="1840976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View Service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9FEDCD-3EC0-4CA9-B83F-D748A0B44D74}"/>
              </a:ext>
            </a:extLst>
          </p:cNvPr>
          <p:cNvSpPr/>
          <p:nvPr/>
        </p:nvSpPr>
        <p:spPr>
          <a:xfrm>
            <a:off x="10727310" y="2743200"/>
            <a:ext cx="1370029" cy="1155176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Returns static files to the browser (HTML, CSS, JS)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14AD74F-E579-4723-AE12-74A3A17C356E}"/>
              </a:ext>
            </a:extLst>
          </p:cNvPr>
          <p:cNvCxnSpPr>
            <a:cxnSpLocks/>
          </p:cNvCxnSpPr>
          <p:nvPr/>
        </p:nvCxnSpPr>
        <p:spPr>
          <a:xfrm>
            <a:off x="11412324" y="2425438"/>
            <a:ext cx="0" cy="30303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834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 animBg="1"/>
      <p:bldP spid="16" grpId="0" animBg="1"/>
      <p:bldP spid="20" grpId="0" animBg="1"/>
      <p:bldP spid="21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5" grpId="0" animBg="1"/>
      <p:bldP spid="6" grpId="0"/>
      <p:bldP spid="35" grpId="0"/>
      <p:bldP spid="36" grpId="0" animBg="1"/>
      <p:bldP spid="37" grpId="0" animBg="1"/>
      <p:bldP spid="3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Messaging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A9EE73-33B6-4EA1-B75C-848981A4EBC7}"/>
              </a:ext>
            </a:extLst>
          </p:cNvPr>
          <p:cNvSpPr/>
          <p:nvPr/>
        </p:nvSpPr>
        <p:spPr>
          <a:xfrm>
            <a:off x="4871497" y="3349559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Employees 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6CB482-C08E-47EF-B797-00200237F130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693CBD-7471-49CA-A8EF-E31834670796}"/>
              </a:ext>
            </a:extLst>
          </p:cNvPr>
          <p:cNvSpPr/>
          <p:nvPr/>
        </p:nvSpPr>
        <p:spPr>
          <a:xfrm>
            <a:off x="6605047" y="3349559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Salary Service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4BD88C-0331-45C3-A84A-C6EDE820535C}"/>
              </a:ext>
            </a:extLst>
          </p:cNvPr>
          <p:cNvSpPr/>
          <p:nvPr/>
        </p:nvSpPr>
        <p:spPr>
          <a:xfrm>
            <a:off x="8338597" y="3363404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Vacation Service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C5D68B-DABB-45C2-AE89-259B741D0CF0}"/>
              </a:ext>
            </a:extLst>
          </p:cNvPr>
          <p:cNvSpPr/>
          <p:nvPr/>
        </p:nvSpPr>
        <p:spPr>
          <a:xfrm>
            <a:off x="487935" y="5473635"/>
            <a:ext cx="1370029" cy="58446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Payment System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97AE0B-05C2-492C-9FEA-75B71E2D98D3}"/>
              </a:ext>
            </a:extLst>
          </p:cNvPr>
          <p:cNvSpPr/>
          <p:nvPr/>
        </p:nvSpPr>
        <p:spPr>
          <a:xfrm>
            <a:off x="3263344" y="5473635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Payment Interface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24532E4-F1B1-4943-A61A-94C526AAD9F7}"/>
              </a:ext>
            </a:extLst>
          </p:cNvPr>
          <p:cNvSpPr/>
          <p:nvPr/>
        </p:nvSpPr>
        <p:spPr>
          <a:xfrm>
            <a:off x="6605047" y="5127691"/>
            <a:ext cx="1495425" cy="1276350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Data Store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3357D3D-8C8C-4816-9FF2-18640665F709}"/>
              </a:ext>
            </a:extLst>
          </p:cNvPr>
          <p:cNvSpPr/>
          <p:nvPr/>
        </p:nvSpPr>
        <p:spPr>
          <a:xfrm>
            <a:off x="10072146" y="5473635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Logging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B415DF5-6A26-47E0-A340-5031CA0A9517}"/>
              </a:ext>
            </a:extLst>
          </p:cNvPr>
          <p:cNvSpPr/>
          <p:nvPr/>
        </p:nvSpPr>
        <p:spPr>
          <a:xfrm>
            <a:off x="10072147" y="3363404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View Service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5AFF940-0783-48BE-AEEF-E917208B9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035" y="1534945"/>
            <a:ext cx="1278873" cy="127887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27D728C-F603-45CA-B6E5-112B0378321B}"/>
              </a:ext>
            </a:extLst>
          </p:cNvPr>
          <p:cNvCxnSpPr>
            <a:stCxn id="37" idx="0"/>
          </p:cNvCxnSpPr>
          <p:nvPr/>
        </p:nvCxnSpPr>
        <p:spPr>
          <a:xfrm flipH="1" flipV="1">
            <a:off x="8739908" y="2371725"/>
            <a:ext cx="2017254" cy="99167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2138FD5-791B-4D87-A801-E62426A8E4F8}"/>
              </a:ext>
            </a:extLst>
          </p:cNvPr>
          <p:cNvSpPr txBox="1"/>
          <p:nvPr/>
        </p:nvSpPr>
        <p:spPr>
          <a:xfrm>
            <a:off x="8619541" y="1399337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Users’ Browser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3B0689-9E43-44C2-B965-63CA611C9907}"/>
              </a:ext>
            </a:extLst>
          </p:cNvPr>
          <p:cNvSpPr txBox="1"/>
          <p:nvPr/>
        </p:nvSpPr>
        <p:spPr>
          <a:xfrm>
            <a:off x="9833978" y="2444486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HTML Page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9AD8C2B-684F-4E93-8302-802BF6D4C1AB}"/>
              </a:ext>
            </a:extLst>
          </p:cNvPr>
          <p:cNvCxnSpPr>
            <a:cxnSpLocks/>
            <a:endCxn id="25" idx="3"/>
          </p:cNvCxnSpPr>
          <p:nvPr/>
        </p:nvCxnSpPr>
        <p:spPr>
          <a:xfrm flipH="1" flipV="1">
            <a:off x="8739908" y="2174382"/>
            <a:ext cx="2340866" cy="117517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768D5B0-0C75-424C-9441-13B935D550E6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7461035" y="2813818"/>
            <a:ext cx="639437" cy="54958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1A5311A-8559-4D13-8CDB-774A15CA849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8219534" y="2799974"/>
            <a:ext cx="804078" cy="5634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7F98562-A7A9-4783-AD66-0F4543275954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5556512" y="2743793"/>
            <a:ext cx="2224241" cy="60576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2DCE7E3-6A13-4B56-8136-FA2EBB7CD230}"/>
              </a:ext>
            </a:extLst>
          </p:cNvPr>
          <p:cNvSpPr txBox="1"/>
          <p:nvPr/>
        </p:nvSpPr>
        <p:spPr>
          <a:xfrm>
            <a:off x="4730966" y="2813818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REST API / HTTP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457ADD9-8E74-4D7A-8EEF-A1142CFD79DA}"/>
              </a:ext>
            </a:extLst>
          </p:cNvPr>
          <p:cNvSpPr txBox="1"/>
          <p:nvPr/>
        </p:nvSpPr>
        <p:spPr>
          <a:xfrm>
            <a:off x="8722011" y="4758359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Queue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D9ABB1A-755C-491D-B7A8-3B4B649A7FEA}"/>
              </a:ext>
            </a:extLst>
          </p:cNvPr>
          <p:cNvGrpSpPr/>
          <p:nvPr/>
        </p:nvGrpSpPr>
        <p:grpSpPr>
          <a:xfrm>
            <a:off x="3949742" y="3936376"/>
            <a:ext cx="6723978" cy="1513331"/>
            <a:chOff x="3949742" y="3936376"/>
            <a:chExt cx="6723978" cy="1513331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58826B4-25C7-4C95-8E5E-E3403B7B8CA3}"/>
                </a:ext>
              </a:extLst>
            </p:cNvPr>
            <p:cNvCxnSpPr>
              <a:cxnSpLocks/>
            </p:cNvCxnSpPr>
            <p:nvPr/>
          </p:nvCxnSpPr>
          <p:spPr>
            <a:xfrm>
              <a:off x="9071600" y="3954664"/>
              <a:ext cx="0" cy="75124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47AFF9E-4442-4C91-B577-23116620C262}"/>
                </a:ext>
              </a:extLst>
            </p:cNvPr>
            <p:cNvCxnSpPr>
              <a:cxnSpLocks/>
            </p:cNvCxnSpPr>
            <p:nvPr/>
          </p:nvCxnSpPr>
          <p:spPr>
            <a:xfrm>
              <a:off x="10673720" y="3943427"/>
              <a:ext cx="0" cy="14941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05B02BB-2D30-40B5-B07C-934CA0D6EBAF}"/>
                </a:ext>
              </a:extLst>
            </p:cNvPr>
            <p:cNvCxnSpPr>
              <a:cxnSpLocks/>
            </p:cNvCxnSpPr>
            <p:nvPr/>
          </p:nvCxnSpPr>
          <p:spPr>
            <a:xfrm>
              <a:off x="5586954" y="3936376"/>
              <a:ext cx="0" cy="749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3C6A501-3DCC-4481-BBAE-64170502D6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49742" y="4685523"/>
              <a:ext cx="6723978" cy="1503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4D507CB-89F8-4F1E-B360-E9B85C36E898}"/>
                </a:ext>
              </a:extLst>
            </p:cNvPr>
            <p:cNvCxnSpPr>
              <a:cxnSpLocks/>
            </p:cNvCxnSpPr>
            <p:nvPr/>
          </p:nvCxnSpPr>
          <p:spPr>
            <a:xfrm>
              <a:off x="7436260" y="3954664"/>
              <a:ext cx="0" cy="75124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AFA70DE-F89F-43F0-A6A5-2E6E010FD86D}"/>
                </a:ext>
              </a:extLst>
            </p:cNvPr>
            <p:cNvCxnSpPr>
              <a:cxnSpLocks/>
            </p:cNvCxnSpPr>
            <p:nvPr/>
          </p:nvCxnSpPr>
          <p:spPr>
            <a:xfrm>
              <a:off x="3949742" y="4700560"/>
              <a:ext cx="0" cy="749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24DDB4E-95F0-4D6E-9329-AB592D968AD1}"/>
              </a:ext>
            </a:extLst>
          </p:cNvPr>
          <p:cNvCxnSpPr>
            <a:cxnSpLocks/>
            <a:stCxn id="32" idx="1"/>
            <a:endCxn id="31" idx="3"/>
          </p:cNvCxnSpPr>
          <p:nvPr/>
        </p:nvCxnSpPr>
        <p:spPr>
          <a:xfrm flipH="1">
            <a:off x="1857964" y="5765866"/>
            <a:ext cx="14053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A0B80FB-D79E-4AD8-B9B1-271278DA2D87}"/>
              </a:ext>
            </a:extLst>
          </p:cNvPr>
          <p:cNvSpPr txBox="1"/>
          <p:nvPr/>
        </p:nvSpPr>
        <p:spPr>
          <a:xfrm>
            <a:off x="2291989" y="5765866"/>
            <a:ext cx="85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333288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0" grpId="0"/>
      <p:bldP spid="45" grpId="0"/>
      <p:bldP spid="53" grpId="0"/>
      <p:bldP spid="5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Components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A9EE73-33B6-4EA1-B75C-848981A4EBC7}"/>
              </a:ext>
            </a:extLst>
          </p:cNvPr>
          <p:cNvSpPr/>
          <p:nvPr/>
        </p:nvSpPr>
        <p:spPr>
          <a:xfrm>
            <a:off x="4871497" y="3349559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Employees 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6CB482-C08E-47EF-B797-00200237F130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693CBD-7471-49CA-A8EF-E31834670796}"/>
              </a:ext>
            </a:extLst>
          </p:cNvPr>
          <p:cNvSpPr/>
          <p:nvPr/>
        </p:nvSpPr>
        <p:spPr>
          <a:xfrm>
            <a:off x="6605047" y="3349559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Salary Service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4BD88C-0331-45C3-A84A-C6EDE820535C}"/>
              </a:ext>
            </a:extLst>
          </p:cNvPr>
          <p:cNvSpPr/>
          <p:nvPr/>
        </p:nvSpPr>
        <p:spPr>
          <a:xfrm>
            <a:off x="8338597" y="3363404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Vacation Service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C5D68B-DABB-45C2-AE89-259B741D0CF0}"/>
              </a:ext>
            </a:extLst>
          </p:cNvPr>
          <p:cNvSpPr/>
          <p:nvPr/>
        </p:nvSpPr>
        <p:spPr>
          <a:xfrm>
            <a:off x="487935" y="5473635"/>
            <a:ext cx="1370029" cy="58446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Payment System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97AE0B-05C2-492C-9FEA-75B71E2D98D3}"/>
              </a:ext>
            </a:extLst>
          </p:cNvPr>
          <p:cNvSpPr/>
          <p:nvPr/>
        </p:nvSpPr>
        <p:spPr>
          <a:xfrm>
            <a:off x="3263344" y="5473635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Payment Interface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24532E4-F1B1-4943-A61A-94C526AAD9F7}"/>
              </a:ext>
            </a:extLst>
          </p:cNvPr>
          <p:cNvSpPr/>
          <p:nvPr/>
        </p:nvSpPr>
        <p:spPr>
          <a:xfrm>
            <a:off x="6605047" y="5127691"/>
            <a:ext cx="1495425" cy="1276350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Data Store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3357D3D-8C8C-4816-9FF2-18640665F709}"/>
              </a:ext>
            </a:extLst>
          </p:cNvPr>
          <p:cNvSpPr/>
          <p:nvPr/>
        </p:nvSpPr>
        <p:spPr>
          <a:xfrm>
            <a:off x="10072146" y="5473635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Logging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B415DF5-6A26-47E0-A340-5031CA0A9517}"/>
              </a:ext>
            </a:extLst>
          </p:cNvPr>
          <p:cNvSpPr/>
          <p:nvPr/>
        </p:nvSpPr>
        <p:spPr>
          <a:xfrm>
            <a:off x="10072147" y="3363404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View Service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5AFF940-0783-48BE-AEEF-E917208B9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035" y="1534945"/>
            <a:ext cx="1278873" cy="127887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27D728C-F603-45CA-B6E5-112B0378321B}"/>
              </a:ext>
            </a:extLst>
          </p:cNvPr>
          <p:cNvCxnSpPr>
            <a:stCxn id="37" idx="0"/>
          </p:cNvCxnSpPr>
          <p:nvPr/>
        </p:nvCxnSpPr>
        <p:spPr>
          <a:xfrm flipH="1" flipV="1">
            <a:off x="8739908" y="2371725"/>
            <a:ext cx="2017254" cy="99167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2138FD5-791B-4D87-A801-E62426A8E4F8}"/>
              </a:ext>
            </a:extLst>
          </p:cNvPr>
          <p:cNvSpPr txBox="1"/>
          <p:nvPr/>
        </p:nvSpPr>
        <p:spPr>
          <a:xfrm>
            <a:off x="8619541" y="1399337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Users’ Browser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3B0689-9E43-44C2-B965-63CA611C9907}"/>
              </a:ext>
            </a:extLst>
          </p:cNvPr>
          <p:cNvSpPr txBox="1"/>
          <p:nvPr/>
        </p:nvSpPr>
        <p:spPr>
          <a:xfrm>
            <a:off x="9833978" y="2444486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HTML Page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9AD8C2B-684F-4E93-8302-802BF6D4C1AB}"/>
              </a:ext>
            </a:extLst>
          </p:cNvPr>
          <p:cNvCxnSpPr>
            <a:cxnSpLocks/>
            <a:endCxn id="25" idx="3"/>
          </p:cNvCxnSpPr>
          <p:nvPr/>
        </p:nvCxnSpPr>
        <p:spPr>
          <a:xfrm flipH="1" flipV="1">
            <a:off x="8739908" y="2174382"/>
            <a:ext cx="2340866" cy="117517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768D5B0-0C75-424C-9441-13B935D550E6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7461035" y="2813818"/>
            <a:ext cx="639437" cy="54958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1A5311A-8559-4D13-8CDB-774A15CA849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8219534" y="2799974"/>
            <a:ext cx="804078" cy="5634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7F98562-A7A9-4783-AD66-0F4543275954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5556512" y="2743793"/>
            <a:ext cx="2224241" cy="60576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2DCE7E3-6A13-4B56-8136-FA2EBB7CD230}"/>
              </a:ext>
            </a:extLst>
          </p:cNvPr>
          <p:cNvSpPr txBox="1"/>
          <p:nvPr/>
        </p:nvSpPr>
        <p:spPr>
          <a:xfrm>
            <a:off x="4730966" y="2813818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REST API / HTTP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457ADD9-8E74-4D7A-8EEF-A1142CFD79DA}"/>
              </a:ext>
            </a:extLst>
          </p:cNvPr>
          <p:cNvSpPr txBox="1"/>
          <p:nvPr/>
        </p:nvSpPr>
        <p:spPr>
          <a:xfrm>
            <a:off x="8722011" y="4758359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Queue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D9ABB1A-755C-491D-B7A8-3B4B649A7FEA}"/>
              </a:ext>
            </a:extLst>
          </p:cNvPr>
          <p:cNvGrpSpPr/>
          <p:nvPr/>
        </p:nvGrpSpPr>
        <p:grpSpPr>
          <a:xfrm>
            <a:off x="3949742" y="3936376"/>
            <a:ext cx="6723978" cy="1513331"/>
            <a:chOff x="3949742" y="3936376"/>
            <a:chExt cx="6723978" cy="1513331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58826B4-25C7-4C95-8E5E-E3403B7B8CA3}"/>
                </a:ext>
              </a:extLst>
            </p:cNvPr>
            <p:cNvCxnSpPr>
              <a:cxnSpLocks/>
            </p:cNvCxnSpPr>
            <p:nvPr/>
          </p:nvCxnSpPr>
          <p:spPr>
            <a:xfrm>
              <a:off x="9071600" y="3954664"/>
              <a:ext cx="0" cy="75124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47AFF9E-4442-4C91-B577-23116620C262}"/>
                </a:ext>
              </a:extLst>
            </p:cNvPr>
            <p:cNvCxnSpPr>
              <a:cxnSpLocks/>
            </p:cNvCxnSpPr>
            <p:nvPr/>
          </p:nvCxnSpPr>
          <p:spPr>
            <a:xfrm>
              <a:off x="10673720" y="3943427"/>
              <a:ext cx="0" cy="14941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05B02BB-2D30-40B5-B07C-934CA0D6EBAF}"/>
                </a:ext>
              </a:extLst>
            </p:cNvPr>
            <p:cNvCxnSpPr>
              <a:cxnSpLocks/>
            </p:cNvCxnSpPr>
            <p:nvPr/>
          </p:nvCxnSpPr>
          <p:spPr>
            <a:xfrm>
              <a:off x="5586954" y="3936376"/>
              <a:ext cx="0" cy="749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3C6A501-3DCC-4481-BBAE-64170502D6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49742" y="4685523"/>
              <a:ext cx="6723978" cy="1503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4D507CB-89F8-4F1E-B360-E9B85C36E898}"/>
                </a:ext>
              </a:extLst>
            </p:cNvPr>
            <p:cNvCxnSpPr>
              <a:cxnSpLocks/>
            </p:cNvCxnSpPr>
            <p:nvPr/>
          </p:nvCxnSpPr>
          <p:spPr>
            <a:xfrm>
              <a:off x="7436260" y="3954664"/>
              <a:ext cx="0" cy="75124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AFA70DE-F89F-43F0-A6A5-2E6E010FD86D}"/>
                </a:ext>
              </a:extLst>
            </p:cNvPr>
            <p:cNvCxnSpPr>
              <a:cxnSpLocks/>
            </p:cNvCxnSpPr>
            <p:nvPr/>
          </p:nvCxnSpPr>
          <p:spPr>
            <a:xfrm>
              <a:off x="3949742" y="4700560"/>
              <a:ext cx="0" cy="749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24DDB4E-95F0-4D6E-9329-AB592D968AD1}"/>
              </a:ext>
            </a:extLst>
          </p:cNvPr>
          <p:cNvCxnSpPr>
            <a:cxnSpLocks/>
            <a:stCxn id="32" idx="1"/>
            <a:endCxn id="31" idx="3"/>
          </p:cNvCxnSpPr>
          <p:nvPr/>
        </p:nvCxnSpPr>
        <p:spPr>
          <a:xfrm flipH="1">
            <a:off x="1857964" y="5765866"/>
            <a:ext cx="14053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A0B80FB-D79E-4AD8-B9B1-271278DA2D87}"/>
              </a:ext>
            </a:extLst>
          </p:cNvPr>
          <p:cNvSpPr txBox="1"/>
          <p:nvPr/>
        </p:nvSpPr>
        <p:spPr>
          <a:xfrm>
            <a:off x="2291989" y="5765866"/>
            <a:ext cx="85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File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BDFCA1-19CB-4CE5-B741-2034FF6BDB04}"/>
              </a:ext>
            </a:extLst>
          </p:cNvPr>
          <p:cNvSpPr/>
          <p:nvPr/>
        </p:nvSpPr>
        <p:spPr>
          <a:xfrm>
            <a:off x="9970494" y="5344539"/>
            <a:ext cx="1570563" cy="81426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92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Logging Service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952107" y="2007909"/>
            <a:ext cx="6297105" cy="271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Very Important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Other services use it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sz="3000" dirty="0">
              <a:latin typeface="Bahnschrif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B6BD69-94F0-40D6-83FF-9BC1A69882FC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106450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Logging - Questions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952107" y="2007909"/>
            <a:ext cx="7617127" cy="271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Tx/>
              <a:buAutoNum type="arabicPeriod"/>
            </a:pPr>
            <a:r>
              <a:rPr lang="en-US" sz="3000" dirty="0">
                <a:latin typeface="Bahnschrift" panose="020B0502040204020203" pitchFamily="34" charset="0"/>
              </a:rPr>
              <a:t>Is there an existing logging mechanism in the company?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sz="3000" dirty="0">
                <a:latin typeface="Bahnschrift" panose="020B0502040204020203" pitchFamily="34" charset="0"/>
              </a:rPr>
              <a:t>Develop our own or use 3</a:t>
            </a:r>
            <a:r>
              <a:rPr lang="en-US" sz="3000" baseline="30000" dirty="0">
                <a:latin typeface="Bahnschrift" panose="020B0502040204020203" pitchFamily="34" charset="0"/>
              </a:rPr>
              <a:t>rd</a:t>
            </a:r>
            <a:r>
              <a:rPr lang="en-US" sz="3000" dirty="0">
                <a:latin typeface="Bahnschrift" panose="020B0502040204020203" pitchFamily="34" charset="0"/>
              </a:rPr>
              <a:t> party?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5D6B7B-1F2B-44D4-98F5-A7203F96D0A3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881C05-41CC-4A9C-9B96-B5774E76F7D8}"/>
              </a:ext>
            </a:extLst>
          </p:cNvPr>
          <p:cNvSpPr txBox="1"/>
          <p:nvPr/>
        </p:nvSpPr>
        <p:spPr>
          <a:xfrm>
            <a:off x="8778239" y="3056709"/>
            <a:ext cx="15806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  <a:latin typeface="Bahnschrift" panose="020B0502040204020203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89424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Logging - Alternative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5D6B7B-1F2B-44D4-98F5-A7203F96D0A3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DB8D4C-AF96-474B-917F-E84DAF0FE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329" y="1913708"/>
            <a:ext cx="65151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53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CC97A0-1194-4FB7-92EE-D3350EA24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513" y="-239854"/>
            <a:ext cx="7158087" cy="73377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CFC8C19-C388-40FC-85ED-086E0143F741}"/>
              </a:ext>
            </a:extLst>
          </p:cNvPr>
          <p:cNvSpPr/>
          <p:nvPr/>
        </p:nvSpPr>
        <p:spPr>
          <a:xfrm>
            <a:off x="3434080" y="2367280"/>
            <a:ext cx="5435600" cy="1330960"/>
          </a:xfrm>
          <a:prstGeom prst="rect">
            <a:avLst/>
          </a:prstGeom>
          <a:solidFill>
            <a:schemeClr val="bg1">
              <a:alpha val="75000"/>
            </a:schemeClr>
          </a:solidFill>
          <a:effectLst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A Real World Application</a:t>
            </a:r>
          </a:p>
        </p:txBody>
      </p:sp>
    </p:spTree>
    <p:extLst>
      <p:ext uri="{BB962C8B-B14F-4D97-AF65-F5344CB8AC3E}">
        <p14:creationId xmlns:p14="http://schemas.microsoft.com/office/powerpoint/2010/main" val="3701035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Logging - Alternative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5D6B7B-1F2B-44D4-98F5-A7203F96D0A3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AC8D47-A38B-483E-A5EF-08CD6E5C9CC5}"/>
              </a:ext>
            </a:extLst>
          </p:cNvPr>
          <p:cNvSpPr txBox="1"/>
          <p:nvPr/>
        </p:nvSpPr>
        <p:spPr>
          <a:xfrm>
            <a:off x="952107" y="2007909"/>
            <a:ext cx="9171607" cy="5480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ELK: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Powerful data store (</a:t>
            </a:r>
            <a:r>
              <a:rPr lang="en-US" sz="3000" b="1" dirty="0">
                <a:latin typeface="Bahnschrift" panose="020B0502040204020203" pitchFamily="34" charset="0"/>
              </a:rPr>
              <a:t>E</a:t>
            </a:r>
            <a:r>
              <a:rPr lang="en-US" sz="3000" dirty="0">
                <a:latin typeface="Bahnschrift" panose="020B0502040204020203" pitchFamily="34" charset="0"/>
              </a:rPr>
              <a:t>lastic)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Import log from many sources (</a:t>
            </a:r>
            <a:r>
              <a:rPr lang="en-US" sz="3000" b="1" dirty="0">
                <a:latin typeface="Bahnschrift" panose="020B0502040204020203" pitchFamily="34" charset="0"/>
              </a:rPr>
              <a:t>L</a:t>
            </a:r>
            <a:r>
              <a:rPr lang="en-US" sz="3000" dirty="0">
                <a:latin typeface="Bahnschrift" panose="020B0502040204020203" pitchFamily="34" charset="0"/>
              </a:rPr>
              <a:t>ogstash)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Great viewer with filter capabilities (</a:t>
            </a:r>
            <a:r>
              <a:rPr lang="en-US" sz="3000" b="1" dirty="0">
                <a:latin typeface="Bahnschrift" panose="020B0502040204020203" pitchFamily="34" charset="0"/>
              </a:rPr>
              <a:t>K</a:t>
            </a:r>
            <a:r>
              <a:rPr lang="en-US" sz="3000" dirty="0">
                <a:latin typeface="Bahnschrift" panose="020B0502040204020203" pitchFamily="34" charset="0"/>
              </a:rPr>
              <a:t>ibana)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3000" dirty="0">
              <a:latin typeface="Bahnschrift" panose="020B0502040204020203" pitchFamily="34" charset="0"/>
            </a:endParaRPr>
          </a:p>
          <a:p>
            <a:pPr>
              <a:lnSpc>
                <a:spcPct val="200000"/>
              </a:lnSpc>
            </a:pPr>
            <a:endParaRPr lang="en-US" sz="3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58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Logging - Alternative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5D6B7B-1F2B-44D4-98F5-A7203F96D0A3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AC8D47-A38B-483E-A5EF-08CD6E5C9CC5}"/>
              </a:ext>
            </a:extLst>
          </p:cNvPr>
          <p:cNvSpPr txBox="1"/>
          <p:nvPr/>
        </p:nvSpPr>
        <p:spPr>
          <a:xfrm>
            <a:off x="952107" y="2007909"/>
            <a:ext cx="9171607" cy="5480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But: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Requires maintenance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Quite complicated to install and setup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Suitable mainly for large, data-intensive systems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3000" dirty="0">
              <a:latin typeface="Bahnschrift" panose="020B0502040204020203" pitchFamily="34" charset="0"/>
            </a:endParaRPr>
          </a:p>
          <a:p>
            <a:pPr>
              <a:lnSpc>
                <a:spcPct val="200000"/>
              </a:lnSpc>
            </a:pPr>
            <a:endParaRPr lang="en-US" sz="3000" dirty="0">
              <a:latin typeface="Bahnschrift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0AEA7B-0FF2-4CCB-BA86-145BA293B333}"/>
              </a:ext>
            </a:extLst>
          </p:cNvPr>
          <p:cNvSpPr/>
          <p:nvPr/>
        </p:nvSpPr>
        <p:spPr>
          <a:xfrm rot="20726261">
            <a:off x="2547257" y="2821577"/>
            <a:ext cx="5943600" cy="2286000"/>
          </a:xfrm>
          <a:prstGeom prst="rect">
            <a:avLst/>
          </a:prstGeom>
          <a:solidFill>
            <a:schemeClr val="bg1">
              <a:alpha val="82000"/>
            </a:schemeClr>
          </a:solidFill>
          <a:ln w="136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0" dirty="0">
                <a:solidFill>
                  <a:srgbClr val="FF0000"/>
                </a:solidFill>
                <a:latin typeface="Impact" panose="020B0806030902050204" pitchFamily="34" charset="0"/>
              </a:rPr>
              <a:t>No Go</a:t>
            </a:r>
          </a:p>
        </p:txBody>
      </p:sp>
    </p:spTree>
    <p:extLst>
      <p:ext uri="{BB962C8B-B14F-4D97-AF65-F5344CB8AC3E}">
        <p14:creationId xmlns:p14="http://schemas.microsoft.com/office/powerpoint/2010/main" val="229254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Logging Service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952107" y="2007909"/>
            <a:ext cx="6297105" cy="363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Steps: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Decide on Application Type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Decide on Technology Stack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Design the 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EFE811-519D-4D68-A71F-E74BF299304D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315628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Application Type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952107" y="2007909"/>
            <a:ext cx="6297105" cy="363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What it does: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Read log records from queue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Validate the records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Store in data store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5D6B7B-1F2B-44D4-98F5-A7203F96D0A3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14651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Application Type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952107" y="2007909"/>
            <a:ext cx="7748833" cy="394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What it does: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4000" b="1" dirty="0">
                <a:latin typeface="Bahnschrift" panose="020B0502040204020203" pitchFamily="34" charset="0"/>
              </a:rPr>
              <a:t>Read log records from queue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Handle the records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Save in data store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0A6C54-CB1B-464D-966D-7AD6BE3E5B62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299903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Application Type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952107" y="2007909"/>
            <a:ext cx="7748833" cy="455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Web App &amp; Web API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Mobile App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Console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Service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Desktop App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987848-4E14-484E-9168-0CF591AF33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523993" y="2412403"/>
            <a:ext cx="424434" cy="4320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B9AD04-FDFE-4C98-9AD1-166619F7D7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523993" y="3411966"/>
            <a:ext cx="424434" cy="4320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90A1AC-46B1-4038-BE1B-282D3B96E6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027" y="4152392"/>
            <a:ext cx="533400" cy="533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57BF44-ABCC-4F47-867F-E19082E01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027" y="5130816"/>
            <a:ext cx="533400" cy="533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3C97C1-C08B-4A4A-8BA5-59F03BE980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474283" y="6023205"/>
            <a:ext cx="424434" cy="4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15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Application Type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952107" y="2007909"/>
            <a:ext cx="7748833" cy="455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Web App &amp; Web API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Mobile App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Console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Service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Desktop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4BBCE1-237E-48D6-9292-72E4198EDA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53"/>
          <a:stretch/>
        </p:blipFill>
        <p:spPr>
          <a:xfrm>
            <a:off x="5523993" y="5197470"/>
            <a:ext cx="424435" cy="3933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987848-4E14-484E-9168-0CF591AF33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523993" y="2412403"/>
            <a:ext cx="424434" cy="4320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B9AD04-FDFE-4C98-9AD1-166619F7D7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523993" y="3411966"/>
            <a:ext cx="424434" cy="4320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3C97C1-C08B-4A4A-8BA5-59F03BE980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474283" y="6023205"/>
            <a:ext cx="424434" cy="4320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0BE539-5248-40A6-B3C8-5FB038BA51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53"/>
          <a:stretch/>
        </p:blipFill>
        <p:spPr>
          <a:xfrm>
            <a:off x="5523993" y="4312753"/>
            <a:ext cx="424435" cy="39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71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Technology Stack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952107" y="2007909"/>
            <a:ext cx="7748833" cy="271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For: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Component’s Code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Data Store</a:t>
            </a:r>
          </a:p>
        </p:txBody>
      </p:sp>
    </p:spTree>
    <p:extLst>
      <p:ext uri="{BB962C8B-B14F-4D97-AF65-F5344CB8AC3E}">
        <p14:creationId xmlns:p14="http://schemas.microsoft.com/office/powerpoint/2010/main" val="321119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Technology Stack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952107" y="2007909"/>
            <a:ext cx="7748833" cy="363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Code Should: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Access Queue’s API</a:t>
            </a:r>
            <a:endParaRPr lang="he-IL" sz="3000" dirty="0">
              <a:latin typeface="Bahnschrift" panose="020B0502040204020203" pitchFamily="34" charset="0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Validate the data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Store the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0994AF-2907-44DB-982F-CAA40FEC0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044" y="4316818"/>
            <a:ext cx="1397318" cy="1399505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98840E7B-C477-44FD-B4C0-3DC43966702D}"/>
              </a:ext>
            </a:extLst>
          </p:cNvPr>
          <p:cNvSpPr/>
          <p:nvPr/>
        </p:nvSpPr>
        <p:spPr>
          <a:xfrm>
            <a:off x="6672187" y="4054932"/>
            <a:ext cx="4567706" cy="945000"/>
          </a:xfrm>
          <a:prstGeom prst="wedgeRectCallout">
            <a:avLst>
              <a:gd name="adj1" fmla="val -71843"/>
              <a:gd name="adj2" fmla="val 42904"/>
            </a:avLst>
          </a:prstGeom>
          <a:solidFill>
            <a:schemeClr val="bg1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rgbClr val="542708"/>
                </a:solidFill>
              </a:rPr>
              <a:t>We’re familiar with Microsoft stack, so we are expert in .NET and SQL Server</a:t>
            </a:r>
          </a:p>
        </p:txBody>
      </p:sp>
    </p:spTree>
    <p:extLst>
      <p:ext uri="{BB962C8B-B14F-4D97-AF65-F5344CB8AC3E}">
        <p14:creationId xmlns:p14="http://schemas.microsoft.com/office/powerpoint/2010/main" val="353877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Technology Stack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7C4891-9FE5-45A1-A0CF-C2EEEB95C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241" y="2405743"/>
            <a:ext cx="3312569" cy="32078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1ED987-E0B9-4E04-9B84-F03B250CE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027" y="2405743"/>
            <a:ext cx="4291693" cy="31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1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8538820-89E4-456B-8BA6-F89532C0268E}"/>
              </a:ext>
            </a:extLst>
          </p:cNvPr>
          <p:cNvSpPr/>
          <p:nvPr/>
        </p:nvSpPr>
        <p:spPr>
          <a:xfrm>
            <a:off x="2649348" y="465289"/>
            <a:ext cx="5976491" cy="936791"/>
          </a:xfrm>
          <a:prstGeom prst="rect">
            <a:avLst/>
          </a:prstGeom>
          <a:solidFill>
            <a:srgbClr val="5427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Bahnschrift" panose="020B0502040204020203" pitchFamily="34" charset="0"/>
              </a:rPr>
              <a:t>Application Introduction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48F3E7-C3C6-4B2E-AB46-8CC5A79A2E83}"/>
              </a:ext>
            </a:extLst>
          </p:cNvPr>
          <p:cNvSpPr/>
          <p:nvPr/>
        </p:nvSpPr>
        <p:spPr>
          <a:xfrm>
            <a:off x="2649349" y="1753846"/>
            <a:ext cx="5976490" cy="936791"/>
          </a:xfrm>
          <a:prstGeom prst="rect">
            <a:avLst/>
          </a:prstGeom>
          <a:solidFill>
            <a:srgbClr val="5427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Bahnschrift" panose="020B0502040204020203" pitchFamily="34" charset="0"/>
              </a:rPr>
              <a:t>Defining Requirements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F56F28-0EEB-4E57-8B88-520BADE8A9FB}"/>
              </a:ext>
            </a:extLst>
          </p:cNvPr>
          <p:cNvSpPr/>
          <p:nvPr/>
        </p:nvSpPr>
        <p:spPr>
          <a:xfrm>
            <a:off x="2649348" y="3042402"/>
            <a:ext cx="5976489" cy="936791"/>
          </a:xfrm>
          <a:prstGeom prst="rect">
            <a:avLst/>
          </a:prstGeom>
          <a:solidFill>
            <a:srgbClr val="5427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Bahnschrift" panose="020B0502040204020203" pitchFamily="34" charset="0"/>
              </a:rPr>
              <a:t>Components Mapping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3036C-8462-4AFD-B62F-4B7C7F9AFD5A}"/>
              </a:ext>
            </a:extLst>
          </p:cNvPr>
          <p:cNvSpPr/>
          <p:nvPr/>
        </p:nvSpPr>
        <p:spPr>
          <a:xfrm>
            <a:off x="2649349" y="4330959"/>
            <a:ext cx="5976488" cy="936791"/>
          </a:xfrm>
          <a:prstGeom prst="rect">
            <a:avLst/>
          </a:prstGeom>
          <a:solidFill>
            <a:srgbClr val="5427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hnschrift" panose="020B0502040204020203" pitchFamily="34" charset="0"/>
              </a:rPr>
              <a:t>Technology Stack Selection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60099D-1695-4C64-B58C-128CDDA6AB6E}"/>
              </a:ext>
            </a:extLst>
          </p:cNvPr>
          <p:cNvSpPr/>
          <p:nvPr/>
        </p:nvSpPr>
        <p:spPr>
          <a:xfrm>
            <a:off x="2649348" y="5619515"/>
            <a:ext cx="5976487" cy="936791"/>
          </a:xfrm>
          <a:prstGeom prst="rect">
            <a:avLst/>
          </a:prstGeom>
          <a:solidFill>
            <a:srgbClr val="5427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hnschrift" panose="020B0502040204020203" pitchFamily="34" charset="0"/>
              </a:rPr>
              <a:t>Architecture Design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14EBDE9-7245-4B23-9AEE-EB94BD86E746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5637594" y="1402080"/>
            <a:ext cx="0" cy="351766"/>
          </a:xfrm>
          <a:prstGeom prst="straightConnector1">
            <a:avLst/>
          </a:prstGeom>
          <a:ln w="25400">
            <a:solidFill>
              <a:srgbClr val="5427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B7B1F2D-AA2B-44CB-8951-B7ECCF924D64}"/>
              </a:ext>
            </a:extLst>
          </p:cNvPr>
          <p:cNvCxnSpPr/>
          <p:nvPr/>
        </p:nvCxnSpPr>
        <p:spPr>
          <a:xfrm>
            <a:off x="5594542" y="3979193"/>
            <a:ext cx="0" cy="351766"/>
          </a:xfrm>
          <a:prstGeom prst="straightConnector1">
            <a:avLst/>
          </a:prstGeom>
          <a:ln w="25400">
            <a:solidFill>
              <a:srgbClr val="5427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BBBA62-E625-45D2-A456-18C3C3B78D9A}"/>
              </a:ext>
            </a:extLst>
          </p:cNvPr>
          <p:cNvCxnSpPr/>
          <p:nvPr/>
        </p:nvCxnSpPr>
        <p:spPr>
          <a:xfrm>
            <a:off x="5594542" y="2690636"/>
            <a:ext cx="0" cy="351766"/>
          </a:xfrm>
          <a:prstGeom prst="straightConnector1">
            <a:avLst/>
          </a:prstGeom>
          <a:ln w="25400">
            <a:solidFill>
              <a:srgbClr val="5427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5B92CEE-A227-45C0-9019-D59C40CE3A52}"/>
              </a:ext>
            </a:extLst>
          </p:cNvPr>
          <p:cNvCxnSpPr/>
          <p:nvPr/>
        </p:nvCxnSpPr>
        <p:spPr>
          <a:xfrm>
            <a:off x="5594542" y="5267750"/>
            <a:ext cx="0" cy="351766"/>
          </a:xfrm>
          <a:prstGeom prst="straightConnector1">
            <a:avLst/>
          </a:prstGeom>
          <a:ln w="25400">
            <a:solidFill>
              <a:srgbClr val="5427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88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59440E-A5BD-41F8-A39D-6CB28C4167F3}"/>
              </a:ext>
            </a:extLst>
          </p:cNvPr>
          <p:cNvSpPr/>
          <p:nvPr/>
        </p:nvSpPr>
        <p:spPr>
          <a:xfrm>
            <a:off x="3668486" y="200297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User Interface / Service Interface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C8D7AD-5714-452B-B35B-6B05133813A6}"/>
              </a:ext>
            </a:extLst>
          </p:cNvPr>
          <p:cNvSpPr/>
          <p:nvPr/>
        </p:nvSpPr>
        <p:spPr>
          <a:xfrm>
            <a:off x="3668485" y="3135086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Business Logic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A16300-7AC4-4B6B-ACF8-EB3ACEE3C7DA}"/>
              </a:ext>
            </a:extLst>
          </p:cNvPr>
          <p:cNvSpPr/>
          <p:nvPr/>
        </p:nvSpPr>
        <p:spPr>
          <a:xfrm>
            <a:off x="3668484" y="426720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Data Access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CDA69F5-FA4B-462A-9C8A-9008E581965E}"/>
              </a:ext>
            </a:extLst>
          </p:cNvPr>
          <p:cNvSpPr/>
          <p:nvPr/>
        </p:nvSpPr>
        <p:spPr>
          <a:xfrm>
            <a:off x="4805680" y="5659120"/>
            <a:ext cx="1788160" cy="1045029"/>
          </a:xfrm>
          <a:prstGeom prst="flowChartMagneticDisk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Bahnschrift" panose="020B0502040204020203" pitchFamily="34" charset="0"/>
              </a:rPr>
              <a:t>Data Store</a:t>
            </a:r>
          </a:p>
        </p:txBody>
      </p:sp>
    </p:spTree>
    <p:extLst>
      <p:ext uri="{BB962C8B-B14F-4D97-AF65-F5344CB8AC3E}">
        <p14:creationId xmlns:p14="http://schemas.microsoft.com/office/powerpoint/2010/main" val="19542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59440E-A5BD-41F8-A39D-6CB28C4167F3}"/>
              </a:ext>
            </a:extLst>
          </p:cNvPr>
          <p:cNvSpPr/>
          <p:nvPr/>
        </p:nvSpPr>
        <p:spPr>
          <a:xfrm>
            <a:off x="3668486" y="200297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User Interface / Service Interface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C8D7AD-5714-452B-B35B-6B05133813A6}"/>
              </a:ext>
            </a:extLst>
          </p:cNvPr>
          <p:cNvSpPr/>
          <p:nvPr/>
        </p:nvSpPr>
        <p:spPr>
          <a:xfrm>
            <a:off x="3668485" y="3135086"/>
            <a:ext cx="4071257" cy="1045029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Business Logic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A16300-7AC4-4B6B-ACF8-EB3ACEE3C7DA}"/>
              </a:ext>
            </a:extLst>
          </p:cNvPr>
          <p:cNvSpPr/>
          <p:nvPr/>
        </p:nvSpPr>
        <p:spPr>
          <a:xfrm>
            <a:off x="3668484" y="4267201"/>
            <a:ext cx="4071257" cy="1045029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Data Access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CDA69F5-FA4B-462A-9C8A-9008E581965E}"/>
              </a:ext>
            </a:extLst>
          </p:cNvPr>
          <p:cNvSpPr/>
          <p:nvPr/>
        </p:nvSpPr>
        <p:spPr>
          <a:xfrm>
            <a:off x="4805680" y="5659120"/>
            <a:ext cx="1788160" cy="1045029"/>
          </a:xfrm>
          <a:prstGeom prst="flowChartMagneticDisk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Data Store</a:t>
            </a:r>
          </a:p>
        </p:txBody>
      </p:sp>
    </p:spTree>
    <p:extLst>
      <p:ext uri="{BB962C8B-B14F-4D97-AF65-F5344CB8AC3E}">
        <p14:creationId xmlns:p14="http://schemas.microsoft.com/office/powerpoint/2010/main" val="68151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Logging Service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59440E-A5BD-41F8-A39D-6CB28C4167F3}"/>
              </a:ext>
            </a:extLst>
          </p:cNvPr>
          <p:cNvSpPr/>
          <p:nvPr/>
        </p:nvSpPr>
        <p:spPr>
          <a:xfrm>
            <a:off x="3668486" y="200297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Polling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C8D7AD-5714-452B-B35B-6B05133813A6}"/>
              </a:ext>
            </a:extLst>
          </p:cNvPr>
          <p:cNvSpPr/>
          <p:nvPr/>
        </p:nvSpPr>
        <p:spPr>
          <a:xfrm>
            <a:off x="3668485" y="3135086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Business Logic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A16300-7AC4-4B6B-ACF8-EB3ACEE3C7DA}"/>
              </a:ext>
            </a:extLst>
          </p:cNvPr>
          <p:cNvSpPr/>
          <p:nvPr/>
        </p:nvSpPr>
        <p:spPr>
          <a:xfrm>
            <a:off x="3668484" y="426720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Data Access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CDA69F5-FA4B-462A-9C8A-9008E581965E}"/>
              </a:ext>
            </a:extLst>
          </p:cNvPr>
          <p:cNvSpPr/>
          <p:nvPr/>
        </p:nvSpPr>
        <p:spPr>
          <a:xfrm>
            <a:off x="4805680" y="5659120"/>
            <a:ext cx="1788160" cy="1045029"/>
          </a:xfrm>
          <a:prstGeom prst="flowChartMagneticDisk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Bahnschrift" panose="020B0502040204020203" pitchFamily="34" charset="0"/>
              </a:rPr>
              <a:t>Data Store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4E5F9D-D260-4251-9052-AE1CB2968F52}"/>
              </a:ext>
            </a:extLst>
          </p:cNvPr>
          <p:cNvSpPr txBox="1"/>
          <p:nvPr/>
        </p:nvSpPr>
        <p:spPr>
          <a:xfrm>
            <a:off x="8188960" y="2063820"/>
            <a:ext cx="2611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Bahnschrift" panose="020B0502040204020203" pitchFamily="34" charset="0"/>
              </a:rPr>
              <a:t>Polls the Queue every few seconds for log records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02ACA1-D505-462D-A197-4E81BAC31CBB}"/>
              </a:ext>
            </a:extLst>
          </p:cNvPr>
          <p:cNvSpPr txBox="1"/>
          <p:nvPr/>
        </p:nvSpPr>
        <p:spPr>
          <a:xfrm>
            <a:off x="8188960" y="3472040"/>
            <a:ext cx="261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Bahnschrift" panose="020B0502040204020203" pitchFamily="34" charset="0"/>
              </a:rPr>
              <a:t>Validates the records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33A601-BE02-4034-A1C9-2E1E06652593}"/>
              </a:ext>
            </a:extLst>
          </p:cNvPr>
          <p:cNvCxnSpPr>
            <a:stCxn id="2" idx="2"/>
            <a:endCxn id="9" idx="0"/>
          </p:cNvCxnSpPr>
          <p:nvPr/>
        </p:nvCxnSpPr>
        <p:spPr>
          <a:xfrm>
            <a:off x="9494520" y="2987150"/>
            <a:ext cx="0" cy="48489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D043D85-6555-468F-8568-F87BEF70AA25}"/>
              </a:ext>
            </a:extLst>
          </p:cNvPr>
          <p:cNvSpPr txBox="1"/>
          <p:nvPr/>
        </p:nvSpPr>
        <p:spPr>
          <a:xfrm>
            <a:off x="8188960" y="4420383"/>
            <a:ext cx="2611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Bahnschrift" panose="020B0502040204020203" pitchFamily="34" charset="0"/>
              </a:rPr>
              <a:t>Saves the records in the data store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0F46D0-05A5-46CD-AE72-FB5F61C6602F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9494520" y="3972560"/>
            <a:ext cx="0" cy="447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D227B85-E884-4EDE-9F6F-190C44814A20}"/>
              </a:ext>
            </a:extLst>
          </p:cNvPr>
          <p:cNvCxnSpPr/>
          <p:nvPr/>
        </p:nvCxnSpPr>
        <p:spPr>
          <a:xfrm flipV="1">
            <a:off x="2261937" y="3048000"/>
            <a:ext cx="1406547" cy="79337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6629E88-BD6C-40EB-A084-D1D525DB0501}"/>
              </a:ext>
            </a:extLst>
          </p:cNvPr>
          <p:cNvCxnSpPr>
            <a:cxnSpLocks/>
          </p:cNvCxnSpPr>
          <p:nvPr/>
        </p:nvCxnSpPr>
        <p:spPr>
          <a:xfrm>
            <a:off x="2261937" y="3841372"/>
            <a:ext cx="1406547" cy="42582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EA998F4-56C6-448C-9439-129FA27DDD8E}"/>
              </a:ext>
            </a:extLst>
          </p:cNvPr>
          <p:cNvSpPr txBox="1"/>
          <p:nvPr/>
        </p:nvSpPr>
        <p:spPr>
          <a:xfrm>
            <a:off x="302084" y="3222405"/>
            <a:ext cx="2611120" cy="86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7030A0"/>
                </a:solidFill>
                <a:latin typeface="Bahnschrift" panose="020B0502040204020203" pitchFamily="34" charset="0"/>
              </a:rPr>
              <a:t>Dependency Injection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7030A0"/>
                </a:solidFill>
                <a:latin typeface="Bahnschrift" panose="020B0502040204020203" pitchFamily="34" charset="0"/>
              </a:rPr>
              <a:t>using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708241-7AB5-42D5-B916-8146EDDE3A96}"/>
              </a:ext>
            </a:extLst>
          </p:cNvPr>
          <p:cNvSpPr txBox="1"/>
          <p:nvPr/>
        </p:nvSpPr>
        <p:spPr>
          <a:xfrm>
            <a:off x="310443" y="4129067"/>
            <a:ext cx="4180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Microsoft.Extensions.DependencyInjection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77511E-88D8-4636-829D-146553FCC1BE}"/>
              </a:ext>
            </a:extLst>
          </p:cNvPr>
          <p:cNvSpPr txBox="1"/>
          <p:nvPr/>
        </p:nvSpPr>
        <p:spPr>
          <a:xfrm>
            <a:off x="302084" y="4609039"/>
            <a:ext cx="2611120" cy="451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7030A0"/>
                </a:solidFill>
                <a:latin typeface="Bahnschrift" panose="020B0502040204020203" pitchFamily="34" charset="0"/>
              </a:rPr>
              <a:t>Uses Entity Framework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DC1D8C9-21E9-434D-BDB3-6FAB4575058B}"/>
              </a:ext>
            </a:extLst>
          </p:cNvPr>
          <p:cNvCxnSpPr>
            <a:cxnSpLocks/>
          </p:cNvCxnSpPr>
          <p:nvPr/>
        </p:nvCxnSpPr>
        <p:spPr>
          <a:xfrm flipV="1">
            <a:off x="2914716" y="4877835"/>
            <a:ext cx="582628" cy="1211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90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1" grpId="0"/>
      <p:bldP spid="22" grpId="0"/>
      <p:bldP spid="25" grpId="0"/>
      <p:bldP spid="2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2913204" y="603315"/>
            <a:ext cx="5661836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Logging Service Redundancy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59440E-A5BD-41F8-A39D-6CB28C4167F3}"/>
              </a:ext>
            </a:extLst>
          </p:cNvPr>
          <p:cNvSpPr/>
          <p:nvPr/>
        </p:nvSpPr>
        <p:spPr>
          <a:xfrm>
            <a:off x="3708493" y="238397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Logging Service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ABDEF2-635F-4BCA-81D5-DEBE992592BB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631EBC-9660-42C6-AB3D-4D92BDCFA9D2}"/>
              </a:ext>
            </a:extLst>
          </p:cNvPr>
          <p:cNvSpPr txBox="1"/>
          <p:nvPr/>
        </p:nvSpPr>
        <p:spPr>
          <a:xfrm>
            <a:off x="4836160" y="1818640"/>
            <a:ext cx="224536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50252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2913204" y="603315"/>
            <a:ext cx="5661836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Logging Service Redundancy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59440E-A5BD-41F8-A39D-6CB28C4167F3}"/>
              </a:ext>
            </a:extLst>
          </p:cNvPr>
          <p:cNvSpPr/>
          <p:nvPr/>
        </p:nvSpPr>
        <p:spPr>
          <a:xfrm>
            <a:off x="3708493" y="238397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Logging Service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ABDEF2-635F-4BCA-81D5-DEBE992592BB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23BA20-3080-4BCA-9AF6-CABDF597517A}"/>
              </a:ext>
            </a:extLst>
          </p:cNvPr>
          <p:cNvSpPr/>
          <p:nvPr/>
        </p:nvSpPr>
        <p:spPr>
          <a:xfrm>
            <a:off x="3708492" y="407053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Logging Service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07349D-ADA6-4564-8760-D706460C423F}"/>
              </a:ext>
            </a:extLst>
          </p:cNvPr>
          <p:cNvSpPr txBox="1"/>
          <p:nvPr/>
        </p:nvSpPr>
        <p:spPr>
          <a:xfrm>
            <a:off x="8168640" y="2570480"/>
            <a:ext cx="3657600" cy="2075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sz="30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Active / Active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sz="30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Avoid duplicate reads?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BD5351-F192-4453-AC4E-BBA8664F8544}"/>
              </a:ext>
            </a:extLst>
          </p:cNvPr>
          <p:cNvCxnSpPr/>
          <p:nvPr/>
        </p:nvCxnSpPr>
        <p:spPr>
          <a:xfrm>
            <a:off x="5496560" y="3429000"/>
            <a:ext cx="0" cy="641531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A344A6-CB82-4109-84C2-322B730D80A8}"/>
              </a:ext>
            </a:extLst>
          </p:cNvPr>
          <p:cNvCxnSpPr/>
          <p:nvPr/>
        </p:nvCxnSpPr>
        <p:spPr>
          <a:xfrm>
            <a:off x="5892800" y="3429000"/>
            <a:ext cx="0" cy="641531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BC4E92A-A2B4-4DAD-A9AD-D0D7B484619E}"/>
              </a:ext>
            </a:extLst>
          </p:cNvPr>
          <p:cNvSpPr txBox="1"/>
          <p:nvPr/>
        </p:nvSpPr>
        <p:spPr>
          <a:xfrm>
            <a:off x="4470400" y="3453057"/>
            <a:ext cx="1137917" cy="491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Is Alive</a:t>
            </a:r>
          </a:p>
        </p:txBody>
      </p:sp>
    </p:spTree>
    <p:extLst>
      <p:ext uri="{BB962C8B-B14F-4D97-AF65-F5344CB8AC3E}">
        <p14:creationId xmlns:p14="http://schemas.microsoft.com/office/powerpoint/2010/main" val="248917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2913204" y="603315"/>
            <a:ext cx="5661836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Logging Service Redundancy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59440E-A5BD-41F8-A39D-6CB28C4167F3}"/>
              </a:ext>
            </a:extLst>
          </p:cNvPr>
          <p:cNvSpPr/>
          <p:nvPr/>
        </p:nvSpPr>
        <p:spPr>
          <a:xfrm>
            <a:off x="3708493" y="238397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Logging Service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ABDEF2-635F-4BCA-81D5-DEBE992592BB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23BA20-3080-4BCA-9AF6-CABDF597517A}"/>
              </a:ext>
            </a:extLst>
          </p:cNvPr>
          <p:cNvSpPr/>
          <p:nvPr/>
        </p:nvSpPr>
        <p:spPr>
          <a:xfrm>
            <a:off x="3708492" y="4070531"/>
            <a:ext cx="4071257" cy="1045029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Logging Service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A344A6-CB82-4109-84C2-322B730D80A8}"/>
              </a:ext>
            </a:extLst>
          </p:cNvPr>
          <p:cNvCxnSpPr/>
          <p:nvPr/>
        </p:nvCxnSpPr>
        <p:spPr>
          <a:xfrm>
            <a:off x="5892800" y="3429000"/>
            <a:ext cx="0" cy="641531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EBE79CA-8BDF-4BDB-A59D-76EE26290D5A}"/>
              </a:ext>
            </a:extLst>
          </p:cNvPr>
          <p:cNvSpPr txBox="1"/>
          <p:nvPr/>
        </p:nvSpPr>
        <p:spPr>
          <a:xfrm>
            <a:off x="5059680" y="1818640"/>
            <a:ext cx="224536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97F759-505C-4978-A6FB-33C4D5D22C88}"/>
              </a:ext>
            </a:extLst>
          </p:cNvPr>
          <p:cNvSpPr txBox="1"/>
          <p:nvPr/>
        </p:nvSpPr>
        <p:spPr>
          <a:xfrm>
            <a:off x="4470400" y="3453057"/>
            <a:ext cx="1137917" cy="491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Is Alive</a:t>
            </a:r>
          </a:p>
        </p:txBody>
      </p:sp>
    </p:spTree>
    <p:extLst>
      <p:ext uri="{BB962C8B-B14F-4D97-AF65-F5344CB8AC3E}">
        <p14:creationId xmlns:p14="http://schemas.microsoft.com/office/powerpoint/2010/main" val="279696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7797F759-505C-4978-A6FB-33C4D5D22C88}"/>
              </a:ext>
            </a:extLst>
          </p:cNvPr>
          <p:cNvSpPr txBox="1"/>
          <p:nvPr/>
        </p:nvSpPr>
        <p:spPr>
          <a:xfrm>
            <a:off x="4470400" y="3453057"/>
            <a:ext cx="2397756" cy="491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  <a:latin typeface="Bahnschrift" panose="020B0502040204020203" pitchFamily="34" charset="0"/>
              </a:rPr>
              <a:t>Is Alive?           No!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2913204" y="603315"/>
            <a:ext cx="5661836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Logging Service Redundancy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59440E-A5BD-41F8-A39D-6CB28C4167F3}"/>
              </a:ext>
            </a:extLst>
          </p:cNvPr>
          <p:cNvSpPr/>
          <p:nvPr/>
        </p:nvSpPr>
        <p:spPr>
          <a:xfrm>
            <a:off x="3708493" y="238397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Logging Service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ABDEF2-635F-4BCA-81D5-DEBE992592BB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23BA20-3080-4BCA-9AF6-CABDF597517A}"/>
              </a:ext>
            </a:extLst>
          </p:cNvPr>
          <p:cNvSpPr/>
          <p:nvPr/>
        </p:nvSpPr>
        <p:spPr>
          <a:xfrm>
            <a:off x="3708492" y="4070531"/>
            <a:ext cx="4071257" cy="1045029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Logging Service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A344A6-CB82-4109-84C2-322B730D80A8}"/>
              </a:ext>
            </a:extLst>
          </p:cNvPr>
          <p:cNvCxnSpPr/>
          <p:nvPr/>
        </p:nvCxnSpPr>
        <p:spPr>
          <a:xfrm>
            <a:off x="5892800" y="3429000"/>
            <a:ext cx="0" cy="641531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EBE79CA-8BDF-4BDB-A59D-76EE26290D5A}"/>
              </a:ext>
            </a:extLst>
          </p:cNvPr>
          <p:cNvSpPr txBox="1"/>
          <p:nvPr/>
        </p:nvSpPr>
        <p:spPr>
          <a:xfrm>
            <a:off x="5059680" y="1818640"/>
            <a:ext cx="224536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0038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7797F759-505C-4978-A6FB-33C4D5D22C88}"/>
              </a:ext>
            </a:extLst>
          </p:cNvPr>
          <p:cNvSpPr txBox="1"/>
          <p:nvPr/>
        </p:nvSpPr>
        <p:spPr>
          <a:xfrm>
            <a:off x="4470400" y="3453057"/>
            <a:ext cx="2397756" cy="491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  <a:latin typeface="Bahnschrift" panose="020B0502040204020203" pitchFamily="34" charset="0"/>
              </a:rPr>
              <a:t>Is Alive?           No!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2913204" y="603315"/>
            <a:ext cx="5661836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Logging Service Redundancy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59440E-A5BD-41F8-A39D-6CB28C4167F3}"/>
              </a:ext>
            </a:extLst>
          </p:cNvPr>
          <p:cNvSpPr/>
          <p:nvPr/>
        </p:nvSpPr>
        <p:spPr>
          <a:xfrm>
            <a:off x="3708493" y="238397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Logging Service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ABDEF2-635F-4BCA-81D5-DEBE992592BB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23BA20-3080-4BCA-9AF6-CABDF597517A}"/>
              </a:ext>
            </a:extLst>
          </p:cNvPr>
          <p:cNvSpPr/>
          <p:nvPr/>
        </p:nvSpPr>
        <p:spPr>
          <a:xfrm>
            <a:off x="3708492" y="407053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Logging Service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A344A6-CB82-4109-84C2-322B730D80A8}"/>
              </a:ext>
            </a:extLst>
          </p:cNvPr>
          <p:cNvCxnSpPr/>
          <p:nvPr/>
        </p:nvCxnSpPr>
        <p:spPr>
          <a:xfrm>
            <a:off x="5892800" y="3429000"/>
            <a:ext cx="0" cy="641531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EBE79CA-8BDF-4BDB-A59D-76EE26290D5A}"/>
              </a:ext>
            </a:extLst>
          </p:cNvPr>
          <p:cNvSpPr txBox="1"/>
          <p:nvPr/>
        </p:nvSpPr>
        <p:spPr>
          <a:xfrm>
            <a:off x="5059680" y="1818640"/>
            <a:ext cx="224536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06396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Components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A9EE73-33B6-4EA1-B75C-848981A4EBC7}"/>
              </a:ext>
            </a:extLst>
          </p:cNvPr>
          <p:cNvSpPr/>
          <p:nvPr/>
        </p:nvSpPr>
        <p:spPr>
          <a:xfrm>
            <a:off x="4871497" y="3349559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Employees 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6CB482-C08E-47EF-B797-00200237F130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693CBD-7471-49CA-A8EF-E31834670796}"/>
              </a:ext>
            </a:extLst>
          </p:cNvPr>
          <p:cNvSpPr/>
          <p:nvPr/>
        </p:nvSpPr>
        <p:spPr>
          <a:xfrm>
            <a:off x="6605047" y="3349559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Salary Service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4BD88C-0331-45C3-A84A-C6EDE820535C}"/>
              </a:ext>
            </a:extLst>
          </p:cNvPr>
          <p:cNvSpPr/>
          <p:nvPr/>
        </p:nvSpPr>
        <p:spPr>
          <a:xfrm>
            <a:off x="8338597" y="3363404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Vacation Service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C5D68B-DABB-45C2-AE89-259B741D0CF0}"/>
              </a:ext>
            </a:extLst>
          </p:cNvPr>
          <p:cNvSpPr/>
          <p:nvPr/>
        </p:nvSpPr>
        <p:spPr>
          <a:xfrm>
            <a:off x="487935" y="5473635"/>
            <a:ext cx="1370029" cy="58446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Payment System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97AE0B-05C2-492C-9FEA-75B71E2D98D3}"/>
              </a:ext>
            </a:extLst>
          </p:cNvPr>
          <p:cNvSpPr/>
          <p:nvPr/>
        </p:nvSpPr>
        <p:spPr>
          <a:xfrm>
            <a:off x="3263344" y="5473635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Payment Interface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24532E4-F1B1-4943-A61A-94C526AAD9F7}"/>
              </a:ext>
            </a:extLst>
          </p:cNvPr>
          <p:cNvSpPr/>
          <p:nvPr/>
        </p:nvSpPr>
        <p:spPr>
          <a:xfrm>
            <a:off x="6605047" y="5127691"/>
            <a:ext cx="1495425" cy="1276350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Data Store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3357D3D-8C8C-4816-9FF2-18640665F709}"/>
              </a:ext>
            </a:extLst>
          </p:cNvPr>
          <p:cNvSpPr/>
          <p:nvPr/>
        </p:nvSpPr>
        <p:spPr>
          <a:xfrm>
            <a:off x="10072146" y="5473635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Logging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B415DF5-6A26-47E0-A340-5031CA0A9517}"/>
              </a:ext>
            </a:extLst>
          </p:cNvPr>
          <p:cNvSpPr/>
          <p:nvPr/>
        </p:nvSpPr>
        <p:spPr>
          <a:xfrm>
            <a:off x="10072147" y="3363404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View Service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5AFF940-0783-48BE-AEEF-E917208B9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035" y="1534945"/>
            <a:ext cx="1278873" cy="127887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27D728C-F603-45CA-B6E5-112B0378321B}"/>
              </a:ext>
            </a:extLst>
          </p:cNvPr>
          <p:cNvCxnSpPr>
            <a:stCxn id="37" idx="0"/>
          </p:cNvCxnSpPr>
          <p:nvPr/>
        </p:nvCxnSpPr>
        <p:spPr>
          <a:xfrm flipH="1" flipV="1">
            <a:off x="8739908" y="2371725"/>
            <a:ext cx="2017254" cy="99167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2138FD5-791B-4D87-A801-E62426A8E4F8}"/>
              </a:ext>
            </a:extLst>
          </p:cNvPr>
          <p:cNvSpPr txBox="1"/>
          <p:nvPr/>
        </p:nvSpPr>
        <p:spPr>
          <a:xfrm>
            <a:off x="8619541" y="1399337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Users’ Browser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3B0689-9E43-44C2-B965-63CA611C9907}"/>
              </a:ext>
            </a:extLst>
          </p:cNvPr>
          <p:cNvSpPr txBox="1"/>
          <p:nvPr/>
        </p:nvSpPr>
        <p:spPr>
          <a:xfrm>
            <a:off x="9833978" y="2444486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HTML Page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9AD8C2B-684F-4E93-8302-802BF6D4C1AB}"/>
              </a:ext>
            </a:extLst>
          </p:cNvPr>
          <p:cNvCxnSpPr>
            <a:cxnSpLocks/>
            <a:endCxn id="25" idx="3"/>
          </p:cNvCxnSpPr>
          <p:nvPr/>
        </p:nvCxnSpPr>
        <p:spPr>
          <a:xfrm flipH="1" flipV="1">
            <a:off x="8739908" y="2174382"/>
            <a:ext cx="2340866" cy="117517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768D5B0-0C75-424C-9441-13B935D550E6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7461035" y="2813818"/>
            <a:ext cx="639437" cy="54958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1A5311A-8559-4D13-8CDB-774A15CA849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8219534" y="2799974"/>
            <a:ext cx="804078" cy="5634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7F98562-A7A9-4783-AD66-0F4543275954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5556512" y="2743793"/>
            <a:ext cx="2224241" cy="60576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2DCE7E3-6A13-4B56-8136-FA2EBB7CD230}"/>
              </a:ext>
            </a:extLst>
          </p:cNvPr>
          <p:cNvSpPr txBox="1"/>
          <p:nvPr/>
        </p:nvSpPr>
        <p:spPr>
          <a:xfrm>
            <a:off x="4730966" y="2813818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REST API / HTTP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457ADD9-8E74-4D7A-8EEF-A1142CFD79DA}"/>
              </a:ext>
            </a:extLst>
          </p:cNvPr>
          <p:cNvSpPr txBox="1"/>
          <p:nvPr/>
        </p:nvSpPr>
        <p:spPr>
          <a:xfrm>
            <a:off x="8722011" y="4758359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Queue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D9ABB1A-755C-491D-B7A8-3B4B649A7FEA}"/>
              </a:ext>
            </a:extLst>
          </p:cNvPr>
          <p:cNvGrpSpPr/>
          <p:nvPr/>
        </p:nvGrpSpPr>
        <p:grpSpPr>
          <a:xfrm>
            <a:off x="3949742" y="3936376"/>
            <a:ext cx="6723978" cy="1513331"/>
            <a:chOff x="3949742" y="3936376"/>
            <a:chExt cx="6723978" cy="1513331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58826B4-25C7-4C95-8E5E-E3403B7B8CA3}"/>
                </a:ext>
              </a:extLst>
            </p:cNvPr>
            <p:cNvCxnSpPr>
              <a:cxnSpLocks/>
            </p:cNvCxnSpPr>
            <p:nvPr/>
          </p:nvCxnSpPr>
          <p:spPr>
            <a:xfrm>
              <a:off x="9071600" y="3954664"/>
              <a:ext cx="0" cy="75124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47AFF9E-4442-4C91-B577-23116620C262}"/>
                </a:ext>
              </a:extLst>
            </p:cNvPr>
            <p:cNvCxnSpPr>
              <a:cxnSpLocks/>
            </p:cNvCxnSpPr>
            <p:nvPr/>
          </p:nvCxnSpPr>
          <p:spPr>
            <a:xfrm>
              <a:off x="10673720" y="3943427"/>
              <a:ext cx="0" cy="14941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05B02BB-2D30-40B5-B07C-934CA0D6EBAF}"/>
                </a:ext>
              </a:extLst>
            </p:cNvPr>
            <p:cNvCxnSpPr>
              <a:cxnSpLocks/>
            </p:cNvCxnSpPr>
            <p:nvPr/>
          </p:nvCxnSpPr>
          <p:spPr>
            <a:xfrm>
              <a:off x="5586954" y="3936376"/>
              <a:ext cx="0" cy="749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3C6A501-3DCC-4481-BBAE-64170502D6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49742" y="4685523"/>
              <a:ext cx="6723978" cy="1503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4D507CB-89F8-4F1E-B360-E9B85C36E898}"/>
                </a:ext>
              </a:extLst>
            </p:cNvPr>
            <p:cNvCxnSpPr>
              <a:cxnSpLocks/>
            </p:cNvCxnSpPr>
            <p:nvPr/>
          </p:nvCxnSpPr>
          <p:spPr>
            <a:xfrm>
              <a:off x="7436260" y="3954664"/>
              <a:ext cx="0" cy="75124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AFA70DE-F89F-43F0-A6A5-2E6E010FD86D}"/>
                </a:ext>
              </a:extLst>
            </p:cNvPr>
            <p:cNvCxnSpPr>
              <a:cxnSpLocks/>
            </p:cNvCxnSpPr>
            <p:nvPr/>
          </p:nvCxnSpPr>
          <p:spPr>
            <a:xfrm>
              <a:off x="3949742" y="4700560"/>
              <a:ext cx="0" cy="749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24DDB4E-95F0-4D6E-9329-AB592D968AD1}"/>
              </a:ext>
            </a:extLst>
          </p:cNvPr>
          <p:cNvCxnSpPr>
            <a:cxnSpLocks/>
            <a:stCxn id="32" idx="1"/>
            <a:endCxn id="31" idx="3"/>
          </p:cNvCxnSpPr>
          <p:nvPr/>
        </p:nvCxnSpPr>
        <p:spPr>
          <a:xfrm flipH="1">
            <a:off x="1857964" y="5765866"/>
            <a:ext cx="14053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A0B80FB-D79E-4AD8-B9B1-271278DA2D87}"/>
              </a:ext>
            </a:extLst>
          </p:cNvPr>
          <p:cNvSpPr txBox="1"/>
          <p:nvPr/>
        </p:nvSpPr>
        <p:spPr>
          <a:xfrm>
            <a:off x="2291989" y="5765866"/>
            <a:ext cx="85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File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BDFCA1-19CB-4CE5-B741-2034FF6BDB04}"/>
              </a:ext>
            </a:extLst>
          </p:cNvPr>
          <p:cNvSpPr/>
          <p:nvPr/>
        </p:nvSpPr>
        <p:spPr>
          <a:xfrm>
            <a:off x="9936448" y="3242608"/>
            <a:ext cx="1570563" cy="81426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40659F2-32B6-46E4-A060-DDC58683D62E}"/>
              </a:ext>
            </a:extLst>
          </p:cNvPr>
          <p:cNvSpPr/>
          <p:nvPr/>
        </p:nvSpPr>
        <p:spPr>
          <a:xfrm>
            <a:off x="9964401" y="5372497"/>
            <a:ext cx="1570563" cy="81426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0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View Service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952107" y="2007909"/>
            <a:ext cx="8405253" cy="271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What it does: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Get requests from the end users’ browsers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Returns static files (HTML / CSS / JS)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9BC482-EA79-4088-AF18-D0AE110D8556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214393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1D1A29D-B86F-4C9E-BFE9-F596D4122145}"/>
              </a:ext>
            </a:extLst>
          </p:cNvPr>
          <p:cNvGrpSpPr/>
          <p:nvPr/>
        </p:nvGrpSpPr>
        <p:grpSpPr>
          <a:xfrm>
            <a:off x="2177591" y="679704"/>
            <a:ext cx="9528634" cy="3570208"/>
            <a:chOff x="2300140" y="688158"/>
            <a:chExt cx="9528634" cy="357020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D999680-5BA6-4B55-94E0-CCC0C925C244}"/>
                </a:ext>
              </a:extLst>
            </p:cNvPr>
            <p:cNvSpPr txBox="1"/>
            <p:nvPr/>
          </p:nvSpPr>
          <p:spPr>
            <a:xfrm>
              <a:off x="2300140" y="688158"/>
              <a:ext cx="9528634" cy="240065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5000" dirty="0">
                  <a:ln w="0"/>
                  <a:solidFill>
                    <a:srgbClr val="FFC000"/>
                  </a:solidFill>
                  <a:effectLst/>
                  <a:latin typeface="Harlow Solid Italic" panose="04030604020F02020D02" pitchFamily="82" charset="0"/>
                  <a:cs typeface="Gisha" panose="020B0502040204020203" pitchFamily="34" charset="-79"/>
                </a:rPr>
                <a:t>Dunderly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D80DC25-34B3-4BF5-8FEB-38B8CF35492D}"/>
                </a:ext>
              </a:extLst>
            </p:cNvPr>
            <p:cNvSpPr txBox="1"/>
            <p:nvPr/>
          </p:nvSpPr>
          <p:spPr>
            <a:xfrm>
              <a:off x="2300140" y="3088815"/>
              <a:ext cx="789987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0" dirty="0">
                  <a:solidFill>
                    <a:schemeClr val="bg2">
                      <a:lumMod val="50000"/>
                    </a:schemeClr>
                  </a:solidFill>
                  <a:latin typeface="Imprint MT Shadow" panose="04020605060303030202" pitchFamily="82" charset="0"/>
                  <a:cs typeface="Gisha" panose="020B0502040204020203" pitchFamily="34" charset="-79"/>
                </a:rPr>
                <a:t>Your Paper Source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800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Application Type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952107" y="2007909"/>
            <a:ext cx="7748833" cy="455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Web App &amp; Web API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Mobile App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Console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Service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Desktop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4BBCE1-237E-48D6-9292-72E4198EDA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53"/>
          <a:stretch/>
        </p:blipFill>
        <p:spPr>
          <a:xfrm>
            <a:off x="5523993" y="2493168"/>
            <a:ext cx="424435" cy="3933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987848-4E14-484E-9168-0CF591AF33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474283" y="5217367"/>
            <a:ext cx="424434" cy="4320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B9AD04-FDFE-4C98-9AD1-166619F7D7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523993" y="3411966"/>
            <a:ext cx="424434" cy="4320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3C97C1-C08B-4A4A-8BA5-59F03BE980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474283" y="6023205"/>
            <a:ext cx="424434" cy="4320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197307-EEE3-4297-8928-2BEDD29CB6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523993" y="4411529"/>
            <a:ext cx="424434" cy="4320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4885B4-A571-4BB3-BC77-66DAF443FF1A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19197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Technology Stack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1772239" y="2139884"/>
            <a:ext cx="8861196" cy="864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.NET Core has a great support for Web Apps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756759-C74D-4857-BE06-0C975AEB3CAD}"/>
              </a:ext>
            </a:extLst>
          </p:cNvPr>
          <p:cNvSpPr txBox="1"/>
          <p:nvPr/>
        </p:nvSpPr>
        <p:spPr>
          <a:xfrm>
            <a:off x="1772239" y="3003967"/>
            <a:ext cx="8861196" cy="864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So…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612DBA-CFD2-4D0D-AE58-1A779DEBCE39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300504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Technology Stack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7C4891-9FE5-45A1-A0CF-C2EEEB95C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925" y="2471731"/>
            <a:ext cx="3312569" cy="32078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B1EC9F-5FB7-4DF3-B298-60970E800FA1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364704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59440E-A5BD-41F8-A39D-6CB28C4167F3}"/>
              </a:ext>
            </a:extLst>
          </p:cNvPr>
          <p:cNvSpPr/>
          <p:nvPr/>
        </p:nvSpPr>
        <p:spPr>
          <a:xfrm>
            <a:off x="3668486" y="200297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User Interface / Service Interface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C8D7AD-5714-452B-B35B-6B05133813A6}"/>
              </a:ext>
            </a:extLst>
          </p:cNvPr>
          <p:cNvSpPr/>
          <p:nvPr/>
        </p:nvSpPr>
        <p:spPr>
          <a:xfrm>
            <a:off x="3668485" y="3135086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Business Logic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A16300-7AC4-4B6B-ACF8-EB3ACEE3C7DA}"/>
              </a:ext>
            </a:extLst>
          </p:cNvPr>
          <p:cNvSpPr/>
          <p:nvPr/>
        </p:nvSpPr>
        <p:spPr>
          <a:xfrm>
            <a:off x="3668484" y="426720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Data Access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CDA69F5-FA4B-462A-9C8A-9008E581965E}"/>
              </a:ext>
            </a:extLst>
          </p:cNvPr>
          <p:cNvSpPr/>
          <p:nvPr/>
        </p:nvSpPr>
        <p:spPr>
          <a:xfrm>
            <a:off x="4805680" y="5659120"/>
            <a:ext cx="1788160" cy="1045029"/>
          </a:xfrm>
          <a:prstGeom prst="flowChartMagneticDisk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Bahnschrift" panose="020B0502040204020203" pitchFamily="34" charset="0"/>
              </a:rPr>
              <a:t>Data Store</a:t>
            </a:r>
          </a:p>
        </p:txBody>
      </p:sp>
    </p:spTree>
    <p:extLst>
      <p:ext uri="{BB962C8B-B14F-4D97-AF65-F5344CB8AC3E}">
        <p14:creationId xmlns:p14="http://schemas.microsoft.com/office/powerpoint/2010/main" val="267040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59440E-A5BD-41F8-A39D-6CB28C4167F3}"/>
              </a:ext>
            </a:extLst>
          </p:cNvPr>
          <p:cNvSpPr/>
          <p:nvPr/>
        </p:nvSpPr>
        <p:spPr>
          <a:xfrm>
            <a:off x="3668486" y="200297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User Interface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C8D7AD-5714-452B-B35B-6B05133813A6}"/>
              </a:ext>
            </a:extLst>
          </p:cNvPr>
          <p:cNvSpPr/>
          <p:nvPr/>
        </p:nvSpPr>
        <p:spPr>
          <a:xfrm>
            <a:off x="3668485" y="3135086"/>
            <a:ext cx="4071257" cy="1045029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Business Logic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A16300-7AC4-4B6B-ACF8-EB3ACEE3C7DA}"/>
              </a:ext>
            </a:extLst>
          </p:cNvPr>
          <p:cNvSpPr/>
          <p:nvPr/>
        </p:nvSpPr>
        <p:spPr>
          <a:xfrm>
            <a:off x="3668484" y="4267201"/>
            <a:ext cx="4071257" cy="1045029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Data Access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CDA69F5-FA4B-462A-9C8A-9008E581965E}"/>
              </a:ext>
            </a:extLst>
          </p:cNvPr>
          <p:cNvSpPr/>
          <p:nvPr/>
        </p:nvSpPr>
        <p:spPr>
          <a:xfrm>
            <a:off x="4805680" y="5659120"/>
            <a:ext cx="1788160" cy="1045029"/>
          </a:xfrm>
          <a:prstGeom prst="flowChartMagneticDisk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Data Store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73A62F-E95D-444D-A16A-13D70A6202F5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B885E0-B211-4486-84D6-C1A879FDC7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4079967" y="3317966"/>
            <a:ext cx="3064318" cy="311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09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2913204" y="603315"/>
            <a:ext cx="5661836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View Service Redundancy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ABDEF2-635F-4BCA-81D5-DEBE992592BB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23BA20-3080-4BCA-9AF6-CABDF597517A}"/>
              </a:ext>
            </a:extLst>
          </p:cNvPr>
          <p:cNvSpPr/>
          <p:nvPr/>
        </p:nvSpPr>
        <p:spPr>
          <a:xfrm>
            <a:off x="1821543" y="407053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View Service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A344A6-CB82-4109-84C2-322B730D80A8}"/>
              </a:ext>
            </a:extLst>
          </p:cNvPr>
          <p:cNvCxnSpPr/>
          <p:nvPr/>
        </p:nvCxnSpPr>
        <p:spPr>
          <a:xfrm>
            <a:off x="4470400" y="3429000"/>
            <a:ext cx="0" cy="641531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9E66DA7-C91F-4355-B3C9-4EEB4659E4EE}"/>
              </a:ext>
            </a:extLst>
          </p:cNvPr>
          <p:cNvSpPr/>
          <p:nvPr/>
        </p:nvSpPr>
        <p:spPr>
          <a:xfrm>
            <a:off x="6817452" y="407053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View Service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FBC352-BEDA-40F4-8605-4201A3233538}"/>
              </a:ext>
            </a:extLst>
          </p:cNvPr>
          <p:cNvCxnSpPr/>
          <p:nvPr/>
        </p:nvCxnSpPr>
        <p:spPr>
          <a:xfrm>
            <a:off x="8493760" y="3428999"/>
            <a:ext cx="0" cy="641531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C9614C-2AD9-41EA-803C-446A1777B866}"/>
              </a:ext>
            </a:extLst>
          </p:cNvPr>
          <p:cNvCxnSpPr/>
          <p:nvPr/>
        </p:nvCxnSpPr>
        <p:spPr>
          <a:xfrm>
            <a:off x="6383079" y="2787468"/>
            <a:ext cx="0" cy="641531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F34DC4-BB43-487B-A2E5-0A3A055A4458}"/>
              </a:ext>
            </a:extLst>
          </p:cNvPr>
          <p:cNvCxnSpPr>
            <a:cxnSpLocks/>
          </p:cNvCxnSpPr>
          <p:nvPr/>
        </p:nvCxnSpPr>
        <p:spPr>
          <a:xfrm>
            <a:off x="4470400" y="3428999"/>
            <a:ext cx="4023360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F1DCB63-77AF-4235-83FB-89B342BF8CEE}"/>
              </a:ext>
            </a:extLst>
          </p:cNvPr>
          <p:cNvSpPr/>
          <p:nvPr/>
        </p:nvSpPr>
        <p:spPr>
          <a:xfrm>
            <a:off x="4470400" y="2074405"/>
            <a:ext cx="4071257" cy="71306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283104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Components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A9EE73-33B6-4EA1-B75C-848981A4EBC7}"/>
              </a:ext>
            </a:extLst>
          </p:cNvPr>
          <p:cNvSpPr/>
          <p:nvPr/>
        </p:nvSpPr>
        <p:spPr>
          <a:xfrm>
            <a:off x="4871497" y="3349559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Employees 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6CB482-C08E-47EF-B797-00200237F130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693CBD-7471-49CA-A8EF-E31834670796}"/>
              </a:ext>
            </a:extLst>
          </p:cNvPr>
          <p:cNvSpPr/>
          <p:nvPr/>
        </p:nvSpPr>
        <p:spPr>
          <a:xfrm>
            <a:off x="6605047" y="3349559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Salary Service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4BD88C-0331-45C3-A84A-C6EDE820535C}"/>
              </a:ext>
            </a:extLst>
          </p:cNvPr>
          <p:cNvSpPr/>
          <p:nvPr/>
        </p:nvSpPr>
        <p:spPr>
          <a:xfrm>
            <a:off x="8338597" y="3363404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Vacation Service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C5D68B-DABB-45C2-AE89-259B741D0CF0}"/>
              </a:ext>
            </a:extLst>
          </p:cNvPr>
          <p:cNvSpPr/>
          <p:nvPr/>
        </p:nvSpPr>
        <p:spPr>
          <a:xfrm>
            <a:off x="487935" y="5473635"/>
            <a:ext cx="1370029" cy="58446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Payment System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97AE0B-05C2-492C-9FEA-75B71E2D98D3}"/>
              </a:ext>
            </a:extLst>
          </p:cNvPr>
          <p:cNvSpPr/>
          <p:nvPr/>
        </p:nvSpPr>
        <p:spPr>
          <a:xfrm>
            <a:off x="3263344" y="5473635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Payment Interface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24532E4-F1B1-4943-A61A-94C526AAD9F7}"/>
              </a:ext>
            </a:extLst>
          </p:cNvPr>
          <p:cNvSpPr/>
          <p:nvPr/>
        </p:nvSpPr>
        <p:spPr>
          <a:xfrm>
            <a:off x="6605047" y="5127691"/>
            <a:ext cx="1495425" cy="1276350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Data Store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3357D3D-8C8C-4816-9FF2-18640665F709}"/>
              </a:ext>
            </a:extLst>
          </p:cNvPr>
          <p:cNvSpPr/>
          <p:nvPr/>
        </p:nvSpPr>
        <p:spPr>
          <a:xfrm>
            <a:off x="10072146" y="5473635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Logging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B415DF5-6A26-47E0-A340-5031CA0A9517}"/>
              </a:ext>
            </a:extLst>
          </p:cNvPr>
          <p:cNvSpPr/>
          <p:nvPr/>
        </p:nvSpPr>
        <p:spPr>
          <a:xfrm>
            <a:off x="10072147" y="3363404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View Service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5AFF940-0783-48BE-AEEF-E917208B9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035" y="1534945"/>
            <a:ext cx="1278873" cy="127887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27D728C-F603-45CA-B6E5-112B0378321B}"/>
              </a:ext>
            </a:extLst>
          </p:cNvPr>
          <p:cNvCxnSpPr>
            <a:stCxn id="37" idx="0"/>
          </p:cNvCxnSpPr>
          <p:nvPr/>
        </p:nvCxnSpPr>
        <p:spPr>
          <a:xfrm flipH="1" flipV="1">
            <a:off x="8739908" y="2371725"/>
            <a:ext cx="2017254" cy="99167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2138FD5-791B-4D87-A801-E62426A8E4F8}"/>
              </a:ext>
            </a:extLst>
          </p:cNvPr>
          <p:cNvSpPr txBox="1"/>
          <p:nvPr/>
        </p:nvSpPr>
        <p:spPr>
          <a:xfrm>
            <a:off x="8619541" y="1399337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Users’ Browser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3B0689-9E43-44C2-B965-63CA611C9907}"/>
              </a:ext>
            </a:extLst>
          </p:cNvPr>
          <p:cNvSpPr txBox="1"/>
          <p:nvPr/>
        </p:nvSpPr>
        <p:spPr>
          <a:xfrm>
            <a:off x="9833978" y="2444486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HTML Page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9AD8C2B-684F-4E93-8302-802BF6D4C1AB}"/>
              </a:ext>
            </a:extLst>
          </p:cNvPr>
          <p:cNvCxnSpPr>
            <a:cxnSpLocks/>
            <a:endCxn id="25" idx="3"/>
          </p:cNvCxnSpPr>
          <p:nvPr/>
        </p:nvCxnSpPr>
        <p:spPr>
          <a:xfrm flipH="1" flipV="1">
            <a:off x="8739908" y="2174382"/>
            <a:ext cx="2340866" cy="117517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768D5B0-0C75-424C-9441-13B935D550E6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7461035" y="2813818"/>
            <a:ext cx="639437" cy="54958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1A5311A-8559-4D13-8CDB-774A15CA849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8219534" y="2799974"/>
            <a:ext cx="804078" cy="5634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7F98562-A7A9-4783-AD66-0F4543275954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5556512" y="2743793"/>
            <a:ext cx="2224241" cy="60576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2DCE7E3-6A13-4B56-8136-FA2EBB7CD230}"/>
              </a:ext>
            </a:extLst>
          </p:cNvPr>
          <p:cNvSpPr txBox="1"/>
          <p:nvPr/>
        </p:nvSpPr>
        <p:spPr>
          <a:xfrm>
            <a:off x="4730966" y="2813818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REST API / HTTP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457ADD9-8E74-4D7A-8EEF-A1142CFD79DA}"/>
              </a:ext>
            </a:extLst>
          </p:cNvPr>
          <p:cNvSpPr txBox="1"/>
          <p:nvPr/>
        </p:nvSpPr>
        <p:spPr>
          <a:xfrm>
            <a:off x="8722011" y="4758359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Queue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D9ABB1A-755C-491D-B7A8-3B4B649A7FEA}"/>
              </a:ext>
            </a:extLst>
          </p:cNvPr>
          <p:cNvGrpSpPr/>
          <p:nvPr/>
        </p:nvGrpSpPr>
        <p:grpSpPr>
          <a:xfrm>
            <a:off x="3949742" y="3936376"/>
            <a:ext cx="6723978" cy="1513331"/>
            <a:chOff x="3949742" y="3936376"/>
            <a:chExt cx="6723978" cy="1513331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58826B4-25C7-4C95-8E5E-E3403B7B8CA3}"/>
                </a:ext>
              </a:extLst>
            </p:cNvPr>
            <p:cNvCxnSpPr>
              <a:cxnSpLocks/>
            </p:cNvCxnSpPr>
            <p:nvPr/>
          </p:nvCxnSpPr>
          <p:spPr>
            <a:xfrm>
              <a:off x="9071600" y="3954664"/>
              <a:ext cx="0" cy="75124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47AFF9E-4442-4C91-B577-23116620C262}"/>
                </a:ext>
              </a:extLst>
            </p:cNvPr>
            <p:cNvCxnSpPr>
              <a:cxnSpLocks/>
            </p:cNvCxnSpPr>
            <p:nvPr/>
          </p:nvCxnSpPr>
          <p:spPr>
            <a:xfrm>
              <a:off x="10673720" y="3943427"/>
              <a:ext cx="0" cy="14941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05B02BB-2D30-40B5-B07C-934CA0D6EBAF}"/>
                </a:ext>
              </a:extLst>
            </p:cNvPr>
            <p:cNvCxnSpPr>
              <a:cxnSpLocks/>
            </p:cNvCxnSpPr>
            <p:nvPr/>
          </p:nvCxnSpPr>
          <p:spPr>
            <a:xfrm>
              <a:off x="5586954" y="3936376"/>
              <a:ext cx="0" cy="749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3C6A501-3DCC-4481-BBAE-64170502D6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49742" y="4685523"/>
              <a:ext cx="6723978" cy="1503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4D507CB-89F8-4F1E-B360-E9B85C36E898}"/>
                </a:ext>
              </a:extLst>
            </p:cNvPr>
            <p:cNvCxnSpPr>
              <a:cxnSpLocks/>
            </p:cNvCxnSpPr>
            <p:nvPr/>
          </p:nvCxnSpPr>
          <p:spPr>
            <a:xfrm>
              <a:off x="7436260" y="3954664"/>
              <a:ext cx="0" cy="75124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AFA70DE-F89F-43F0-A6A5-2E6E010FD86D}"/>
                </a:ext>
              </a:extLst>
            </p:cNvPr>
            <p:cNvCxnSpPr>
              <a:cxnSpLocks/>
            </p:cNvCxnSpPr>
            <p:nvPr/>
          </p:nvCxnSpPr>
          <p:spPr>
            <a:xfrm>
              <a:off x="3949742" y="4700560"/>
              <a:ext cx="0" cy="749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24DDB4E-95F0-4D6E-9329-AB592D968AD1}"/>
              </a:ext>
            </a:extLst>
          </p:cNvPr>
          <p:cNvCxnSpPr>
            <a:cxnSpLocks/>
            <a:stCxn id="32" idx="1"/>
            <a:endCxn id="31" idx="3"/>
          </p:cNvCxnSpPr>
          <p:nvPr/>
        </p:nvCxnSpPr>
        <p:spPr>
          <a:xfrm flipH="1">
            <a:off x="1857964" y="5765866"/>
            <a:ext cx="14053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A0B80FB-D79E-4AD8-B9B1-271278DA2D87}"/>
              </a:ext>
            </a:extLst>
          </p:cNvPr>
          <p:cNvSpPr txBox="1"/>
          <p:nvPr/>
        </p:nvSpPr>
        <p:spPr>
          <a:xfrm>
            <a:off x="2291989" y="5765866"/>
            <a:ext cx="85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File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BDFCA1-19CB-4CE5-B741-2034FF6BDB04}"/>
              </a:ext>
            </a:extLst>
          </p:cNvPr>
          <p:cNvSpPr/>
          <p:nvPr/>
        </p:nvSpPr>
        <p:spPr>
          <a:xfrm>
            <a:off x="4755741" y="3226101"/>
            <a:ext cx="1570563" cy="81426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40659F2-32B6-46E4-A060-DDC58683D62E}"/>
              </a:ext>
            </a:extLst>
          </p:cNvPr>
          <p:cNvSpPr/>
          <p:nvPr/>
        </p:nvSpPr>
        <p:spPr>
          <a:xfrm>
            <a:off x="9964401" y="5372497"/>
            <a:ext cx="1570563" cy="81426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ABCCE9E-1495-4B93-9BF4-757B211476BE}"/>
              </a:ext>
            </a:extLst>
          </p:cNvPr>
          <p:cNvSpPr/>
          <p:nvPr/>
        </p:nvSpPr>
        <p:spPr>
          <a:xfrm>
            <a:off x="9964401" y="3256076"/>
            <a:ext cx="1570563" cy="81426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1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Employees Service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952107" y="2007909"/>
            <a:ext cx="9350133" cy="455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What it does: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Allows end users to query employees’ data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Allows performing actions on data (CUD)</a:t>
            </a:r>
          </a:p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What it doesn’t:</a:t>
            </a:r>
          </a:p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- Displays the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654121-BED3-4A07-B726-48C3358C77A4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372745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Application Type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952107" y="2007909"/>
            <a:ext cx="7748833" cy="455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Web App &amp; Web API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Mobile App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Console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Service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Desktop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4BBCE1-237E-48D6-9292-72E4198EDA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53"/>
          <a:stretch/>
        </p:blipFill>
        <p:spPr>
          <a:xfrm>
            <a:off x="5523993" y="2493168"/>
            <a:ext cx="424435" cy="3933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987848-4E14-484E-9168-0CF591AF33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474283" y="5217367"/>
            <a:ext cx="424434" cy="4320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B9AD04-FDFE-4C98-9AD1-166619F7D7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523993" y="3411966"/>
            <a:ext cx="424434" cy="4320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3C97C1-C08B-4A4A-8BA5-59F03BE980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474283" y="6023205"/>
            <a:ext cx="424434" cy="4320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197307-EEE3-4297-8928-2BEDD29CB6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523993" y="4411529"/>
            <a:ext cx="424434" cy="4320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B0E086-55F2-4EA1-9FAB-2C5720B735D7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304144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2814221" y="603315"/>
            <a:ext cx="6347533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Technology Stack – Dev Platform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7C4891-9FE5-45A1-A0CF-C2EEEB95C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925" y="2471731"/>
            <a:ext cx="3312569" cy="32078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7CCABD-29F8-4E40-8DE9-F7A3A89BA393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136766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41EE308-02AB-4979-B493-F4787FCECBA3}"/>
              </a:ext>
            </a:extLst>
          </p:cNvPr>
          <p:cNvSpPr txBox="1"/>
          <p:nvPr/>
        </p:nvSpPr>
        <p:spPr>
          <a:xfrm>
            <a:off x="655321" y="2575034"/>
            <a:ext cx="5120113" cy="34622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Sells Paper Supplies</a:t>
            </a:r>
          </a:p>
          <a:p>
            <a:pPr marL="742950" lvl="1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Printer paper, Envelopes, etc.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Needs a new HR system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Managing employees, salaries, vacations, payments</a:t>
            </a:r>
          </a:p>
        </p:txBody>
      </p:sp>
      <p:pic>
        <p:nvPicPr>
          <p:cNvPr id="1026" name="Picture 2" descr="Image result for paper supplies">
            <a:extLst>
              <a:ext uri="{FF2B5EF4-FFF2-40B4-BE49-F238E27FC236}">
                <a16:creationId xmlns:a16="http://schemas.microsoft.com/office/drawing/2014/main" id="{4B9F6321-EC31-4184-BE33-9DEC10B618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39" r="29875" b="1"/>
          <a:stretch/>
        </p:blipFill>
        <p:spPr bwMode="auto"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10B74D0-B113-4F4F-8410-318A92E477A3}"/>
              </a:ext>
            </a:extLst>
          </p:cNvPr>
          <p:cNvSpPr txBox="1"/>
          <p:nvPr/>
        </p:nvSpPr>
        <p:spPr>
          <a:xfrm>
            <a:off x="655320" y="1383929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237229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2814221" y="603315"/>
            <a:ext cx="6347533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Technology Stack – Database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7CCABD-29F8-4E40-8DE9-F7A3A89BA393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F32384-C859-4D44-877D-D7384DA2674E}"/>
              </a:ext>
            </a:extLst>
          </p:cNvPr>
          <p:cNvSpPr/>
          <p:nvPr/>
        </p:nvSpPr>
        <p:spPr>
          <a:xfrm>
            <a:off x="640573" y="2097299"/>
            <a:ext cx="3535187" cy="567403"/>
          </a:xfrm>
          <a:prstGeom prst="rect">
            <a:avLst/>
          </a:prstGeom>
          <a:noFill/>
          <a:ln w="508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Employee Data (Relational)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069B00-54BC-4687-8190-F09C7ABFE038}"/>
              </a:ext>
            </a:extLst>
          </p:cNvPr>
          <p:cNvSpPr/>
          <p:nvPr/>
        </p:nvSpPr>
        <p:spPr>
          <a:xfrm>
            <a:off x="8016242" y="2097299"/>
            <a:ext cx="3535187" cy="567403"/>
          </a:xfrm>
          <a:prstGeom prst="rect">
            <a:avLst/>
          </a:prstGeom>
          <a:noFill/>
          <a:ln w="508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Documents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C4A5CD-61CF-48E8-8BB6-C5E0D6849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2771173"/>
            <a:ext cx="4291693" cy="31434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A0EC6D-0F39-4515-8F64-CBF739040124}"/>
              </a:ext>
            </a:extLst>
          </p:cNvPr>
          <p:cNvSpPr txBox="1"/>
          <p:nvPr/>
        </p:nvSpPr>
        <p:spPr>
          <a:xfrm>
            <a:off x="9129261" y="2664702"/>
            <a:ext cx="65457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>
                <a:latin typeface="Bahnschrift" panose="020B0502040204020203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910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2814221" y="603315"/>
            <a:ext cx="6347533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Technology Stack – Database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7CCABD-29F8-4E40-8DE9-F7A3A89BA393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833E45-931C-47D2-B45A-33784DA38C3E}"/>
              </a:ext>
            </a:extLst>
          </p:cNvPr>
          <p:cNvSpPr txBox="1"/>
          <p:nvPr/>
        </p:nvSpPr>
        <p:spPr>
          <a:xfrm>
            <a:off x="303521" y="1451618"/>
            <a:ext cx="7748833" cy="864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Document (BLOB) Storage Alternatives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A89DF7-7BC8-44A1-990E-45342FDC7278}"/>
              </a:ext>
            </a:extLst>
          </p:cNvPr>
          <p:cNvSpPr/>
          <p:nvPr/>
        </p:nvSpPr>
        <p:spPr>
          <a:xfrm>
            <a:off x="861375" y="2499455"/>
            <a:ext cx="4465538" cy="8295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 pitchFamily="34" charset="0"/>
              </a:rPr>
              <a:t>Relational Database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3FC716-5BC9-4FFB-997C-CBC44C7778C2}"/>
              </a:ext>
            </a:extLst>
          </p:cNvPr>
          <p:cNvSpPr/>
          <p:nvPr/>
        </p:nvSpPr>
        <p:spPr>
          <a:xfrm>
            <a:off x="861375" y="3563510"/>
            <a:ext cx="4465538" cy="8295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 pitchFamily="34" charset="0"/>
              </a:rPr>
              <a:t>File System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969872-8B3B-49E0-855B-03A51E65F388}"/>
              </a:ext>
            </a:extLst>
          </p:cNvPr>
          <p:cNvSpPr/>
          <p:nvPr/>
        </p:nvSpPr>
        <p:spPr>
          <a:xfrm>
            <a:off x="861375" y="4576823"/>
            <a:ext cx="4465538" cy="8295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 pitchFamily="34" charset="0"/>
              </a:rPr>
              <a:t>Object Store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3C5451-0667-4D87-B84A-D4F7B68A5FBE}"/>
              </a:ext>
            </a:extLst>
          </p:cNvPr>
          <p:cNvSpPr/>
          <p:nvPr/>
        </p:nvSpPr>
        <p:spPr>
          <a:xfrm>
            <a:off x="861375" y="5590136"/>
            <a:ext cx="4465538" cy="8295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 pitchFamily="34" charset="0"/>
              </a:rPr>
              <a:t>Cloud Storage</a:t>
            </a:r>
          </a:p>
        </p:txBody>
      </p:sp>
    </p:spTree>
    <p:extLst>
      <p:ext uri="{BB962C8B-B14F-4D97-AF65-F5344CB8AC3E}">
        <p14:creationId xmlns:p14="http://schemas.microsoft.com/office/powerpoint/2010/main" val="9636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7CCABD-29F8-4E40-8DE9-F7A3A89BA393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833E45-931C-47D2-B45A-33784DA38C3E}"/>
              </a:ext>
            </a:extLst>
          </p:cNvPr>
          <p:cNvSpPr txBox="1"/>
          <p:nvPr/>
        </p:nvSpPr>
        <p:spPr>
          <a:xfrm>
            <a:off x="127000" y="505321"/>
            <a:ext cx="7748833" cy="864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Document (BLOB) Storage Alternatives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36741F8-E235-4732-B9D5-283C6A1AC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870051"/>
              </p:ext>
            </p:extLst>
          </p:nvPr>
        </p:nvGraphicFramePr>
        <p:xfrm>
          <a:off x="282360" y="1420045"/>
          <a:ext cx="10992885" cy="2895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98577">
                  <a:extLst>
                    <a:ext uri="{9D8B030D-6E8A-4147-A177-3AD203B41FA5}">
                      <a16:colId xmlns:a16="http://schemas.microsoft.com/office/drawing/2014/main" val="440576578"/>
                    </a:ext>
                  </a:extLst>
                </a:gridCol>
                <a:gridCol w="2198577">
                  <a:extLst>
                    <a:ext uri="{9D8B030D-6E8A-4147-A177-3AD203B41FA5}">
                      <a16:colId xmlns:a16="http://schemas.microsoft.com/office/drawing/2014/main" val="3636227342"/>
                    </a:ext>
                  </a:extLst>
                </a:gridCol>
                <a:gridCol w="2198577">
                  <a:extLst>
                    <a:ext uri="{9D8B030D-6E8A-4147-A177-3AD203B41FA5}">
                      <a16:colId xmlns:a16="http://schemas.microsoft.com/office/drawing/2014/main" val="851679489"/>
                    </a:ext>
                  </a:extLst>
                </a:gridCol>
                <a:gridCol w="2198577">
                  <a:extLst>
                    <a:ext uri="{9D8B030D-6E8A-4147-A177-3AD203B41FA5}">
                      <a16:colId xmlns:a16="http://schemas.microsoft.com/office/drawing/2014/main" val="3341179492"/>
                    </a:ext>
                  </a:extLst>
                </a:gridCol>
                <a:gridCol w="2198577">
                  <a:extLst>
                    <a:ext uri="{9D8B030D-6E8A-4147-A177-3AD203B41FA5}">
                      <a16:colId xmlns:a16="http://schemas.microsoft.com/office/drawing/2014/main" val="3638562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Alternative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039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Relational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Store the document in a specialized column type designed for BLOBs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SQL Server’s FILESTREAM,</a:t>
                      </a:r>
                    </a:p>
                    <a:p>
                      <a:r>
                        <a:rPr lang="en-US" sz="1800" dirty="0"/>
                        <a:t>Oracle’s BLOB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Part of the app transaction</a:t>
                      </a:r>
                    </a:p>
                    <a:p>
                      <a:r>
                        <a:rPr lang="en-US" sz="1800" dirty="0"/>
                        <a:t>Part of the DB’s backup / 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Clunky syntax,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Limited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659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266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28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090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827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7CCABD-29F8-4E40-8DE9-F7A3A89BA393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833E45-931C-47D2-B45A-33784DA38C3E}"/>
              </a:ext>
            </a:extLst>
          </p:cNvPr>
          <p:cNvSpPr txBox="1"/>
          <p:nvPr/>
        </p:nvSpPr>
        <p:spPr>
          <a:xfrm>
            <a:off x="127000" y="505321"/>
            <a:ext cx="7748833" cy="864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Document (BLOB) Storage Alternatives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36741F8-E235-4732-B9D5-283C6A1AC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960354"/>
              </p:ext>
            </p:extLst>
          </p:nvPr>
        </p:nvGraphicFramePr>
        <p:xfrm>
          <a:off x="282360" y="1420045"/>
          <a:ext cx="10992885" cy="3383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98577">
                  <a:extLst>
                    <a:ext uri="{9D8B030D-6E8A-4147-A177-3AD203B41FA5}">
                      <a16:colId xmlns:a16="http://schemas.microsoft.com/office/drawing/2014/main" val="440576578"/>
                    </a:ext>
                  </a:extLst>
                </a:gridCol>
                <a:gridCol w="2198577">
                  <a:extLst>
                    <a:ext uri="{9D8B030D-6E8A-4147-A177-3AD203B41FA5}">
                      <a16:colId xmlns:a16="http://schemas.microsoft.com/office/drawing/2014/main" val="3636227342"/>
                    </a:ext>
                  </a:extLst>
                </a:gridCol>
                <a:gridCol w="2198577">
                  <a:extLst>
                    <a:ext uri="{9D8B030D-6E8A-4147-A177-3AD203B41FA5}">
                      <a16:colId xmlns:a16="http://schemas.microsoft.com/office/drawing/2014/main" val="851679489"/>
                    </a:ext>
                  </a:extLst>
                </a:gridCol>
                <a:gridCol w="2198577">
                  <a:extLst>
                    <a:ext uri="{9D8B030D-6E8A-4147-A177-3AD203B41FA5}">
                      <a16:colId xmlns:a16="http://schemas.microsoft.com/office/drawing/2014/main" val="3341179492"/>
                    </a:ext>
                  </a:extLst>
                </a:gridCol>
                <a:gridCol w="2198577">
                  <a:extLst>
                    <a:ext uri="{9D8B030D-6E8A-4147-A177-3AD203B41FA5}">
                      <a16:colId xmlns:a16="http://schemas.microsoft.com/office/drawing/2014/main" val="3638562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Alternative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039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Relational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Store the document in a specialized column type designed for BLOBs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SQL Server’s FILESTREAM,</a:t>
                      </a:r>
                    </a:p>
                    <a:p>
                      <a:r>
                        <a:rPr lang="en-US" sz="1800" dirty="0"/>
                        <a:t>Oracle’s BLOB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Part of the app transaction</a:t>
                      </a:r>
                    </a:p>
                    <a:p>
                      <a:r>
                        <a:rPr lang="en-US" sz="1800" dirty="0"/>
                        <a:t>Part of the DB’s backup / 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Clunky syntax,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Limited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659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File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Store the document in a file, and hold a pointer to it in the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File System (duh…)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Unlimited size</a:t>
                      </a:r>
                    </a:p>
                    <a:p>
                      <a:r>
                        <a:rPr lang="en-US" sz="1800" dirty="0"/>
                        <a:t>Easy to execute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Not part of transaction,</a:t>
                      </a:r>
                    </a:p>
                    <a:p>
                      <a:r>
                        <a:rPr lang="en-US" sz="1800" dirty="0"/>
                        <a:t>Unmanageable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266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28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090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443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7CCABD-29F8-4E40-8DE9-F7A3A89BA393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833E45-931C-47D2-B45A-33784DA38C3E}"/>
              </a:ext>
            </a:extLst>
          </p:cNvPr>
          <p:cNvSpPr txBox="1"/>
          <p:nvPr/>
        </p:nvSpPr>
        <p:spPr>
          <a:xfrm>
            <a:off x="127000" y="505321"/>
            <a:ext cx="7748833" cy="864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Document (BLOB) Storage Alternatives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36741F8-E235-4732-B9D5-283C6A1AC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136443"/>
              </p:ext>
            </p:extLst>
          </p:nvPr>
        </p:nvGraphicFramePr>
        <p:xfrm>
          <a:off x="282360" y="1420045"/>
          <a:ext cx="10992885" cy="4145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98577">
                  <a:extLst>
                    <a:ext uri="{9D8B030D-6E8A-4147-A177-3AD203B41FA5}">
                      <a16:colId xmlns:a16="http://schemas.microsoft.com/office/drawing/2014/main" val="440576578"/>
                    </a:ext>
                  </a:extLst>
                </a:gridCol>
                <a:gridCol w="2198577">
                  <a:extLst>
                    <a:ext uri="{9D8B030D-6E8A-4147-A177-3AD203B41FA5}">
                      <a16:colId xmlns:a16="http://schemas.microsoft.com/office/drawing/2014/main" val="3636227342"/>
                    </a:ext>
                  </a:extLst>
                </a:gridCol>
                <a:gridCol w="2198577">
                  <a:extLst>
                    <a:ext uri="{9D8B030D-6E8A-4147-A177-3AD203B41FA5}">
                      <a16:colId xmlns:a16="http://schemas.microsoft.com/office/drawing/2014/main" val="851679489"/>
                    </a:ext>
                  </a:extLst>
                </a:gridCol>
                <a:gridCol w="2198577">
                  <a:extLst>
                    <a:ext uri="{9D8B030D-6E8A-4147-A177-3AD203B41FA5}">
                      <a16:colId xmlns:a16="http://schemas.microsoft.com/office/drawing/2014/main" val="3341179492"/>
                    </a:ext>
                  </a:extLst>
                </a:gridCol>
                <a:gridCol w="2198577">
                  <a:extLst>
                    <a:ext uri="{9D8B030D-6E8A-4147-A177-3AD203B41FA5}">
                      <a16:colId xmlns:a16="http://schemas.microsoft.com/office/drawing/2014/main" val="3638562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Alternative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039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Relational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Store the document in a specialized column type designed for BLOBs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SQL Server’s FILESTREAM,</a:t>
                      </a:r>
                    </a:p>
                    <a:p>
                      <a:r>
                        <a:rPr lang="en-US" sz="1800" dirty="0"/>
                        <a:t>Oracle’s BLOB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Part of the app transaction</a:t>
                      </a:r>
                    </a:p>
                    <a:p>
                      <a:r>
                        <a:rPr lang="en-US" sz="1800" dirty="0"/>
                        <a:t>Part of the DB’s backup / 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Clunky syntax,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Limited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659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File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Store the document in a file, and hold a pointer to it in the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File System (duh…)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Unlimited size</a:t>
                      </a:r>
                    </a:p>
                    <a:p>
                      <a:r>
                        <a:rPr lang="en-US" sz="1800" dirty="0"/>
                        <a:t>Easy to execute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Not part of transaction,</a:t>
                      </a:r>
                    </a:p>
                    <a:p>
                      <a:r>
                        <a:rPr lang="en-US" sz="1800" dirty="0"/>
                        <a:t>Unmanageable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266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Object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Use special type of store mechanism that specializes in BLOBs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CEPH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Great scale</a:t>
                      </a:r>
                    </a:p>
                    <a:p>
                      <a:r>
                        <a:rPr lang="en-US" sz="1800" dirty="0"/>
                        <a:t>Unlimited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Complex setup</a:t>
                      </a:r>
                    </a:p>
                    <a:p>
                      <a:r>
                        <a:rPr lang="en-US" sz="1800" dirty="0"/>
                        <a:t>Dedicated knowledge</a:t>
                      </a:r>
                    </a:p>
                    <a:p>
                      <a:r>
                        <a:rPr lang="en-US" sz="1800" dirty="0"/>
                        <a:t>New product in the mix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28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090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99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7CCABD-29F8-4E40-8DE9-F7A3A89BA393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833E45-931C-47D2-B45A-33784DA38C3E}"/>
              </a:ext>
            </a:extLst>
          </p:cNvPr>
          <p:cNvSpPr txBox="1"/>
          <p:nvPr/>
        </p:nvSpPr>
        <p:spPr>
          <a:xfrm>
            <a:off x="127000" y="505321"/>
            <a:ext cx="7748833" cy="864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Document (BLOB) Storage Alternatives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36741F8-E235-4732-B9D5-283C6A1ACE38}"/>
              </a:ext>
            </a:extLst>
          </p:cNvPr>
          <p:cNvGraphicFramePr>
            <a:graphicFrameLocks noGrp="1"/>
          </p:cNvGraphicFramePr>
          <p:nvPr/>
        </p:nvGraphicFramePr>
        <p:xfrm>
          <a:off x="282360" y="1420045"/>
          <a:ext cx="10992885" cy="4632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98577">
                  <a:extLst>
                    <a:ext uri="{9D8B030D-6E8A-4147-A177-3AD203B41FA5}">
                      <a16:colId xmlns:a16="http://schemas.microsoft.com/office/drawing/2014/main" val="440576578"/>
                    </a:ext>
                  </a:extLst>
                </a:gridCol>
                <a:gridCol w="2198577">
                  <a:extLst>
                    <a:ext uri="{9D8B030D-6E8A-4147-A177-3AD203B41FA5}">
                      <a16:colId xmlns:a16="http://schemas.microsoft.com/office/drawing/2014/main" val="3636227342"/>
                    </a:ext>
                  </a:extLst>
                </a:gridCol>
                <a:gridCol w="2198577">
                  <a:extLst>
                    <a:ext uri="{9D8B030D-6E8A-4147-A177-3AD203B41FA5}">
                      <a16:colId xmlns:a16="http://schemas.microsoft.com/office/drawing/2014/main" val="851679489"/>
                    </a:ext>
                  </a:extLst>
                </a:gridCol>
                <a:gridCol w="2198577">
                  <a:extLst>
                    <a:ext uri="{9D8B030D-6E8A-4147-A177-3AD203B41FA5}">
                      <a16:colId xmlns:a16="http://schemas.microsoft.com/office/drawing/2014/main" val="3341179492"/>
                    </a:ext>
                  </a:extLst>
                </a:gridCol>
                <a:gridCol w="2198577">
                  <a:extLst>
                    <a:ext uri="{9D8B030D-6E8A-4147-A177-3AD203B41FA5}">
                      <a16:colId xmlns:a16="http://schemas.microsoft.com/office/drawing/2014/main" val="3638562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Alternative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039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Relational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Store the document in a specialized column type designed for BLOBs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SQL Server’s FILESTREAM,</a:t>
                      </a:r>
                    </a:p>
                    <a:p>
                      <a:r>
                        <a:rPr lang="en-US" sz="1800" dirty="0"/>
                        <a:t>Oracle’s BLOB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Part of the app transaction</a:t>
                      </a:r>
                    </a:p>
                    <a:p>
                      <a:r>
                        <a:rPr lang="en-US" sz="1800" dirty="0"/>
                        <a:t>Part of the DB’s backup / 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Clunky syntax,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Limited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659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File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Store the document in a file, and hold a pointer to it in the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File System (duh…)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Unlimited size</a:t>
                      </a:r>
                    </a:p>
                    <a:p>
                      <a:r>
                        <a:rPr lang="en-US" sz="1800" dirty="0"/>
                        <a:t>Easy to execute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Not part of transaction,</a:t>
                      </a:r>
                    </a:p>
                    <a:p>
                      <a:r>
                        <a:rPr lang="en-US" sz="1800" dirty="0"/>
                        <a:t>Unmanageable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266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Object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Use special type of store mechanism that specializes in BLOBs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CEPH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Great scale</a:t>
                      </a:r>
                    </a:p>
                    <a:p>
                      <a:r>
                        <a:rPr lang="en-US" sz="1800" dirty="0"/>
                        <a:t>Unlimited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Complex setup</a:t>
                      </a:r>
                    </a:p>
                    <a:p>
                      <a:r>
                        <a:rPr lang="en-US" sz="1800" dirty="0"/>
                        <a:t>Dedicated knowledge</a:t>
                      </a:r>
                    </a:p>
                    <a:p>
                      <a:r>
                        <a:rPr lang="en-US" sz="1800" dirty="0"/>
                        <a:t>New product in the mix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28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Cloud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Store the documents in one of the public cloud storage mechanisms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Azure’s Storage Account</a:t>
                      </a:r>
                    </a:p>
                    <a:p>
                      <a:r>
                        <a:rPr lang="en-US" sz="1800" dirty="0"/>
                        <a:t>AWS’s 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Great scale</a:t>
                      </a:r>
                    </a:p>
                    <a:p>
                      <a:r>
                        <a:rPr lang="en-US" sz="1800" dirty="0"/>
                        <a:t>Easy to execute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Requires internet connection</a:t>
                      </a:r>
                    </a:p>
                    <a:p>
                      <a:r>
                        <a:rPr lang="en-US" sz="1800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090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657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2814221" y="603315"/>
            <a:ext cx="6347533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Technology Stack – Database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7CCABD-29F8-4E40-8DE9-F7A3A89BA393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F32384-C859-4D44-877D-D7384DA2674E}"/>
              </a:ext>
            </a:extLst>
          </p:cNvPr>
          <p:cNvSpPr/>
          <p:nvPr/>
        </p:nvSpPr>
        <p:spPr>
          <a:xfrm>
            <a:off x="640573" y="2097299"/>
            <a:ext cx="3535187" cy="567403"/>
          </a:xfrm>
          <a:prstGeom prst="rect">
            <a:avLst/>
          </a:prstGeom>
          <a:noFill/>
          <a:ln w="508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Employee Data (Relational)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069B00-54BC-4687-8190-F09C7ABFE038}"/>
              </a:ext>
            </a:extLst>
          </p:cNvPr>
          <p:cNvSpPr/>
          <p:nvPr/>
        </p:nvSpPr>
        <p:spPr>
          <a:xfrm>
            <a:off x="8016242" y="2097299"/>
            <a:ext cx="3535187" cy="567403"/>
          </a:xfrm>
          <a:prstGeom prst="rect">
            <a:avLst/>
          </a:prstGeom>
          <a:noFill/>
          <a:ln w="508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Documents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C4A5CD-61CF-48E8-8BB6-C5E0D6849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2771173"/>
            <a:ext cx="4291693" cy="31434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A0EC6D-0F39-4515-8F64-CBF739040124}"/>
              </a:ext>
            </a:extLst>
          </p:cNvPr>
          <p:cNvSpPr txBox="1"/>
          <p:nvPr/>
        </p:nvSpPr>
        <p:spPr>
          <a:xfrm>
            <a:off x="9129261" y="2664702"/>
            <a:ext cx="65457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>
                <a:latin typeface="Bahnschrift" panose="020B0502040204020203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8981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2814221" y="603315"/>
            <a:ext cx="6347533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Technology Stack – Database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7CCABD-29F8-4E40-8DE9-F7A3A89BA393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F32384-C859-4D44-877D-D7384DA2674E}"/>
              </a:ext>
            </a:extLst>
          </p:cNvPr>
          <p:cNvSpPr/>
          <p:nvPr/>
        </p:nvSpPr>
        <p:spPr>
          <a:xfrm>
            <a:off x="640573" y="2097299"/>
            <a:ext cx="3535187" cy="567403"/>
          </a:xfrm>
          <a:prstGeom prst="rect">
            <a:avLst/>
          </a:prstGeom>
          <a:noFill/>
          <a:ln w="508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Employee Data (Relational)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069B00-54BC-4687-8190-F09C7ABFE038}"/>
              </a:ext>
            </a:extLst>
          </p:cNvPr>
          <p:cNvSpPr/>
          <p:nvPr/>
        </p:nvSpPr>
        <p:spPr>
          <a:xfrm>
            <a:off x="8016242" y="2097299"/>
            <a:ext cx="3535187" cy="567403"/>
          </a:xfrm>
          <a:prstGeom prst="rect">
            <a:avLst/>
          </a:prstGeom>
          <a:noFill/>
          <a:ln w="508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Documents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C4A5CD-61CF-48E8-8BB6-C5E0D6849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2771173"/>
            <a:ext cx="4291693" cy="31434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8B8FB2-9D97-4E3B-9EBB-33202794C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736" y="2771173"/>
            <a:ext cx="4291693" cy="31434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DCBF22-C01D-49D8-9610-8B72AE25A19E}"/>
              </a:ext>
            </a:extLst>
          </p:cNvPr>
          <p:cNvSpPr txBox="1"/>
          <p:nvPr/>
        </p:nvSpPr>
        <p:spPr>
          <a:xfrm>
            <a:off x="5384800" y="2771173"/>
            <a:ext cx="2204720" cy="169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Documents are small (~1MB)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Already exists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Part of the app</a:t>
            </a:r>
          </a:p>
        </p:txBody>
      </p:sp>
    </p:spTree>
    <p:extLst>
      <p:ext uri="{BB962C8B-B14F-4D97-AF65-F5344CB8AC3E}">
        <p14:creationId xmlns:p14="http://schemas.microsoft.com/office/powerpoint/2010/main" val="405530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59440E-A5BD-41F8-A39D-6CB28C4167F3}"/>
              </a:ext>
            </a:extLst>
          </p:cNvPr>
          <p:cNvSpPr/>
          <p:nvPr/>
        </p:nvSpPr>
        <p:spPr>
          <a:xfrm>
            <a:off x="3668486" y="200297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Service Interface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C8D7AD-5714-452B-B35B-6B05133813A6}"/>
              </a:ext>
            </a:extLst>
          </p:cNvPr>
          <p:cNvSpPr/>
          <p:nvPr/>
        </p:nvSpPr>
        <p:spPr>
          <a:xfrm>
            <a:off x="3668485" y="3135086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Business Logic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A16300-7AC4-4B6B-ACF8-EB3ACEE3C7DA}"/>
              </a:ext>
            </a:extLst>
          </p:cNvPr>
          <p:cNvSpPr/>
          <p:nvPr/>
        </p:nvSpPr>
        <p:spPr>
          <a:xfrm>
            <a:off x="3668484" y="426720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Data Access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CDA69F5-FA4B-462A-9C8A-9008E581965E}"/>
              </a:ext>
            </a:extLst>
          </p:cNvPr>
          <p:cNvSpPr/>
          <p:nvPr/>
        </p:nvSpPr>
        <p:spPr>
          <a:xfrm>
            <a:off x="4805680" y="5659120"/>
            <a:ext cx="1788160" cy="1045029"/>
          </a:xfrm>
          <a:prstGeom prst="flowChartMagneticDisk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Bahnschrift" panose="020B0502040204020203" pitchFamily="34" charset="0"/>
              </a:rPr>
              <a:t>Data Store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015C71-209E-4640-9A46-DC60F4F2F6DE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61195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API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737E48-ADCE-4A64-B183-EA45D77AEB17}"/>
              </a:ext>
            </a:extLst>
          </p:cNvPr>
          <p:cNvSpPr txBox="1"/>
          <p:nvPr/>
        </p:nvSpPr>
        <p:spPr>
          <a:xfrm>
            <a:off x="952107" y="2007909"/>
            <a:ext cx="7748833" cy="455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Get full employee details by ID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List of employees by parameters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Add employee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Update employee details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Remove employee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780BC37-71CF-4B28-9AD3-5B05D1E99B77}"/>
              </a:ext>
            </a:extLst>
          </p:cNvPr>
          <p:cNvCxnSpPr/>
          <p:nvPr/>
        </p:nvCxnSpPr>
        <p:spPr>
          <a:xfrm flipH="1">
            <a:off x="5212080" y="6299200"/>
            <a:ext cx="782320" cy="0"/>
          </a:xfrm>
          <a:prstGeom prst="straightConnector1">
            <a:avLst/>
          </a:prstGeom>
          <a:ln w="158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0F4435C-95B9-40C3-988B-50FE16EA0391}"/>
              </a:ext>
            </a:extLst>
          </p:cNvPr>
          <p:cNvSpPr txBox="1"/>
          <p:nvPr/>
        </p:nvSpPr>
        <p:spPr>
          <a:xfrm>
            <a:off x="6096000" y="6039241"/>
            <a:ext cx="31089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FF0000"/>
                </a:solidFill>
                <a:latin typeface="Bahnschrift" panose="020B0502040204020203" pitchFamily="34" charset="0"/>
              </a:rPr>
              <a:t>Not physical delete!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ED1307-76AD-462B-AD08-80D3E5648864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161317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Requirements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328EB8-5A49-40DA-ADD3-4B2F1EF6DCD5}"/>
              </a:ext>
            </a:extLst>
          </p:cNvPr>
          <p:cNvSpPr/>
          <p:nvPr/>
        </p:nvSpPr>
        <p:spPr>
          <a:xfrm>
            <a:off x="765142" y="1707822"/>
            <a:ext cx="3115978" cy="8295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Functional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15BAB3-F2DA-4EC2-A765-F0F9553E941D}"/>
              </a:ext>
            </a:extLst>
          </p:cNvPr>
          <p:cNvSpPr/>
          <p:nvPr/>
        </p:nvSpPr>
        <p:spPr>
          <a:xfrm>
            <a:off x="7521542" y="1707821"/>
            <a:ext cx="3115978" cy="8295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Non-Functional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BA83EA-A61C-4AFD-82CF-5830EB40466E}"/>
              </a:ext>
            </a:extLst>
          </p:cNvPr>
          <p:cNvCxnSpPr/>
          <p:nvPr/>
        </p:nvCxnSpPr>
        <p:spPr>
          <a:xfrm flipH="1">
            <a:off x="3497344" y="1432874"/>
            <a:ext cx="312656" cy="27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7C9AD5-15F4-4D83-BD31-1A55C273A0B6}"/>
              </a:ext>
            </a:extLst>
          </p:cNvPr>
          <p:cNvCxnSpPr>
            <a:cxnSpLocks/>
          </p:cNvCxnSpPr>
          <p:nvPr/>
        </p:nvCxnSpPr>
        <p:spPr>
          <a:xfrm>
            <a:off x="7748990" y="1432874"/>
            <a:ext cx="307890" cy="27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7794255-02DE-478F-AD28-F50D2FC1F2AA}"/>
              </a:ext>
            </a:extLst>
          </p:cNvPr>
          <p:cNvSpPr txBox="1"/>
          <p:nvPr/>
        </p:nvSpPr>
        <p:spPr>
          <a:xfrm>
            <a:off x="765142" y="2627663"/>
            <a:ext cx="311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What the system should do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9B2AAE-F95D-4733-AB59-1F66734E1225}"/>
              </a:ext>
            </a:extLst>
          </p:cNvPr>
          <p:cNvSpPr txBox="1"/>
          <p:nvPr/>
        </p:nvSpPr>
        <p:spPr>
          <a:xfrm>
            <a:off x="7521542" y="2627661"/>
            <a:ext cx="3115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What the system should deal with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787DC2-0746-4462-B8EE-A9803BB1F2BB}"/>
              </a:ext>
            </a:extLst>
          </p:cNvPr>
          <p:cNvSpPr txBox="1"/>
          <p:nvPr/>
        </p:nvSpPr>
        <p:spPr>
          <a:xfrm>
            <a:off x="765142" y="3023795"/>
            <a:ext cx="4704080" cy="37755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Web Based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Perform CRUD operations on employees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Manage Salaries: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Allow manager to ask for employee’s salary change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Allow HR manager to approve / reject request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Manage vacation days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Use external payment system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DD922D-DADE-4EA5-8210-EC535CB65FC0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9625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/>
      <p:bldP spid="12" grpId="0"/>
      <p:bldP spid="1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API – Cont.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737E48-ADCE-4A64-B183-EA45D77AEB17}"/>
              </a:ext>
            </a:extLst>
          </p:cNvPr>
          <p:cNvSpPr txBox="1"/>
          <p:nvPr/>
        </p:nvSpPr>
        <p:spPr>
          <a:xfrm>
            <a:off x="952107" y="2007909"/>
            <a:ext cx="7748833" cy="363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Add document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Remove document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Get document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Retrieve documents by parameters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ED1307-76AD-462B-AD08-80D3E5648864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5333E5-C0B1-4E74-BBDF-F8F0A13BEF7B}"/>
              </a:ext>
            </a:extLst>
          </p:cNvPr>
          <p:cNvSpPr txBox="1"/>
          <p:nvPr/>
        </p:nvSpPr>
        <p:spPr>
          <a:xfrm>
            <a:off x="8212212" y="2194560"/>
            <a:ext cx="3288907" cy="1414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Q: Do we need a separate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Document Handler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service?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E862EC-17A1-4F59-98CF-3F0FEB21CB6E}"/>
              </a:ext>
            </a:extLst>
          </p:cNvPr>
          <p:cNvSpPr txBox="1"/>
          <p:nvPr/>
        </p:nvSpPr>
        <p:spPr>
          <a:xfrm>
            <a:off x="8212213" y="3795957"/>
            <a:ext cx="3027680" cy="1414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A: Since only the Employee entity requires docs, then no.</a:t>
            </a:r>
          </a:p>
        </p:txBody>
      </p:sp>
    </p:spTree>
    <p:extLst>
      <p:ext uri="{BB962C8B-B14F-4D97-AF65-F5344CB8AC3E}">
        <p14:creationId xmlns:p14="http://schemas.microsoft.com/office/powerpoint/2010/main" val="243474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API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857D39-C672-4160-B0C4-E62288B25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408671"/>
              </p:ext>
            </p:extLst>
          </p:nvPr>
        </p:nvGraphicFramePr>
        <p:xfrm>
          <a:off x="288471" y="1561737"/>
          <a:ext cx="11615057" cy="5210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1686">
                  <a:extLst>
                    <a:ext uri="{9D8B030D-6E8A-4147-A177-3AD203B41FA5}">
                      <a16:colId xmlns:a16="http://schemas.microsoft.com/office/drawing/2014/main" val="1038824843"/>
                    </a:ext>
                  </a:extLst>
                </a:gridCol>
                <a:gridCol w="5583283">
                  <a:extLst>
                    <a:ext uri="{9D8B030D-6E8A-4147-A177-3AD203B41FA5}">
                      <a16:colId xmlns:a16="http://schemas.microsoft.com/office/drawing/2014/main" val="3381250861"/>
                    </a:ext>
                  </a:extLst>
                </a:gridCol>
                <a:gridCol w="2160088">
                  <a:extLst>
                    <a:ext uri="{9D8B030D-6E8A-4147-A177-3AD203B41FA5}">
                      <a16:colId xmlns:a16="http://schemas.microsoft.com/office/drawing/2014/main" val="13531915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Bahnschrift" panose="020B0502040204020203" pitchFamily="34" charset="0"/>
                        </a:rPr>
                        <a:t>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Bahnschrift" panose="020B0502040204020203" pitchFamily="34" charset="0"/>
                        </a:rPr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Bahnschrift" panose="020B0502040204020203" pitchFamily="34" charset="0"/>
                        </a:rPr>
                        <a:t>Return Codes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123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Bahnschrift" panose="020B0502040204020203" pitchFamily="34" charset="0"/>
                        </a:rPr>
                        <a:t>Get employee details by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GET /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api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/v1/employee/</a:t>
                      </a:r>
                      <a:r>
                        <a:rPr lang="en-US" sz="1800" i="1" dirty="0">
                          <a:latin typeface="Consolas" panose="020B0609020204030204" pitchFamily="49" charset="0"/>
                        </a:rPr>
                        <a:t>{id}</a:t>
                      </a:r>
                      <a:endParaRPr lang="en-US" sz="1800" dirty="0">
                        <a:latin typeface="Consolas" panose="020B0609020204030204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200 OK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404 Not Found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806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List employees by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GET /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api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/v1/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employees?</a:t>
                      </a:r>
                      <a:r>
                        <a:rPr lang="en-US" sz="1800" i="1" dirty="0" err="1">
                          <a:latin typeface="Consolas" panose="020B0609020204030204" pitchFamily="49" charset="0"/>
                        </a:rPr>
                        <a:t>name</a:t>
                      </a:r>
                      <a:r>
                        <a:rPr lang="en-US" sz="1800" i="1" dirty="0">
                          <a:latin typeface="Consolas" panose="020B0609020204030204" pitchFamily="49" charset="0"/>
                        </a:rPr>
                        <a:t>=…&amp;birthdate=…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200 OK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400 Bad 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635094"/>
                  </a:ext>
                </a:extLst>
              </a:tr>
              <a:tr h="3331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Add 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POST /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api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/v1/employee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201 Created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400 Bad 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216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Update employee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PUT /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api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/v1/employee/</a:t>
                      </a:r>
                      <a:r>
                        <a:rPr lang="en-US" sz="1800" i="1" dirty="0">
                          <a:latin typeface="Consolas" panose="020B0609020204030204" pitchFamily="49" charset="0"/>
                        </a:rPr>
                        <a:t>{id}</a:t>
                      </a:r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200 OK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400 Bad Request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404 Not Found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053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Remove 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DELETE /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api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/v1/employee/</a:t>
                      </a:r>
                      <a:r>
                        <a:rPr lang="en-US" sz="1800" i="1" dirty="0">
                          <a:latin typeface="Consolas" panose="020B0609020204030204" pitchFamily="49" charset="0"/>
                        </a:rPr>
                        <a:t>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200 OK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404 Not Found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64375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95BA24-3BC8-4183-A6BE-E6CA9DF7672C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369758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API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857D39-C672-4160-B0C4-E62288B25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015367"/>
              </p:ext>
            </p:extLst>
          </p:nvPr>
        </p:nvGraphicFramePr>
        <p:xfrm>
          <a:off x="288471" y="1561737"/>
          <a:ext cx="11615057" cy="3928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1686">
                  <a:extLst>
                    <a:ext uri="{9D8B030D-6E8A-4147-A177-3AD203B41FA5}">
                      <a16:colId xmlns:a16="http://schemas.microsoft.com/office/drawing/2014/main" val="1038824843"/>
                    </a:ext>
                  </a:extLst>
                </a:gridCol>
                <a:gridCol w="5583283">
                  <a:extLst>
                    <a:ext uri="{9D8B030D-6E8A-4147-A177-3AD203B41FA5}">
                      <a16:colId xmlns:a16="http://schemas.microsoft.com/office/drawing/2014/main" val="3381250861"/>
                    </a:ext>
                  </a:extLst>
                </a:gridCol>
                <a:gridCol w="2160088">
                  <a:extLst>
                    <a:ext uri="{9D8B030D-6E8A-4147-A177-3AD203B41FA5}">
                      <a16:colId xmlns:a16="http://schemas.microsoft.com/office/drawing/2014/main" val="13531915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Bahnschrift" panose="020B0502040204020203" pitchFamily="34" charset="0"/>
                        </a:rPr>
                        <a:t>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Bahnschrift" panose="020B0502040204020203" pitchFamily="34" charset="0"/>
                        </a:rPr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Bahnschrift" panose="020B0502040204020203" pitchFamily="34" charset="0"/>
                        </a:rPr>
                        <a:t>Return Codes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123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Bahnschrift" panose="020B0502040204020203" pitchFamily="34" charset="0"/>
                        </a:rPr>
                        <a:t>Add 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POST /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api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/v1/employee/</a:t>
                      </a:r>
                      <a:r>
                        <a:rPr lang="en-US" sz="1800" i="1" dirty="0">
                          <a:latin typeface="Consolas" panose="020B0609020204030204" pitchFamily="49" charset="0"/>
                        </a:rPr>
                        <a:t>{id}</a:t>
                      </a:r>
                      <a:r>
                        <a:rPr lang="en-US" sz="1800" i="0" dirty="0">
                          <a:latin typeface="Consolas" panose="020B0609020204030204" pitchFamily="49" charset="0"/>
                        </a:rPr>
                        <a:t>/document</a:t>
                      </a:r>
                      <a:endParaRPr lang="en-US" sz="1800" dirty="0">
                        <a:latin typeface="Consolas" panose="020B0609020204030204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201 Created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404 Not Found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806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Remove 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DELETE /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api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/v1/employees/</a:t>
                      </a:r>
                      <a:r>
                        <a:rPr lang="en-US" sz="1800" i="1" dirty="0">
                          <a:latin typeface="Consolas" panose="020B0609020204030204" pitchFamily="49" charset="0"/>
                        </a:rPr>
                        <a:t>{id}</a:t>
                      </a:r>
                      <a:r>
                        <a:rPr lang="en-US" sz="1800" i="0" dirty="0">
                          <a:latin typeface="Consolas" panose="020B0609020204030204" pitchFamily="49" charset="0"/>
                        </a:rPr>
                        <a:t>/document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sz="1800" i="1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800" i="1" dirty="0" err="1">
                          <a:latin typeface="Consolas" panose="020B0609020204030204" pitchFamily="49" charset="0"/>
                        </a:rPr>
                        <a:t>docid</a:t>
                      </a:r>
                      <a:r>
                        <a:rPr lang="en-US" sz="1800" i="1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200 OK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404 Not Found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635094"/>
                  </a:ext>
                </a:extLst>
              </a:tr>
              <a:tr h="3331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Get 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GET /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api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/v1/employees/</a:t>
                      </a:r>
                      <a:r>
                        <a:rPr lang="en-US" sz="1800" i="1" dirty="0">
                          <a:latin typeface="Consolas" panose="020B0609020204030204" pitchFamily="49" charset="0"/>
                        </a:rPr>
                        <a:t>{id}</a:t>
                      </a:r>
                      <a:r>
                        <a:rPr lang="en-US" sz="1800" i="0" dirty="0">
                          <a:latin typeface="Consolas" panose="020B0609020204030204" pitchFamily="49" charset="0"/>
                        </a:rPr>
                        <a:t>/document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sz="1800" i="1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800" i="1" dirty="0" err="1">
                          <a:latin typeface="Consolas" panose="020B0609020204030204" pitchFamily="49" charset="0"/>
                        </a:rPr>
                        <a:t>docid</a:t>
                      </a:r>
                      <a:r>
                        <a:rPr lang="en-US" sz="1800" i="1" dirty="0">
                          <a:latin typeface="Consolas" panose="020B0609020204030204" pitchFamily="49" charset="0"/>
                        </a:rPr>
                        <a:t>}</a:t>
                      </a:r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200 OK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404 Not Found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216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Retrieve documents for 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GET /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api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/v1/employees/</a:t>
                      </a:r>
                      <a:r>
                        <a:rPr lang="en-US" sz="1800" i="1" dirty="0">
                          <a:latin typeface="Consolas" panose="020B0609020204030204" pitchFamily="49" charset="0"/>
                        </a:rPr>
                        <a:t>{id}</a:t>
                      </a:r>
                      <a:r>
                        <a:rPr lang="en-US" sz="1800" i="0" dirty="0">
                          <a:latin typeface="Consolas" panose="020B0609020204030204" pitchFamily="49" charset="0"/>
                        </a:rPr>
                        <a:t>/documents</a:t>
                      </a:r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200 OK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404 Not Found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0538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95BA24-3BC8-4183-A6BE-E6CA9DF7672C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274584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2913204" y="603315"/>
            <a:ext cx="5661836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Employee Service Redundancy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ABDEF2-635F-4BCA-81D5-DEBE992592BB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23BA20-3080-4BCA-9AF6-CABDF597517A}"/>
              </a:ext>
            </a:extLst>
          </p:cNvPr>
          <p:cNvSpPr/>
          <p:nvPr/>
        </p:nvSpPr>
        <p:spPr>
          <a:xfrm>
            <a:off x="1821543" y="407053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Employee Service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A344A6-CB82-4109-84C2-322B730D80A8}"/>
              </a:ext>
            </a:extLst>
          </p:cNvPr>
          <p:cNvCxnSpPr/>
          <p:nvPr/>
        </p:nvCxnSpPr>
        <p:spPr>
          <a:xfrm>
            <a:off x="4470400" y="3429000"/>
            <a:ext cx="0" cy="641531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9E66DA7-C91F-4355-B3C9-4EEB4659E4EE}"/>
              </a:ext>
            </a:extLst>
          </p:cNvPr>
          <p:cNvSpPr/>
          <p:nvPr/>
        </p:nvSpPr>
        <p:spPr>
          <a:xfrm>
            <a:off x="6817452" y="407053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Employee Service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FBC352-BEDA-40F4-8605-4201A3233538}"/>
              </a:ext>
            </a:extLst>
          </p:cNvPr>
          <p:cNvCxnSpPr/>
          <p:nvPr/>
        </p:nvCxnSpPr>
        <p:spPr>
          <a:xfrm>
            <a:off x="8493760" y="3428999"/>
            <a:ext cx="0" cy="641531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C9614C-2AD9-41EA-803C-446A1777B866}"/>
              </a:ext>
            </a:extLst>
          </p:cNvPr>
          <p:cNvCxnSpPr/>
          <p:nvPr/>
        </p:nvCxnSpPr>
        <p:spPr>
          <a:xfrm>
            <a:off x="6383079" y="2787468"/>
            <a:ext cx="0" cy="641531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F34DC4-BB43-487B-A2E5-0A3A055A4458}"/>
              </a:ext>
            </a:extLst>
          </p:cNvPr>
          <p:cNvCxnSpPr>
            <a:cxnSpLocks/>
          </p:cNvCxnSpPr>
          <p:nvPr/>
        </p:nvCxnSpPr>
        <p:spPr>
          <a:xfrm>
            <a:off x="4470400" y="3428999"/>
            <a:ext cx="4023360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F1DCB63-77AF-4235-83FB-89B342BF8CEE}"/>
              </a:ext>
            </a:extLst>
          </p:cNvPr>
          <p:cNvSpPr/>
          <p:nvPr/>
        </p:nvSpPr>
        <p:spPr>
          <a:xfrm>
            <a:off x="4470400" y="2074405"/>
            <a:ext cx="4071257" cy="71306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175067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Components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A9EE73-33B6-4EA1-B75C-848981A4EBC7}"/>
              </a:ext>
            </a:extLst>
          </p:cNvPr>
          <p:cNvSpPr/>
          <p:nvPr/>
        </p:nvSpPr>
        <p:spPr>
          <a:xfrm>
            <a:off x="4871497" y="3349559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Employees 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6CB482-C08E-47EF-B797-00200237F130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693CBD-7471-49CA-A8EF-E31834670796}"/>
              </a:ext>
            </a:extLst>
          </p:cNvPr>
          <p:cNvSpPr/>
          <p:nvPr/>
        </p:nvSpPr>
        <p:spPr>
          <a:xfrm>
            <a:off x="6605047" y="3349559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Salary Service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4BD88C-0331-45C3-A84A-C6EDE820535C}"/>
              </a:ext>
            </a:extLst>
          </p:cNvPr>
          <p:cNvSpPr/>
          <p:nvPr/>
        </p:nvSpPr>
        <p:spPr>
          <a:xfrm>
            <a:off x="8338597" y="3363404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Vacation Service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C5D68B-DABB-45C2-AE89-259B741D0CF0}"/>
              </a:ext>
            </a:extLst>
          </p:cNvPr>
          <p:cNvSpPr/>
          <p:nvPr/>
        </p:nvSpPr>
        <p:spPr>
          <a:xfrm>
            <a:off x="487935" y="5473635"/>
            <a:ext cx="1370029" cy="58446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Payment System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97AE0B-05C2-492C-9FEA-75B71E2D98D3}"/>
              </a:ext>
            </a:extLst>
          </p:cNvPr>
          <p:cNvSpPr/>
          <p:nvPr/>
        </p:nvSpPr>
        <p:spPr>
          <a:xfrm>
            <a:off x="3263344" y="5473635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Payment Interface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24532E4-F1B1-4943-A61A-94C526AAD9F7}"/>
              </a:ext>
            </a:extLst>
          </p:cNvPr>
          <p:cNvSpPr/>
          <p:nvPr/>
        </p:nvSpPr>
        <p:spPr>
          <a:xfrm>
            <a:off x="6605047" y="5127691"/>
            <a:ext cx="1495425" cy="1276350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Data Store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3357D3D-8C8C-4816-9FF2-18640665F709}"/>
              </a:ext>
            </a:extLst>
          </p:cNvPr>
          <p:cNvSpPr/>
          <p:nvPr/>
        </p:nvSpPr>
        <p:spPr>
          <a:xfrm>
            <a:off x="10072146" y="5473635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Logging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B415DF5-6A26-47E0-A340-5031CA0A9517}"/>
              </a:ext>
            </a:extLst>
          </p:cNvPr>
          <p:cNvSpPr/>
          <p:nvPr/>
        </p:nvSpPr>
        <p:spPr>
          <a:xfrm>
            <a:off x="10072147" y="3363404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View Service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5AFF940-0783-48BE-AEEF-E917208B9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035" y="1534945"/>
            <a:ext cx="1278873" cy="127887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27D728C-F603-45CA-B6E5-112B0378321B}"/>
              </a:ext>
            </a:extLst>
          </p:cNvPr>
          <p:cNvCxnSpPr>
            <a:stCxn id="37" idx="0"/>
          </p:cNvCxnSpPr>
          <p:nvPr/>
        </p:nvCxnSpPr>
        <p:spPr>
          <a:xfrm flipH="1" flipV="1">
            <a:off x="8739908" y="2371725"/>
            <a:ext cx="2017254" cy="99167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2138FD5-791B-4D87-A801-E62426A8E4F8}"/>
              </a:ext>
            </a:extLst>
          </p:cNvPr>
          <p:cNvSpPr txBox="1"/>
          <p:nvPr/>
        </p:nvSpPr>
        <p:spPr>
          <a:xfrm>
            <a:off x="8619541" y="1399337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Users’ Browser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3B0689-9E43-44C2-B965-63CA611C9907}"/>
              </a:ext>
            </a:extLst>
          </p:cNvPr>
          <p:cNvSpPr txBox="1"/>
          <p:nvPr/>
        </p:nvSpPr>
        <p:spPr>
          <a:xfrm>
            <a:off x="9833978" y="2444486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HTML Page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9AD8C2B-684F-4E93-8302-802BF6D4C1AB}"/>
              </a:ext>
            </a:extLst>
          </p:cNvPr>
          <p:cNvCxnSpPr>
            <a:cxnSpLocks/>
            <a:endCxn id="25" idx="3"/>
          </p:cNvCxnSpPr>
          <p:nvPr/>
        </p:nvCxnSpPr>
        <p:spPr>
          <a:xfrm flipH="1" flipV="1">
            <a:off x="8739908" y="2174382"/>
            <a:ext cx="2340866" cy="117517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768D5B0-0C75-424C-9441-13B935D550E6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7461035" y="2813818"/>
            <a:ext cx="639437" cy="54958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1A5311A-8559-4D13-8CDB-774A15CA849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8219534" y="2799974"/>
            <a:ext cx="804078" cy="5634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7F98562-A7A9-4783-AD66-0F4543275954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5556512" y="2743793"/>
            <a:ext cx="2224241" cy="60576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2DCE7E3-6A13-4B56-8136-FA2EBB7CD230}"/>
              </a:ext>
            </a:extLst>
          </p:cNvPr>
          <p:cNvSpPr txBox="1"/>
          <p:nvPr/>
        </p:nvSpPr>
        <p:spPr>
          <a:xfrm>
            <a:off x="4730966" y="2813818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REST API / HTTP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457ADD9-8E74-4D7A-8EEF-A1142CFD79DA}"/>
              </a:ext>
            </a:extLst>
          </p:cNvPr>
          <p:cNvSpPr txBox="1"/>
          <p:nvPr/>
        </p:nvSpPr>
        <p:spPr>
          <a:xfrm>
            <a:off x="8722011" y="4758359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Queue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D9ABB1A-755C-491D-B7A8-3B4B649A7FEA}"/>
              </a:ext>
            </a:extLst>
          </p:cNvPr>
          <p:cNvGrpSpPr/>
          <p:nvPr/>
        </p:nvGrpSpPr>
        <p:grpSpPr>
          <a:xfrm>
            <a:off x="3949742" y="3936376"/>
            <a:ext cx="6723978" cy="1513331"/>
            <a:chOff x="3949742" y="3936376"/>
            <a:chExt cx="6723978" cy="1513331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58826B4-25C7-4C95-8E5E-E3403B7B8CA3}"/>
                </a:ext>
              </a:extLst>
            </p:cNvPr>
            <p:cNvCxnSpPr>
              <a:cxnSpLocks/>
            </p:cNvCxnSpPr>
            <p:nvPr/>
          </p:nvCxnSpPr>
          <p:spPr>
            <a:xfrm>
              <a:off x="9071600" y="3954664"/>
              <a:ext cx="0" cy="75124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47AFF9E-4442-4C91-B577-23116620C262}"/>
                </a:ext>
              </a:extLst>
            </p:cNvPr>
            <p:cNvCxnSpPr>
              <a:cxnSpLocks/>
            </p:cNvCxnSpPr>
            <p:nvPr/>
          </p:nvCxnSpPr>
          <p:spPr>
            <a:xfrm>
              <a:off x="10673720" y="3943427"/>
              <a:ext cx="0" cy="14941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05B02BB-2D30-40B5-B07C-934CA0D6EBAF}"/>
                </a:ext>
              </a:extLst>
            </p:cNvPr>
            <p:cNvCxnSpPr>
              <a:cxnSpLocks/>
            </p:cNvCxnSpPr>
            <p:nvPr/>
          </p:nvCxnSpPr>
          <p:spPr>
            <a:xfrm>
              <a:off x="5586954" y="3936376"/>
              <a:ext cx="0" cy="749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3C6A501-3DCC-4481-BBAE-64170502D6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49742" y="4685523"/>
              <a:ext cx="6723978" cy="1503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4D507CB-89F8-4F1E-B360-E9B85C36E898}"/>
                </a:ext>
              </a:extLst>
            </p:cNvPr>
            <p:cNvCxnSpPr>
              <a:cxnSpLocks/>
            </p:cNvCxnSpPr>
            <p:nvPr/>
          </p:nvCxnSpPr>
          <p:spPr>
            <a:xfrm>
              <a:off x="7436260" y="3954664"/>
              <a:ext cx="0" cy="75124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AFA70DE-F89F-43F0-A6A5-2E6E010FD86D}"/>
                </a:ext>
              </a:extLst>
            </p:cNvPr>
            <p:cNvCxnSpPr>
              <a:cxnSpLocks/>
            </p:cNvCxnSpPr>
            <p:nvPr/>
          </p:nvCxnSpPr>
          <p:spPr>
            <a:xfrm>
              <a:off x="3949742" y="4700560"/>
              <a:ext cx="0" cy="749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24DDB4E-95F0-4D6E-9329-AB592D968AD1}"/>
              </a:ext>
            </a:extLst>
          </p:cNvPr>
          <p:cNvCxnSpPr>
            <a:cxnSpLocks/>
            <a:stCxn id="32" idx="1"/>
            <a:endCxn id="31" idx="3"/>
          </p:cNvCxnSpPr>
          <p:nvPr/>
        </p:nvCxnSpPr>
        <p:spPr>
          <a:xfrm flipH="1">
            <a:off x="1857964" y="5765866"/>
            <a:ext cx="14053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A0B80FB-D79E-4AD8-B9B1-271278DA2D87}"/>
              </a:ext>
            </a:extLst>
          </p:cNvPr>
          <p:cNvSpPr txBox="1"/>
          <p:nvPr/>
        </p:nvSpPr>
        <p:spPr>
          <a:xfrm>
            <a:off x="2291989" y="5765866"/>
            <a:ext cx="85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File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BDFCA1-19CB-4CE5-B741-2034FF6BDB04}"/>
              </a:ext>
            </a:extLst>
          </p:cNvPr>
          <p:cNvSpPr/>
          <p:nvPr/>
        </p:nvSpPr>
        <p:spPr>
          <a:xfrm>
            <a:off x="6493993" y="3227734"/>
            <a:ext cx="1570563" cy="81426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40659F2-32B6-46E4-A060-DDC58683D62E}"/>
              </a:ext>
            </a:extLst>
          </p:cNvPr>
          <p:cNvSpPr/>
          <p:nvPr/>
        </p:nvSpPr>
        <p:spPr>
          <a:xfrm>
            <a:off x="9964401" y="5372497"/>
            <a:ext cx="1570563" cy="81426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ABCCE9E-1495-4B93-9BF4-757B211476BE}"/>
              </a:ext>
            </a:extLst>
          </p:cNvPr>
          <p:cNvSpPr/>
          <p:nvPr/>
        </p:nvSpPr>
        <p:spPr>
          <a:xfrm>
            <a:off x="9964401" y="3256076"/>
            <a:ext cx="1570563" cy="81426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EBB915-4C60-4CDE-AD74-19C8AA7F9E3B}"/>
              </a:ext>
            </a:extLst>
          </p:cNvPr>
          <p:cNvSpPr/>
          <p:nvPr/>
        </p:nvSpPr>
        <p:spPr>
          <a:xfrm>
            <a:off x="4795542" y="3222720"/>
            <a:ext cx="1570563" cy="81426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Salary Service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952107" y="2007909"/>
            <a:ext cx="9350133" cy="455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What it does: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Allows managers to ask for an employee’s salary change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Allows HR representative to approve / reject the request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654121-BED3-4A07-B726-48C3358C77A4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158005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Application Type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952107" y="2007909"/>
            <a:ext cx="7748833" cy="455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Web App &amp; Web API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Mobile App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Console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Service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Desktop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4BBCE1-237E-48D6-9292-72E4198EDA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53"/>
          <a:stretch/>
        </p:blipFill>
        <p:spPr>
          <a:xfrm>
            <a:off x="5523993" y="2493168"/>
            <a:ext cx="424435" cy="3933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987848-4E14-484E-9168-0CF591AF33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474283" y="5217367"/>
            <a:ext cx="424434" cy="4320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B9AD04-FDFE-4C98-9AD1-166619F7D7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523993" y="3411966"/>
            <a:ext cx="424434" cy="4320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3C97C1-C08B-4A4A-8BA5-59F03BE980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474283" y="6023205"/>
            <a:ext cx="424434" cy="4320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197307-EEE3-4297-8928-2BEDD29CB6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523993" y="4411529"/>
            <a:ext cx="424434" cy="4320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B0E086-55F2-4EA1-9FAB-2C5720B735D7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77719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Technology Stack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7C4891-9FE5-45A1-A0CF-C2EEEB95C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925" y="2471731"/>
            <a:ext cx="3312569" cy="32078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7CCABD-29F8-4E40-8DE9-F7A3A89BA393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289055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59440E-A5BD-41F8-A39D-6CB28C4167F3}"/>
              </a:ext>
            </a:extLst>
          </p:cNvPr>
          <p:cNvSpPr/>
          <p:nvPr/>
        </p:nvSpPr>
        <p:spPr>
          <a:xfrm>
            <a:off x="3668486" y="200297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Service Interface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C8D7AD-5714-452B-B35B-6B05133813A6}"/>
              </a:ext>
            </a:extLst>
          </p:cNvPr>
          <p:cNvSpPr/>
          <p:nvPr/>
        </p:nvSpPr>
        <p:spPr>
          <a:xfrm>
            <a:off x="3668485" y="3135086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Business Logic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A16300-7AC4-4B6B-ACF8-EB3ACEE3C7DA}"/>
              </a:ext>
            </a:extLst>
          </p:cNvPr>
          <p:cNvSpPr/>
          <p:nvPr/>
        </p:nvSpPr>
        <p:spPr>
          <a:xfrm>
            <a:off x="3668484" y="426720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Data Access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CDA69F5-FA4B-462A-9C8A-9008E581965E}"/>
              </a:ext>
            </a:extLst>
          </p:cNvPr>
          <p:cNvSpPr/>
          <p:nvPr/>
        </p:nvSpPr>
        <p:spPr>
          <a:xfrm>
            <a:off x="4805680" y="5659120"/>
            <a:ext cx="1788160" cy="1045029"/>
          </a:xfrm>
          <a:prstGeom prst="flowChartMagneticDisk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Bahnschrift" panose="020B0502040204020203" pitchFamily="34" charset="0"/>
              </a:rPr>
              <a:t>Data Store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015C71-209E-4640-9A46-DC60F4F2F6DE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422747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API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737E48-ADCE-4A64-B183-EA45D77AEB17}"/>
              </a:ext>
            </a:extLst>
          </p:cNvPr>
          <p:cNvSpPr txBox="1"/>
          <p:nvPr/>
        </p:nvSpPr>
        <p:spPr>
          <a:xfrm>
            <a:off x="952107" y="2007909"/>
            <a:ext cx="7748833" cy="455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Add salary request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Remove salary request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Get salary requests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Approve salary request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Reject salary request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ED1307-76AD-462B-AD08-80D3E5648864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192814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1E63A2E-91D9-415A-BC3B-60B929F07B76}"/>
              </a:ext>
            </a:extLst>
          </p:cNvPr>
          <p:cNvSpPr/>
          <p:nvPr/>
        </p:nvSpPr>
        <p:spPr>
          <a:xfrm>
            <a:off x="4064000" y="695450"/>
            <a:ext cx="4348480" cy="8295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NFR - What We Know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A11E40-A525-45BA-9D38-226EB5030287}"/>
              </a:ext>
            </a:extLst>
          </p:cNvPr>
          <p:cNvSpPr txBox="1"/>
          <p:nvPr/>
        </p:nvSpPr>
        <p:spPr>
          <a:xfrm>
            <a:off x="2457449" y="1763486"/>
            <a:ext cx="7647215" cy="363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3000" dirty="0">
                <a:latin typeface="Bahnschrift" panose="020B0502040204020203" pitchFamily="34" charset="0"/>
              </a:rPr>
              <a:t>Classic Information System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3000" dirty="0">
                <a:latin typeface="Bahnschrift" panose="020B0502040204020203" pitchFamily="34" charset="0"/>
              </a:rPr>
              <a:t>Not a lot of users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3000" dirty="0">
                <a:latin typeface="Bahnschrift" panose="020B0502040204020203" pitchFamily="34" charset="0"/>
              </a:rPr>
              <a:t>Not a lot of data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3000" dirty="0">
                <a:latin typeface="Bahnschrift" panose="020B0502040204020203" pitchFamily="34" charset="0"/>
              </a:rPr>
              <a:t>Interface to external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01C541-D46D-4A0B-9E3E-810B0A23CACC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2361CD4-DB8D-430E-8992-1C4CA107D3CB}"/>
              </a:ext>
            </a:extLst>
          </p:cNvPr>
          <p:cNvCxnSpPr>
            <a:cxnSpLocks/>
          </p:cNvCxnSpPr>
          <p:nvPr/>
        </p:nvCxnSpPr>
        <p:spPr>
          <a:xfrm flipH="1">
            <a:off x="8036560" y="5130800"/>
            <a:ext cx="1239520" cy="0"/>
          </a:xfrm>
          <a:prstGeom prst="straightConnector1">
            <a:avLst/>
          </a:prstGeom>
          <a:ln w="1968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03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API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857D39-C672-4160-B0C4-E62288B25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049480"/>
              </p:ext>
            </p:extLst>
          </p:nvPr>
        </p:nvGraphicFramePr>
        <p:xfrm>
          <a:off x="288471" y="1561737"/>
          <a:ext cx="11615057" cy="4387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1686">
                  <a:extLst>
                    <a:ext uri="{9D8B030D-6E8A-4147-A177-3AD203B41FA5}">
                      <a16:colId xmlns:a16="http://schemas.microsoft.com/office/drawing/2014/main" val="1038824843"/>
                    </a:ext>
                  </a:extLst>
                </a:gridCol>
                <a:gridCol w="5583283">
                  <a:extLst>
                    <a:ext uri="{9D8B030D-6E8A-4147-A177-3AD203B41FA5}">
                      <a16:colId xmlns:a16="http://schemas.microsoft.com/office/drawing/2014/main" val="3381250861"/>
                    </a:ext>
                  </a:extLst>
                </a:gridCol>
                <a:gridCol w="2160088">
                  <a:extLst>
                    <a:ext uri="{9D8B030D-6E8A-4147-A177-3AD203B41FA5}">
                      <a16:colId xmlns:a16="http://schemas.microsoft.com/office/drawing/2014/main" val="13531915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Bahnschrift" panose="020B0502040204020203" pitchFamily="34" charset="0"/>
                        </a:rPr>
                        <a:t>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Bahnschrift" panose="020B0502040204020203" pitchFamily="34" charset="0"/>
                        </a:rPr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Bahnschrift" panose="020B0502040204020203" pitchFamily="34" charset="0"/>
                        </a:rPr>
                        <a:t>Return Codes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123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Bahnschrift" panose="020B0502040204020203" pitchFamily="34" charset="0"/>
                        </a:rPr>
                        <a:t>Add salary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POST /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api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/v1/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salaryRequest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200 OK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400 Bad 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806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Remove salary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DELETE /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api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/v1/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salaryRequest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sz="1800" i="1" dirty="0">
                          <a:latin typeface="Consolas" panose="020B0609020204030204" pitchFamily="49" charset="0"/>
                        </a:rPr>
                        <a:t>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200 OK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404 Not Found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635094"/>
                  </a:ext>
                </a:extLst>
              </a:tr>
              <a:tr h="3331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Get salary requests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GET /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api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/v1/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salaryRequests</a:t>
                      </a:r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200 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216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Approve salary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POST /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api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/v1/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salaryRequest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sz="1800" i="1" dirty="0">
                          <a:latin typeface="Consolas" panose="020B0609020204030204" pitchFamily="49" charset="0"/>
                        </a:rPr>
                        <a:t>{id}</a:t>
                      </a:r>
                      <a:r>
                        <a:rPr lang="en-US" sz="1800" i="0" dirty="0">
                          <a:latin typeface="Consolas" panose="020B0609020204030204" pitchFamily="49" charset="0"/>
                        </a:rPr>
                        <a:t>/approval</a:t>
                      </a:r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200 OK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404 Not Found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053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Reject salary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POST /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api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/v1/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salaryRequest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sz="1800" i="1" dirty="0">
                          <a:latin typeface="Consolas" panose="020B0609020204030204" pitchFamily="49" charset="0"/>
                        </a:rPr>
                        <a:t>{id}</a:t>
                      </a:r>
                      <a:r>
                        <a:rPr lang="en-US" sz="1800" i="0" dirty="0">
                          <a:latin typeface="Consolas" panose="020B0609020204030204" pitchFamily="49" charset="0"/>
                        </a:rPr>
                        <a:t>/rejection</a:t>
                      </a:r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200 OK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404 Not Found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64375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95BA24-3BC8-4183-A6BE-E6CA9DF7672C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68688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2913204" y="603315"/>
            <a:ext cx="5661836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Salary Service Redundancy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ABDEF2-635F-4BCA-81D5-DEBE992592BB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23BA20-3080-4BCA-9AF6-CABDF597517A}"/>
              </a:ext>
            </a:extLst>
          </p:cNvPr>
          <p:cNvSpPr/>
          <p:nvPr/>
        </p:nvSpPr>
        <p:spPr>
          <a:xfrm>
            <a:off x="1821543" y="407053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Salary Service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A344A6-CB82-4109-84C2-322B730D80A8}"/>
              </a:ext>
            </a:extLst>
          </p:cNvPr>
          <p:cNvCxnSpPr/>
          <p:nvPr/>
        </p:nvCxnSpPr>
        <p:spPr>
          <a:xfrm>
            <a:off x="4470400" y="3429000"/>
            <a:ext cx="0" cy="641531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9E66DA7-C91F-4355-B3C9-4EEB4659E4EE}"/>
              </a:ext>
            </a:extLst>
          </p:cNvPr>
          <p:cNvSpPr/>
          <p:nvPr/>
        </p:nvSpPr>
        <p:spPr>
          <a:xfrm>
            <a:off x="6817452" y="407053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Salary Service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FBC352-BEDA-40F4-8605-4201A3233538}"/>
              </a:ext>
            </a:extLst>
          </p:cNvPr>
          <p:cNvCxnSpPr/>
          <p:nvPr/>
        </p:nvCxnSpPr>
        <p:spPr>
          <a:xfrm>
            <a:off x="8493760" y="3428999"/>
            <a:ext cx="0" cy="641531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C9614C-2AD9-41EA-803C-446A1777B866}"/>
              </a:ext>
            </a:extLst>
          </p:cNvPr>
          <p:cNvCxnSpPr/>
          <p:nvPr/>
        </p:nvCxnSpPr>
        <p:spPr>
          <a:xfrm>
            <a:off x="6383079" y="2787468"/>
            <a:ext cx="0" cy="641531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F34DC4-BB43-487B-A2E5-0A3A055A4458}"/>
              </a:ext>
            </a:extLst>
          </p:cNvPr>
          <p:cNvCxnSpPr>
            <a:cxnSpLocks/>
          </p:cNvCxnSpPr>
          <p:nvPr/>
        </p:nvCxnSpPr>
        <p:spPr>
          <a:xfrm>
            <a:off x="4470400" y="3428999"/>
            <a:ext cx="4023360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F1DCB63-77AF-4235-83FB-89B342BF8CEE}"/>
              </a:ext>
            </a:extLst>
          </p:cNvPr>
          <p:cNvSpPr/>
          <p:nvPr/>
        </p:nvSpPr>
        <p:spPr>
          <a:xfrm>
            <a:off x="4470400" y="2074405"/>
            <a:ext cx="4071257" cy="71306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368036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Components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A9EE73-33B6-4EA1-B75C-848981A4EBC7}"/>
              </a:ext>
            </a:extLst>
          </p:cNvPr>
          <p:cNvSpPr/>
          <p:nvPr/>
        </p:nvSpPr>
        <p:spPr>
          <a:xfrm>
            <a:off x="4871497" y="3349559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Employees 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6CB482-C08E-47EF-B797-00200237F130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693CBD-7471-49CA-A8EF-E31834670796}"/>
              </a:ext>
            </a:extLst>
          </p:cNvPr>
          <p:cNvSpPr/>
          <p:nvPr/>
        </p:nvSpPr>
        <p:spPr>
          <a:xfrm>
            <a:off x="6605047" y="3349559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Salary Service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4BD88C-0331-45C3-A84A-C6EDE820535C}"/>
              </a:ext>
            </a:extLst>
          </p:cNvPr>
          <p:cNvSpPr/>
          <p:nvPr/>
        </p:nvSpPr>
        <p:spPr>
          <a:xfrm>
            <a:off x="8338597" y="3363404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Vacation Service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C5D68B-DABB-45C2-AE89-259B741D0CF0}"/>
              </a:ext>
            </a:extLst>
          </p:cNvPr>
          <p:cNvSpPr/>
          <p:nvPr/>
        </p:nvSpPr>
        <p:spPr>
          <a:xfrm>
            <a:off x="487935" y="5473635"/>
            <a:ext cx="1370029" cy="58446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Payment System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97AE0B-05C2-492C-9FEA-75B71E2D98D3}"/>
              </a:ext>
            </a:extLst>
          </p:cNvPr>
          <p:cNvSpPr/>
          <p:nvPr/>
        </p:nvSpPr>
        <p:spPr>
          <a:xfrm>
            <a:off x="3263344" y="5473635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Payment Interface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24532E4-F1B1-4943-A61A-94C526AAD9F7}"/>
              </a:ext>
            </a:extLst>
          </p:cNvPr>
          <p:cNvSpPr/>
          <p:nvPr/>
        </p:nvSpPr>
        <p:spPr>
          <a:xfrm>
            <a:off x="6605047" y="5127691"/>
            <a:ext cx="1495425" cy="1276350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Data Store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3357D3D-8C8C-4816-9FF2-18640665F709}"/>
              </a:ext>
            </a:extLst>
          </p:cNvPr>
          <p:cNvSpPr/>
          <p:nvPr/>
        </p:nvSpPr>
        <p:spPr>
          <a:xfrm>
            <a:off x="10072146" y="5473635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Logging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B415DF5-6A26-47E0-A340-5031CA0A9517}"/>
              </a:ext>
            </a:extLst>
          </p:cNvPr>
          <p:cNvSpPr/>
          <p:nvPr/>
        </p:nvSpPr>
        <p:spPr>
          <a:xfrm>
            <a:off x="10072147" y="3363404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View Service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5AFF940-0783-48BE-AEEF-E917208B9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035" y="1534945"/>
            <a:ext cx="1278873" cy="127887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27D728C-F603-45CA-B6E5-112B0378321B}"/>
              </a:ext>
            </a:extLst>
          </p:cNvPr>
          <p:cNvCxnSpPr>
            <a:stCxn id="37" idx="0"/>
          </p:cNvCxnSpPr>
          <p:nvPr/>
        </p:nvCxnSpPr>
        <p:spPr>
          <a:xfrm flipH="1" flipV="1">
            <a:off x="8739908" y="2371725"/>
            <a:ext cx="2017254" cy="99167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2138FD5-791B-4D87-A801-E62426A8E4F8}"/>
              </a:ext>
            </a:extLst>
          </p:cNvPr>
          <p:cNvSpPr txBox="1"/>
          <p:nvPr/>
        </p:nvSpPr>
        <p:spPr>
          <a:xfrm>
            <a:off x="8619541" y="1399337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Users’ Browser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3B0689-9E43-44C2-B965-63CA611C9907}"/>
              </a:ext>
            </a:extLst>
          </p:cNvPr>
          <p:cNvSpPr txBox="1"/>
          <p:nvPr/>
        </p:nvSpPr>
        <p:spPr>
          <a:xfrm>
            <a:off x="9833978" y="2444486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HTML Page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9AD8C2B-684F-4E93-8302-802BF6D4C1AB}"/>
              </a:ext>
            </a:extLst>
          </p:cNvPr>
          <p:cNvCxnSpPr>
            <a:cxnSpLocks/>
            <a:endCxn id="25" idx="3"/>
          </p:cNvCxnSpPr>
          <p:nvPr/>
        </p:nvCxnSpPr>
        <p:spPr>
          <a:xfrm flipH="1" flipV="1">
            <a:off x="8739908" y="2174382"/>
            <a:ext cx="2340866" cy="117517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768D5B0-0C75-424C-9441-13B935D550E6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7461035" y="2813818"/>
            <a:ext cx="639437" cy="54958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1A5311A-8559-4D13-8CDB-774A15CA849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8219534" y="2799974"/>
            <a:ext cx="804078" cy="5634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7F98562-A7A9-4783-AD66-0F4543275954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5556512" y="2743793"/>
            <a:ext cx="2224241" cy="60576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2DCE7E3-6A13-4B56-8136-FA2EBB7CD230}"/>
              </a:ext>
            </a:extLst>
          </p:cNvPr>
          <p:cNvSpPr txBox="1"/>
          <p:nvPr/>
        </p:nvSpPr>
        <p:spPr>
          <a:xfrm>
            <a:off x="4730966" y="2813818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REST API / HTTP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457ADD9-8E74-4D7A-8EEF-A1142CFD79DA}"/>
              </a:ext>
            </a:extLst>
          </p:cNvPr>
          <p:cNvSpPr txBox="1"/>
          <p:nvPr/>
        </p:nvSpPr>
        <p:spPr>
          <a:xfrm>
            <a:off x="8722011" y="4758359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Queue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D9ABB1A-755C-491D-B7A8-3B4B649A7FEA}"/>
              </a:ext>
            </a:extLst>
          </p:cNvPr>
          <p:cNvGrpSpPr/>
          <p:nvPr/>
        </p:nvGrpSpPr>
        <p:grpSpPr>
          <a:xfrm>
            <a:off x="3949742" y="3936376"/>
            <a:ext cx="6723978" cy="1513331"/>
            <a:chOff x="3949742" y="3936376"/>
            <a:chExt cx="6723978" cy="1513331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58826B4-25C7-4C95-8E5E-E3403B7B8CA3}"/>
                </a:ext>
              </a:extLst>
            </p:cNvPr>
            <p:cNvCxnSpPr>
              <a:cxnSpLocks/>
            </p:cNvCxnSpPr>
            <p:nvPr/>
          </p:nvCxnSpPr>
          <p:spPr>
            <a:xfrm>
              <a:off x="9071600" y="3954664"/>
              <a:ext cx="0" cy="75124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47AFF9E-4442-4C91-B577-23116620C262}"/>
                </a:ext>
              </a:extLst>
            </p:cNvPr>
            <p:cNvCxnSpPr>
              <a:cxnSpLocks/>
            </p:cNvCxnSpPr>
            <p:nvPr/>
          </p:nvCxnSpPr>
          <p:spPr>
            <a:xfrm>
              <a:off x="10673720" y="3943427"/>
              <a:ext cx="0" cy="14941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05B02BB-2D30-40B5-B07C-934CA0D6EBAF}"/>
                </a:ext>
              </a:extLst>
            </p:cNvPr>
            <p:cNvCxnSpPr>
              <a:cxnSpLocks/>
            </p:cNvCxnSpPr>
            <p:nvPr/>
          </p:nvCxnSpPr>
          <p:spPr>
            <a:xfrm>
              <a:off x="5586954" y="3936376"/>
              <a:ext cx="0" cy="749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3C6A501-3DCC-4481-BBAE-64170502D6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49742" y="4685523"/>
              <a:ext cx="6723978" cy="1503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4D507CB-89F8-4F1E-B360-E9B85C36E898}"/>
                </a:ext>
              </a:extLst>
            </p:cNvPr>
            <p:cNvCxnSpPr>
              <a:cxnSpLocks/>
            </p:cNvCxnSpPr>
            <p:nvPr/>
          </p:nvCxnSpPr>
          <p:spPr>
            <a:xfrm>
              <a:off x="7436260" y="3954664"/>
              <a:ext cx="0" cy="75124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AFA70DE-F89F-43F0-A6A5-2E6E010FD86D}"/>
                </a:ext>
              </a:extLst>
            </p:cNvPr>
            <p:cNvCxnSpPr>
              <a:cxnSpLocks/>
            </p:cNvCxnSpPr>
            <p:nvPr/>
          </p:nvCxnSpPr>
          <p:spPr>
            <a:xfrm>
              <a:off x="3949742" y="4700560"/>
              <a:ext cx="0" cy="749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24DDB4E-95F0-4D6E-9329-AB592D968AD1}"/>
              </a:ext>
            </a:extLst>
          </p:cNvPr>
          <p:cNvCxnSpPr>
            <a:cxnSpLocks/>
            <a:stCxn id="32" idx="1"/>
            <a:endCxn id="31" idx="3"/>
          </p:cNvCxnSpPr>
          <p:nvPr/>
        </p:nvCxnSpPr>
        <p:spPr>
          <a:xfrm flipH="1">
            <a:off x="1857964" y="5765866"/>
            <a:ext cx="14053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A0B80FB-D79E-4AD8-B9B1-271278DA2D87}"/>
              </a:ext>
            </a:extLst>
          </p:cNvPr>
          <p:cNvSpPr txBox="1"/>
          <p:nvPr/>
        </p:nvSpPr>
        <p:spPr>
          <a:xfrm>
            <a:off x="2291989" y="5765866"/>
            <a:ext cx="85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File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BDFCA1-19CB-4CE5-B741-2034FF6BDB04}"/>
              </a:ext>
            </a:extLst>
          </p:cNvPr>
          <p:cNvSpPr/>
          <p:nvPr/>
        </p:nvSpPr>
        <p:spPr>
          <a:xfrm>
            <a:off x="8213933" y="3227734"/>
            <a:ext cx="1570563" cy="81426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40659F2-32B6-46E4-A060-DDC58683D62E}"/>
              </a:ext>
            </a:extLst>
          </p:cNvPr>
          <p:cNvSpPr/>
          <p:nvPr/>
        </p:nvSpPr>
        <p:spPr>
          <a:xfrm>
            <a:off x="9964401" y="5372497"/>
            <a:ext cx="1570563" cy="81426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ABCCE9E-1495-4B93-9BF4-757B211476BE}"/>
              </a:ext>
            </a:extLst>
          </p:cNvPr>
          <p:cNvSpPr/>
          <p:nvPr/>
        </p:nvSpPr>
        <p:spPr>
          <a:xfrm>
            <a:off x="9964401" y="3256076"/>
            <a:ext cx="1570563" cy="81426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EBB915-4C60-4CDE-AD74-19C8AA7F9E3B}"/>
              </a:ext>
            </a:extLst>
          </p:cNvPr>
          <p:cNvSpPr/>
          <p:nvPr/>
        </p:nvSpPr>
        <p:spPr>
          <a:xfrm>
            <a:off x="4795542" y="3222720"/>
            <a:ext cx="1570563" cy="81426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3EE2420-0C72-41B7-92AC-7A48AB5526AD}"/>
              </a:ext>
            </a:extLst>
          </p:cNvPr>
          <p:cNvSpPr/>
          <p:nvPr/>
        </p:nvSpPr>
        <p:spPr>
          <a:xfrm>
            <a:off x="6504601" y="3222722"/>
            <a:ext cx="1570563" cy="81426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6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Vacation Service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952107" y="2007909"/>
            <a:ext cx="9350133" cy="363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What it does: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Allows employees to manage their vacation days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Allows HR to set available vacation days for employees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654121-BED3-4A07-B726-48C3358C77A4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353850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Application Type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952107" y="2007909"/>
            <a:ext cx="7748833" cy="455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Web App &amp; Web API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Mobile App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Console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Service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Desktop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4BBCE1-237E-48D6-9292-72E4198EDA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53"/>
          <a:stretch/>
        </p:blipFill>
        <p:spPr>
          <a:xfrm>
            <a:off x="5523993" y="2493168"/>
            <a:ext cx="424435" cy="3933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987848-4E14-484E-9168-0CF591AF33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474283" y="5217367"/>
            <a:ext cx="424434" cy="4320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B9AD04-FDFE-4C98-9AD1-166619F7D7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523993" y="3411966"/>
            <a:ext cx="424434" cy="4320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3C97C1-C08B-4A4A-8BA5-59F03BE980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474283" y="6023205"/>
            <a:ext cx="424434" cy="4320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197307-EEE3-4297-8928-2BEDD29CB6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523993" y="4411529"/>
            <a:ext cx="424434" cy="4320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B0E086-55F2-4EA1-9FAB-2C5720B735D7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228652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Technology Stack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7C4891-9FE5-45A1-A0CF-C2EEEB95C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925" y="2471731"/>
            <a:ext cx="3312569" cy="32078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7CCABD-29F8-4E40-8DE9-F7A3A89BA393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157313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59440E-A5BD-41F8-A39D-6CB28C4167F3}"/>
              </a:ext>
            </a:extLst>
          </p:cNvPr>
          <p:cNvSpPr/>
          <p:nvPr/>
        </p:nvSpPr>
        <p:spPr>
          <a:xfrm>
            <a:off x="3668486" y="200297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Service Interface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C8D7AD-5714-452B-B35B-6B05133813A6}"/>
              </a:ext>
            </a:extLst>
          </p:cNvPr>
          <p:cNvSpPr/>
          <p:nvPr/>
        </p:nvSpPr>
        <p:spPr>
          <a:xfrm>
            <a:off x="3668485" y="3135086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Business Logic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A16300-7AC4-4B6B-ACF8-EB3ACEE3C7DA}"/>
              </a:ext>
            </a:extLst>
          </p:cNvPr>
          <p:cNvSpPr/>
          <p:nvPr/>
        </p:nvSpPr>
        <p:spPr>
          <a:xfrm>
            <a:off x="3668484" y="426720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Data Access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CDA69F5-FA4B-462A-9C8A-9008E581965E}"/>
              </a:ext>
            </a:extLst>
          </p:cNvPr>
          <p:cNvSpPr/>
          <p:nvPr/>
        </p:nvSpPr>
        <p:spPr>
          <a:xfrm>
            <a:off x="4805680" y="5659120"/>
            <a:ext cx="1788160" cy="1045029"/>
          </a:xfrm>
          <a:prstGeom prst="flowChartMagneticDisk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Bahnschrift" panose="020B0502040204020203" pitchFamily="34" charset="0"/>
              </a:rPr>
              <a:t>Data Store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015C71-209E-4640-9A46-DC60F4F2F6DE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3803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API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737E48-ADCE-4A64-B183-EA45D77AEB17}"/>
              </a:ext>
            </a:extLst>
          </p:cNvPr>
          <p:cNvSpPr txBox="1"/>
          <p:nvPr/>
        </p:nvSpPr>
        <p:spPr>
          <a:xfrm>
            <a:off x="952107" y="2007909"/>
            <a:ext cx="7748833" cy="271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Set available vacation days (by HR)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Get available vacation days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Reduce vacation days (by employees)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ED1307-76AD-462B-AD08-80D3E5648864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238815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API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857D39-C672-4160-B0C4-E62288B25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702241"/>
              </p:ext>
            </p:extLst>
          </p:nvPr>
        </p:nvGraphicFramePr>
        <p:xfrm>
          <a:off x="288471" y="1561737"/>
          <a:ext cx="11615057" cy="264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1686">
                  <a:extLst>
                    <a:ext uri="{9D8B030D-6E8A-4147-A177-3AD203B41FA5}">
                      <a16:colId xmlns:a16="http://schemas.microsoft.com/office/drawing/2014/main" val="1038824843"/>
                    </a:ext>
                  </a:extLst>
                </a:gridCol>
                <a:gridCol w="5583283">
                  <a:extLst>
                    <a:ext uri="{9D8B030D-6E8A-4147-A177-3AD203B41FA5}">
                      <a16:colId xmlns:a16="http://schemas.microsoft.com/office/drawing/2014/main" val="3381250861"/>
                    </a:ext>
                  </a:extLst>
                </a:gridCol>
                <a:gridCol w="2160088">
                  <a:extLst>
                    <a:ext uri="{9D8B030D-6E8A-4147-A177-3AD203B41FA5}">
                      <a16:colId xmlns:a16="http://schemas.microsoft.com/office/drawing/2014/main" val="13531915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Bahnschrift" panose="020B0502040204020203" pitchFamily="34" charset="0"/>
                        </a:rPr>
                        <a:t>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Bahnschrift" panose="020B0502040204020203" pitchFamily="34" charset="0"/>
                        </a:rPr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Bahnschrift" panose="020B0502040204020203" pitchFamily="34" charset="0"/>
                        </a:rPr>
                        <a:t>Return Codes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123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Bahnschrift" panose="020B0502040204020203" pitchFamily="34" charset="0"/>
                        </a:rPr>
                        <a:t>Set available vacation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PUT /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api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/v1/vacation/</a:t>
                      </a:r>
                      <a:r>
                        <a:rPr lang="en-US" sz="1800" i="1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800" i="1" dirty="0" err="1">
                          <a:latin typeface="Consolas" panose="020B0609020204030204" pitchFamily="49" charset="0"/>
                        </a:rPr>
                        <a:t>empid</a:t>
                      </a:r>
                      <a:r>
                        <a:rPr lang="en-US" sz="1800" i="1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200 OK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404 Not Found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806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Get available vacation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GET /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api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/v1/vacation/{</a:t>
                      </a:r>
                      <a:r>
                        <a:rPr lang="en-US" sz="1800" i="1" dirty="0" err="1">
                          <a:latin typeface="Consolas" panose="020B0609020204030204" pitchFamily="49" charset="0"/>
                        </a:rPr>
                        <a:t>empid</a:t>
                      </a:r>
                      <a:r>
                        <a:rPr lang="en-US" sz="1800" i="1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200 OK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404 Not Found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635094"/>
                  </a:ext>
                </a:extLst>
              </a:tr>
              <a:tr h="3331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Reduce vacation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POST /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api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/v1/vacation</a:t>
                      </a:r>
                      <a:r>
                        <a:rPr lang="en-US" sz="1800" i="1" dirty="0">
                          <a:latin typeface="Consolas" panose="020B0609020204030204" pitchFamily="49" charset="0"/>
                        </a:rPr>
                        <a:t>/{</a:t>
                      </a:r>
                      <a:r>
                        <a:rPr lang="en-US" sz="1800" i="1" dirty="0" err="1">
                          <a:latin typeface="Consolas" panose="020B0609020204030204" pitchFamily="49" charset="0"/>
                        </a:rPr>
                        <a:t>empid</a:t>
                      </a:r>
                      <a:r>
                        <a:rPr lang="en-US" sz="1800" i="1" dirty="0">
                          <a:latin typeface="Consolas" panose="020B0609020204030204" pitchFamily="49" charset="0"/>
                        </a:rPr>
                        <a:t>}/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reduction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200 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21644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95BA24-3BC8-4183-A6BE-E6CA9DF7672C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367427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2913204" y="603315"/>
            <a:ext cx="5661836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Vacation Service Redundancy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ABDEF2-635F-4BCA-81D5-DEBE992592BB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23BA20-3080-4BCA-9AF6-CABDF597517A}"/>
              </a:ext>
            </a:extLst>
          </p:cNvPr>
          <p:cNvSpPr/>
          <p:nvPr/>
        </p:nvSpPr>
        <p:spPr>
          <a:xfrm>
            <a:off x="1821543" y="407053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Vacation Service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A344A6-CB82-4109-84C2-322B730D80A8}"/>
              </a:ext>
            </a:extLst>
          </p:cNvPr>
          <p:cNvCxnSpPr/>
          <p:nvPr/>
        </p:nvCxnSpPr>
        <p:spPr>
          <a:xfrm>
            <a:off x="4470400" y="3429000"/>
            <a:ext cx="0" cy="641531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9E66DA7-C91F-4355-B3C9-4EEB4659E4EE}"/>
              </a:ext>
            </a:extLst>
          </p:cNvPr>
          <p:cNvSpPr/>
          <p:nvPr/>
        </p:nvSpPr>
        <p:spPr>
          <a:xfrm>
            <a:off x="6817452" y="407053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Vacation Service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FBC352-BEDA-40F4-8605-4201A3233538}"/>
              </a:ext>
            </a:extLst>
          </p:cNvPr>
          <p:cNvCxnSpPr/>
          <p:nvPr/>
        </p:nvCxnSpPr>
        <p:spPr>
          <a:xfrm>
            <a:off x="8493760" y="3428999"/>
            <a:ext cx="0" cy="641531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C9614C-2AD9-41EA-803C-446A1777B866}"/>
              </a:ext>
            </a:extLst>
          </p:cNvPr>
          <p:cNvCxnSpPr/>
          <p:nvPr/>
        </p:nvCxnSpPr>
        <p:spPr>
          <a:xfrm>
            <a:off x="6383079" y="2787468"/>
            <a:ext cx="0" cy="641531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F34DC4-BB43-487B-A2E5-0A3A055A4458}"/>
              </a:ext>
            </a:extLst>
          </p:cNvPr>
          <p:cNvCxnSpPr>
            <a:cxnSpLocks/>
          </p:cNvCxnSpPr>
          <p:nvPr/>
        </p:nvCxnSpPr>
        <p:spPr>
          <a:xfrm>
            <a:off x="4470400" y="3428999"/>
            <a:ext cx="4023360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F1DCB63-77AF-4235-83FB-89B342BF8CEE}"/>
              </a:ext>
            </a:extLst>
          </p:cNvPr>
          <p:cNvSpPr/>
          <p:nvPr/>
        </p:nvSpPr>
        <p:spPr>
          <a:xfrm>
            <a:off x="4470400" y="2074405"/>
            <a:ext cx="4071257" cy="71306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98949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A11E40-A525-45BA-9D38-226EB5030287}"/>
              </a:ext>
            </a:extLst>
          </p:cNvPr>
          <p:cNvSpPr txBox="1"/>
          <p:nvPr/>
        </p:nvSpPr>
        <p:spPr>
          <a:xfrm>
            <a:off x="714403" y="1730828"/>
            <a:ext cx="7647215" cy="363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3000" i="1" dirty="0">
                <a:latin typeface="Bahnschrift" panose="020B0502040204020203" pitchFamily="34" charset="0"/>
              </a:rPr>
              <a:t>“How many expected concurrent users?”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3000" i="1" dirty="0">
                <a:latin typeface="Bahnschrift" panose="020B0502040204020203" pitchFamily="34" charset="0"/>
              </a:rPr>
              <a:t>“How many employees?”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3000" dirty="0">
                <a:latin typeface="Bahnschrift" panose="020B0502040204020203" pitchFamily="34" charset="0"/>
              </a:rPr>
              <a:t>“</a:t>
            </a:r>
            <a:r>
              <a:rPr lang="en-US" sz="3000" i="1" dirty="0">
                <a:latin typeface="Bahnschrift" panose="020B0502040204020203" pitchFamily="34" charset="0"/>
              </a:rPr>
              <a:t>What do we know about the external Payment system?”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FD3722-A952-4948-A7B4-635CDCBFDAE0}"/>
              </a:ext>
            </a:extLst>
          </p:cNvPr>
          <p:cNvSpPr/>
          <p:nvPr/>
        </p:nvSpPr>
        <p:spPr>
          <a:xfrm>
            <a:off x="8070182" y="1904490"/>
            <a:ext cx="3115978" cy="829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accent2"/>
                </a:solidFill>
                <a:latin typeface="Bahnschrift" panose="020B0502040204020203" pitchFamily="34" charset="0"/>
              </a:rPr>
              <a:t>10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6E944E-6EC4-43E8-AADC-69DE2F0FA15A}"/>
              </a:ext>
            </a:extLst>
          </p:cNvPr>
          <p:cNvSpPr/>
          <p:nvPr/>
        </p:nvSpPr>
        <p:spPr>
          <a:xfrm>
            <a:off x="8070182" y="2907711"/>
            <a:ext cx="3115978" cy="829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accent2"/>
                </a:solidFill>
                <a:latin typeface="Bahnschrift" panose="020B0502040204020203" pitchFamily="34" charset="0"/>
              </a:rPr>
              <a:t>250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36A947-2F58-449B-9073-7F2694452298}"/>
              </a:ext>
            </a:extLst>
          </p:cNvPr>
          <p:cNvSpPr/>
          <p:nvPr/>
        </p:nvSpPr>
        <p:spPr>
          <a:xfrm>
            <a:off x="4064000" y="695450"/>
            <a:ext cx="4348480" cy="8295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NFR - What We Ask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E02921-FFAE-4CA7-B844-773DF6E6C3AB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154989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Components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A9EE73-33B6-4EA1-B75C-848981A4EBC7}"/>
              </a:ext>
            </a:extLst>
          </p:cNvPr>
          <p:cNvSpPr/>
          <p:nvPr/>
        </p:nvSpPr>
        <p:spPr>
          <a:xfrm>
            <a:off x="4871497" y="3349559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Employees 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6CB482-C08E-47EF-B797-00200237F130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693CBD-7471-49CA-A8EF-E31834670796}"/>
              </a:ext>
            </a:extLst>
          </p:cNvPr>
          <p:cNvSpPr/>
          <p:nvPr/>
        </p:nvSpPr>
        <p:spPr>
          <a:xfrm>
            <a:off x="6605047" y="3349559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Salary Service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4BD88C-0331-45C3-A84A-C6EDE820535C}"/>
              </a:ext>
            </a:extLst>
          </p:cNvPr>
          <p:cNvSpPr/>
          <p:nvPr/>
        </p:nvSpPr>
        <p:spPr>
          <a:xfrm>
            <a:off x="8338597" y="3363404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Vacation Service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C5D68B-DABB-45C2-AE89-259B741D0CF0}"/>
              </a:ext>
            </a:extLst>
          </p:cNvPr>
          <p:cNvSpPr/>
          <p:nvPr/>
        </p:nvSpPr>
        <p:spPr>
          <a:xfrm>
            <a:off x="487935" y="5473635"/>
            <a:ext cx="1370029" cy="58446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Payment System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97AE0B-05C2-492C-9FEA-75B71E2D98D3}"/>
              </a:ext>
            </a:extLst>
          </p:cNvPr>
          <p:cNvSpPr/>
          <p:nvPr/>
        </p:nvSpPr>
        <p:spPr>
          <a:xfrm>
            <a:off x="3263344" y="5473635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Payment Interface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24532E4-F1B1-4943-A61A-94C526AAD9F7}"/>
              </a:ext>
            </a:extLst>
          </p:cNvPr>
          <p:cNvSpPr/>
          <p:nvPr/>
        </p:nvSpPr>
        <p:spPr>
          <a:xfrm>
            <a:off x="6605047" y="5127691"/>
            <a:ext cx="1495425" cy="1276350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Data Store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3357D3D-8C8C-4816-9FF2-18640665F709}"/>
              </a:ext>
            </a:extLst>
          </p:cNvPr>
          <p:cNvSpPr/>
          <p:nvPr/>
        </p:nvSpPr>
        <p:spPr>
          <a:xfrm>
            <a:off x="10072146" y="5473635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Logging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B415DF5-6A26-47E0-A340-5031CA0A9517}"/>
              </a:ext>
            </a:extLst>
          </p:cNvPr>
          <p:cNvSpPr/>
          <p:nvPr/>
        </p:nvSpPr>
        <p:spPr>
          <a:xfrm>
            <a:off x="10072147" y="3363404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View Service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5AFF940-0783-48BE-AEEF-E917208B9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035" y="1534945"/>
            <a:ext cx="1278873" cy="127887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27D728C-F603-45CA-B6E5-112B0378321B}"/>
              </a:ext>
            </a:extLst>
          </p:cNvPr>
          <p:cNvCxnSpPr>
            <a:stCxn id="37" idx="0"/>
          </p:cNvCxnSpPr>
          <p:nvPr/>
        </p:nvCxnSpPr>
        <p:spPr>
          <a:xfrm flipH="1" flipV="1">
            <a:off x="8739908" y="2371725"/>
            <a:ext cx="2017254" cy="99167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2138FD5-791B-4D87-A801-E62426A8E4F8}"/>
              </a:ext>
            </a:extLst>
          </p:cNvPr>
          <p:cNvSpPr txBox="1"/>
          <p:nvPr/>
        </p:nvSpPr>
        <p:spPr>
          <a:xfrm>
            <a:off x="8619541" y="1399337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Users’ Browser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3B0689-9E43-44C2-B965-63CA611C9907}"/>
              </a:ext>
            </a:extLst>
          </p:cNvPr>
          <p:cNvSpPr txBox="1"/>
          <p:nvPr/>
        </p:nvSpPr>
        <p:spPr>
          <a:xfrm>
            <a:off x="9833978" y="2444486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HTML Page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9AD8C2B-684F-4E93-8302-802BF6D4C1AB}"/>
              </a:ext>
            </a:extLst>
          </p:cNvPr>
          <p:cNvCxnSpPr>
            <a:cxnSpLocks/>
            <a:endCxn id="25" idx="3"/>
          </p:cNvCxnSpPr>
          <p:nvPr/>
        </p:nvCxnSpPr>
        <p:spPr>
          <a:xfrm flipH="1" flipV="1">
            <a:off x="8739908" y="2174382"/>
            <a:ext cx="2340866" cy="117517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768D5B0-0C75-424C-9441-13B935D550E6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7461035" y="2813818"/>
            <a:ext cx="639437" cy="54958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1A5311A-8559-4D13-8CDB-774A15CA849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8219534" y="2799974"/>
            <a:ext cx="804078" cy="5634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7F98562-A7A9-4783-AD66-0F4543275954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5556512" y="2743793"/>
            <a:ext cx="2224241" cy="60576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2DCE7E3-6A13-4B56-8136-FA2EBB7CD230}"/>
              </a:ext>
            </a:extLst>
          </p:cNvPr>
          <p:cNvSpPr txBox="1"/>
          <p:nvPr/>
        </p:nvSpPr>
        <p:spPr>
          <a:xfrm>
            <a:off x="4730966" y="2813818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REST API / HTTP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457ADD9-8E74-4D7A-8EEF-A1142CFD79DA}"/>
              </a:ext>
            </a:extLst>
          </p:cNvPr>
          <p:cNvSpPr txBox="1"/>
          <p:nvPr/>
        </p:nvSpPr>
        <p:spPr>
          <a:xfrm>
            <a:off x="8722011" y="4758359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Queue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D9ABB1A-755C-491D-B7A8-3B4B649A7FEA}"/>
              </a:ext>
            </a:extLst>
          </p:cNvPr>
          <p:cNvGrpSpPr/>
          <p:nvPr/>
        </p:nvGrpSpPr>
        <p:grpSpPr>
          <a:xfrm>
            <a:off x="3949742" y="3936376"/>
            <a:ext cx="6723978" cy="1513331"/>
            <a:chOff x="3949742" y="3936376"/>
            <a:chExt cx="6723978" cy="1513331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58826B4-25C7-4C95-8E5E-E3403B7B8CA3}"/>
                </a:ext>
              </a:extLst>
            </p:cNvPr>
            <p:cNvCxnSpPr>
              <a:cxnSpLocks/>
            </p:cNvCxnSpPr>
            <p:nvPr/>
          </p:nvCxnSpPr>
          <p:spPr>
            <a:xfrm>
              <a:off x="9071600" y="3954664"/>
              <a:ext cx="0" cy="75124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47AFF9E-4442-4C91-B577-23116620C262}"/>
                </a:ext>
              </a:extLst>
            </p:cNvPr>
            <p:cNvCxnSpPr>
              <a:cxnSpLocks/>
            </p:cNvCxnSpPr>
            <p:nvPr/>
          </p:nvCxnSpPr>
          <p:spPr>
            <a:xfrm>
              <a:off x="10673720" y="3943427"/>
              <a:ext cx="0" cy="14941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05B02BB-2D30-40B5-B07C-934CA0D6EBAF}"/>
                </a:ext>
              </a:extLst>
            </p:cNvPr>
            <p:cNvCxnSpPr>
              <a:cxnSpLocks/>
            </p:cNvCxnSpPr>
            <p:nvPr/>
          </p:nvCxnSpPr>
          <p:spPr>
            <a:xfrm>
              <a:off x="5586954" y="3936376"/>
              <a:ext cx="0" cy="749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3C6A501-3DCC-4481-BBAE-64170502D6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49742" y="4685523"/>
              <a:ext cx="6723978" cy="1503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4D507CB-89F8-4F1E-B360-E9B85C36E898}"/>
                </a:ext>
              </a:extLst>
            </p:cNvPr>
            <p:cNvCxnSpPr>
              <a:cxnSpLocks/>
            </p:cNvCxnSpPr>
            <p:nvPr/>
          </p:nvCxnSpPr>
          <p:spPr>
            <a:xfrm>
              <a:off x="7436260" y="3954664"/>
              <a:ext cx="0" cy="75124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AFA70DE-F89F-43F0-A6A5-2E6E010FD86D}"/>
                </a:ext>
              </a:extLst>
            </p:cNvPr>
            <p:cNvCxnSpPr>
              <a:cxnSpLocks/>
            </p:cNvCxnSpPr>
            <p:nvPr/>
          </p:nvCxnSpPr>
          <p:spPr>
            <a:xfrm>
              <a:off x="3949742" y="4700560"/>
              <a:ext cx="0" cy="749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24DDB4E-95F0-4D6E-9329-AB592D968AD1}"/>
              </a:ext>
            </a:extLst>
          </p:cNvPr>
          <p:cNvCxnSpPr>
            <a:cxnSpLocks/>
            <a:stCxn id="32" idx="1"/>
            <a:endCxn id="31" idx="3"/>
          </p:cNvCxnSpPr>
          <p:nvPr/>
        </p:nvCxnSpPr>
        <p:spPr>
          <a:xfrm flipH="1">
            <a:off x="1857964" y="5765866"/>
            <a:ext cx="14053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A0B80FB-D79E-4AD8-B9B1-271278DA2D87}"/>
              </a:ext>
            </a:extLst>
          </p:cNvPr>
          <p:cNvSpPr txBox="1"/>
          <p:nvPr/>
        </p:nvSpPr>
        <p:spPr>
          <a:xfrm>
            <a:off x="2291989" y="5765866"/>
            <a:ext cx="85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File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BDFCA1-19CB-4CE5-B741-2034FF6BDB04}"/>
              </a:ext>
            </a:extLst>
          </p:cNvPr>
          <p:cNvSpPr/>
          <p:nvPr/>
        </p:nvSpPr>
        <p:spPr>
          <a:xfrm>
            <a:off x="3146739" y="5349096"/>
            <a:ext cx="1570563" cy="81426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40659F2-32B6-46E4-A060-DDC58683D62E}"/>
              </a:ext>
            </a:extLst>
          </p:cNvPr>
          <p:cNvSpPr/>
          <p:nvPr/>
        </p:nvSpPr>
        <p:spPr>
          <a:xfrm>
            <a:off x="9964401" y="5372497"/>
            <a:ext cx="1570563" cy="81426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ABCCE9E-1495-4B93-9BF4-757B211476BE}"/>
              </a:ext>
            </a:extLst>
          </p:cNvPr>
          <p:cNvSpPr/>
          <p:nvPr/>
        </p:nvSpPr>
        <p:spPr>
          <a:xfrm>
            <a:off x="9964401" y="3256076"/>
            <a:ext cx="1570563" cy="81426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EBB915-4C60-4CDE-AD74-19C8AA7F9E3B}"/>
              </a:ext>
            </a:extLst>
          </p:cNvPr>
          <p:cNvSpPr/>
          <p:nvPr/>
        </p:nvSpPr>
        <p:spPr>
          <a:xfrm>
            <a:off x="4795542" y="3222720"/>
            <a:ext cx="1570563" cy="81426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28EC4A5-351A-42CF-8798-2C6854578D70}"/>
              </a:ext>
            </a:extLst>
          </p:cNvPr>
          <p:cNvSpPr/>
          <p:nvPr/>
        </p:nvSpPr>
        <p:spPr>
          <a:xfrm>
            <a:off x="6504779" y="3223770"/>
            <a:ext cx="1570563" cy="81426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2FBE957-CA0B-4904-8C42-3A11F1CD21D4}"/>
              </a:ext>
            </a:extLst>
          </p:cNvPr>
          <p:cNvSpPr/>
          <p:nvPr/>
        </p:nvSpPr>
        <p:spPr>
          <a:xfrm>
            <a:off x="8237966" y="3223772"/>
            <a:ext cx="1570563" cy="81426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5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Payment Interface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952107" y="2007909"/>
            <a:ext cx="9350133" cy="363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What it does: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Queries the database once a month for salary data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Passes payment data to the external payment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654121-BED3-4A07-B726-48C3358C77A4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403311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Application Type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952107" y="2007909"/>
            <a:ext cx="7748833" cy="455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Web App &amp; Web API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Mobile App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Console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Service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Desktop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4BBCE1-237E-48D6-9292-72E4198EDA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53"/>
          <a:stretch/>
        </p:blipFill>
        <p:spPr>
          <a:xfrm>
            <a:off x="5474282" y="5311123"/>
            <a:ext cx="424435" cy="3933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B9AD04-FDFE-4C98-9AD1-166619F7D7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523993" y="2446471"/>
            <a:ext cx="424434" cy="4320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3C97C1-C08B-4A4A-8BA5-59F03BE980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474283" y="6023205"/>
            <a:ext cx="424434" cy="4320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197307-EEE3-4297-8928-2BEDD29CB6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523993" y="4411529"/>
            <a:ext cx="424434" cy="4320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B0E086-55F2-4EA1-9FAB-2C5720B735D7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70638E8-E4A6-4A0A-A942-16AE1B0D32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521386" y="3430627"/>
            <a:ext cx="424434" cy="4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11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Technology Stack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7C4891-9FE5-45A1-A0CF-C2EEEB95C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925" y="2471731"/>
            <a:ext cx="3312569" cy="32078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7CCABD-29F8-4E40-8DE9-F7A3A89BA393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408364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59440E-A5BD-41F8-A39D-6CB28C4167F3}"/>
              </a:ext>
            </a:extLst>
          </p:cNvPr>
          <p:cNvSpPr/>
          <p:nvPr/>
        </p:nvSpPr>
        <p:spPr>
          <a:xfrm>
            <a:off x="3668486" y="200297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Timer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C8D7AD-5714-452B-B35B-6B05133813A6}"/>
              </a:ext>
            </a:extLst>
          </p:cNvPr>
          <p:cNvSpPr/>
          <p:nvPr/>
        </p:nvSpPr>
        <p:spPr>
          <a:xfrm>
            <a:off x="3668485" y="3135086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Business Logic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A16300-7AC4-4B6B-ACF8-EB3ACEE3C7DA}"/>
              </a:ext>
            </a:extLst>
          </p:cNvPr>
          <p:cNvSpPr/>
          <p:nvPr/>
        </p:nvSpPr>
        <p:spPr>
          <a:xfrm>
            <a:off x="3668484" y="426720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Data Access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CDA69F5-FA4B-462A-9C8A-9008E581965E}"/>
              </a:ext>
            </a:extLst>
          </p:cNvPr>
          <p:cNvSpPr/>
          <p:nvPr/>
        </p:nvSpPr>
        <p:spPr>
          <a:xfrm>
            <a:off x="4805680" y="5659120"/>
            <a:ext cx="1788160" cy="1045029"/>
          </a:xfrm>
          <a:prstGeom prst="flowChartMagneticDisk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Bahnschrift" panose="020B0502040204020203" pitchFamily="34" charset="0"/>
              </a:rPr>
              <a:t>Data Store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015C71-209E-4640-9A46-DC60F4F2F6DE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8171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2913204" y="603315"/>
            <a:ext cx="5661836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Payment Interface Redundancy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59440E-A5BD-41F8-A39D-6CB28C4167F3}"/>
              </a:ext>
            </a:extLst>
          </p:cNvPr>
          <p:cNvSpPr/>
          <p:nvPr/>
        </p:nvSpPr>
        <p:spPr>
          <a:xfrm>
            <a:off x="3708493" y="238397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Payment Interface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ABDEF2-635F-4BCA-81D5-DEBE992592BB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23BA20-3080-4BCA-9AF6-CABDF597517A}"/>
              </a:ext>
            </a:extLst>
          </p:cNvPr>
          <p:cNvSpPr/>
          <p:nvPr/>
        </p:nvSpPr>
        <p:spPr>
          <a:xfrm>
            <a:off x="3708492" y="407053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Payment Interface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BD5351-F192-4453-AC4E-BBA8664F8544}"/>
              </a:ext>
            </a:extLst>
          </p:cNvPr>
          <p:cNvCxnSpPr/>
          <p:nvPr/>
        </p:nvCxnSpPr>
        <p:spPr>
          <a:xfrm>
            <a:off x="5496560" y="3429000"/>
            <a:ext cx="0" cy="641531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A344A6-CB82-4109-84C2-322B730D80A8}"/>
              </a:ext>
            </a:extLst>
          </p:cNvPr>
          <p:cNvCxnSpPr/>
          <p:nvPr/>
        </p:nvCxnSpPr>
        <p:spPr>
          <a:xfrm>
            <a:off x="5892800" y="3429000"/>
            <a:ext cx="0" cy="641531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BC4E92A-A2B4-4DAD-A9AD-D0D7B484619E}"/>
              </a:ext>
            </a:extLst>
          </p:cNvPr>
          <p:cNvSpPr txBox="1"/>
          <p:nvPr/>
        </p:nvSpPr>
        <p:spPr>
          <a:xfrm>
            <a:off x="4470400" y="3453057"/>
            <a:ext cx="1137917" cy="491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Is Alive</a:t>
            </a:r>
          </a:p>
        </p:txBody>
      </p:sp>
    </p:spTree>
    <p:extLst>
      <p:ext uri="{BB962C8B-B14F-4D97-AF65-F5344CB8AC3E}">
        <p14:creationId xmlns:p14="http://schemas.microsoft.com/office/powerpoint/2010/main" val="413812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Messaging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A9EE73-33B6-4EA1-B75C-848981A4EBC7}"/>
              </a:ext>
            </a:extLst>
          </p:cNvPr>
          <p:cNvSpPr/>
          <p:nvPr/>
        </p:nvSpPr>
        <p:spPr>
          <a:xfrm>
            <a:off x="4871497" y="3349559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Employees 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6CB482-C08E-47EF-B797-00200237F130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693CBD-7471-49CA-A8EF-E31834670796}"/>
              </a:ext>
            </a:extLst>
          </p:cNvPr>
          <p:cNvSpPr/>
          <p:nvPr/>
        </p:nvSpPr>
        <p:spPr>
          <a:xfrm>
            <a:off x="6605047" y="3349559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Salary Service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4BD88C-0331-45C3-A84A-C6EDE820535C}"/>
              </a:ext>
            </a:extLst>
          </p:cNvPr>
          <p:cNvSpPr/>
          <p:nvPr/>
        </p:nvSpPr>
        <p:spPr>
          <a:xfrm>
            <a:off x="8338597" y="3363404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Vacation Service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C5D68B-DABB-45C2-AE89-259B741D0CF0}"/>
              </a:ext>
            </a:extLst>
          </p:cNvPr>
          <p:cNvSpPr/>
          <p:nvPr/>
        </p:nvSpPr>
        <p:spPr>
          <a:xfrm>
            <a:off x="487935" y="5473635"/>
            <a:ext cx="1370029" cy="58446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Payment System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97AE0B-05C2-492C-9FEA-75B71E2D98D3}"/>
              </a:ext>
            </a:extLst>
          </p:cNvPr>
          <p:cNvSpPr/>
          <p:nvPr/>
        </p:nvSpPr>
        <p:spPr>
          <a:xfrm>
            <a:off x="3263344" y="5473635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Payment Interface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24532E4-F1B1-4943-A61A-94C526AAD9F7}"/>
              </a:ext>
            </a:extLst>
          </p:cNvPr>
          <p:cNvSpPr/>
          <p:nvPr/>
        </p:nvSpPr>
        <p:spPr>
          <a:xfrm>
            <a:off x="6605047" y="5127691"/>
            <a:ext cx="1495425" cy="1276350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Data Store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3357D3D-8C8C-4816-9FF2-18640665F709}"/>
              </a:ext>
            </a:extLst>
          </p:cNvPr>
          <p:cNvSpPr/>
          <p:nvPr/>
        </p:nvSpPr>
        <p:spPr>
          <a:xfrm>
            <a:off x="10072146" y="5473635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Logging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B415DF5-6A26-47E0-A340-5031CA0A9517}"/>
              </a:ext>
            </a:extLst>
          </p:cNvPr>
          <p:cNvSpPr/>
          <p:nvPr/>
        </p:nvSpPr>
        <p:spPr>
          <a:xfrm>
            <a:off x="10072147" y="3363404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View Service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5AFF940-0783-48BE-AEEF-E917208B9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035" y="1534945"/>
            <a:ext cx="1278873" cy="127887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27D728C-F603-45CA-B6E5-112B0378321B}"/>
              </a:ext>
            </a:extLst>
          </p:cNvPr>
          <p:cNvCxnSpPr>
            <a:stCxn id="37" idx="0"/>
          </p:cNvCxnSpPr>
          <p:nvPr/>
        </p:nvCxnSpPr>
        <p:spPr>
          <a:xfrm flipH="1" flipV="1">
            <a:off x="8739908" y="2371725"/>
            <a:ext cx="2017254" cy="99167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2138FD5-791B-4D87-A801-E62426A8E4F8}"/>
              </a:ext>
            </a:extLst>
          </p:cNvPr>
          <p:cNvSpPr txBox="1"/>
          <p:nvPr/>
        </p:nvSpPr>
        <p:spPr>
          <a:xfrm>
            <a:off x="8619541" y="1399337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Users’ Browser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3B0689-9E43-44C2-B965-63CA611C9907}"/>
              </a:ext>
            </a:extLst>
          </p:cNvPr>
          <p:cNvSpPr txBox="1"/>
          <p:nvPr/>
        </p:nvSpPr>
        <p:spPr>
          <a:xfrm>
            <a:off x="9833978" y="2444486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HTML Page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9AD8C2B-684F-4E93-8302-802BF6D4C1AB}"/>
              </a:ext>
            </a:extLst>
          </p:cNvPr>
          <p:cNvCxnSpPr>
            <a:cxnSpLocks/>
            <a:endCxn id="25" idx="3"/>
          </p:cNvCxnSpPr>
          <p:nvPr/>
        </p:nvCxnSpPr>
        <p:spPr>
          <a:xfrm flipH="1" flipV="1">
            <a:off x="8739908" y="2174382"/>
            <a:ext cx="2340866" cy="117517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768D5B0-0C75-424C-9441-13B935D550E6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7461035" y="2813818"/>
            <a:ext cx="639437" cy="54958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1A5311A-8559-4D13-8CDB-774A15CA849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8219534" y="2799974"/>
            <a:ext cx="804078" cy="5634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7F98562-A7A9-4783-AD66-0F4543275954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5556512" y="2743793"/>
            <a:ext cx="2224241" cy="60576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2DCE7E3-6A13-4B56-8136-FA2EBB7CD230}"/>
              </a:ext>
            </a:extLst>
          </p:cNvPr>
          <p:cNvSpPr txBox="1"/>
          <p:nvPr/>
        </p:nvSpPr>
        <p:spPr>
          <a:xfrm>
            <a:off x="4730966" y="2813818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REST API / HTTP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457ADD9-8E74-4D7A-8EEF-A1142CFD79DA}"/>
              </a:ext>
            </a:extLst>
          </p:cNvPr>
          <p:cNvSpPr txBox="1"/>
          <p:nvPr/>
        </p:nvSpPr>
        <p:spPr>
          <a:xfrm>
            <a:off x="8722011" y="4758359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Queue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D9ABB1A-755C-491D-B7A8-3B4B649A7FEA}"/>
              </a:ext>
            </a:extLst>
          </p:cNvPr>
          <p:cNvGrpSpPr/>
          <p:nvPr/>
        </p:nvGrpSpPr>
        <p:grpSpPr>
          <a:xfrm>
            <a:off x="3949742" y="3936376"/>
            <a:ext cx="6723978" cy="1513331"/>
            <a:chOff x="3949742" y="3936376"/>
            <a:chExt cx="6723978" cy="1513331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58826B4-25C7-4C95-8E5E-E3403B7B8CA3}"/>
                </a:ext>
              </a:extLst>
            </p:cNvPr>
            <p:cNvCxnSpPr>
              <a:cxnSpLocks/>
            </p:cNvCxnSpPr>
            <p:nvPr/>
          </p:nvCxnSpPr>
          <p:spPr>
            <a:xfrm>
              <a:off x="9071600" y="3954664"/>
              <a:ext cx="0" cy="75124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47AFF9E-4442-4C91-B577-23116620C262}"/>
                </a:ext>
              </a:extLst>
            </p:cNvPr>
            <p:cNvCxnSpPr>
              <a:cxnSpLocks/>
            </p:cNvCxnSpPr>
            <p:nvPr/>
          </p:nvCxnSpPr>
          <p:spPr>
            <a:xfrm>
              <a:off x="10673720" y="3943427"/>
              <a:ext cx="0" cy="14941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05B02BB-2D30-40B5-B07C-934CA0D6EBAF}"/>
                </a:ext>
              </a:extLst>
            </p:cNvPr>
            <p:cNvCxnSpPr>
              <a:cxnSpLocks/>
            </p:cNvCxnSpPr>
            <p:nvPr/>
          </p:nvCxnSpPr>
          <p:spPr>
            <a:xfrm>
              <a:off x="5586954" y="3936376"/>
              <a:ext cx="0" cy="749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3C6A501-3DCC-4481-BBAE-64170502D6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49742" y="4685523"/>
              <a:ext cx="6723978" cy="1503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4D507CB-89F8-4F1E-B360-E9B85C36E898}"/>
                </a:ext>
              </a:extLst>
            </p:cNvPr>
            <p:cNvCxnSpPr>
              <a:cxnSpLocks/>
            </p:cNvCxnSpPr>
            <p:nvPr/>
          </p:nvCxnSpPr>
          <p:spPr>
            <a:xfrm>
              <a:off x="7436260" y="3954664"/>
              <a:ext cx="0" cy="75124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AFA70DE-F89F-43F0-A6A5-2E6E010FD86D}"/>
                </a:ext>
              </a:extLst>
            </p:cNvPr>
            <p:cNvCxnSpPr>
              <a:cxnSpLocks/>
            </p:cNvCxnSpPr>
            <p:nvPr/>
          </p:nvCxnSpPr>
          <p:spPr>
            <a:xfrm>
              <a:off x="3949742" y="4700560"/>
              <a:ext cx="0" cy="749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24DDB4E-95F0-4D6E-9329-AB592D968AD1}"/>
              </a:ext>
            </a:extLst>
          </p:cNvPr>
          <p:cNvCxnSpPr>
            <a:cxnSpLocks/>
            <a:stCxn id="32" idx="1"/>
            <a:endCxn id="31" idx="3"/>
          </p:cNvCxnSpPr>
          <p:nvPr/>
        </p:nvCxnSpPr>
        <p:spPr>
          <a:xfrm flipH="1">
            <a:off x="1857964" y="5765866"/>
            <a:ext cx="14053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A0B80FB-D79E-4AD8-B9B1-271278DA2D87}"/>
              </a:ext>
            </a:extLst>
          </p:cNvPr>
          <p:cNvSpPr txBox="1"/>
          <p:nvPr/>
        </p:nvSpPr>
        <p:spPr>
          <a:xfrm>
            <a:off x="2291989" y="5765866"/>
            <a:ext cx="85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File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2E4C89A-B018-41EA-85A7-78FC9CE6A79E}"/>
              </a:ext>
            </a:extLst>
          </p:cNvPr>
          <p:cNvCxnSpPr>
            <a:cxnSpLocks/>
          </p:cNvCxnSpPr>
          <p:nvPr/>
        </p:nvCxnSpPr>
        <p:spPr>
          <a:xfrm flipH="1" flipV="1">
            <a:off x="9337040" y="5127692"/>
            <a:ext cx="496938" cy="930405"/>
          </a:xfrm>
          <a:prstGeom prst="straightConnector1">
            <a:avLst/>
          </a:prstGeom>
          <a:ln w="825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8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2814221" y="603315"/>
            <a:ext cx="6347533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Technology Stack – Queue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7CCABD-29F8-4E40-8DE9-F7A3A89BA393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833E45-931C-47D2-B45A-33784DA38C3E}"/>
              </a:ext>
            </a:extLst>
          </p:cNvPr>
          <p:cNvSpPr txBox="1"/>
          <p:nvPr/>
        </p:nvSpPr>
        <p:spPr>
          <a:xfrm>
            <a:off x="303521" y="1451618"/>
            <a:ext cx="7748833" cy="864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Queue Alternatives: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A89DF7-7BC8-44A1-990E-45342FDC7278}"/>
              </a:ext>
            </a:extLst>
          </p:cNvPr>
          <p:cNvSpPr/>
          <p:nvPr/>
        </p:nvSpPr>
        <p:spPr>
          <a:xfrm>
            <a:off x="861375" y="2499455"/>
            <a:ext cx="4465538" cy="8295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 pitchFamily="34" charset="0"/>
              </a:rPr>
              <a:t>Self Developed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3FC716-5BC9-4FFB-997C-CBC44C7778C2}"/>
              </a:ext>
            </a:extLst>
          </p:cNvPr>
          <p:cNvSpPr/>
          <p:nvPr/>
        </p:nvSpPr>
        <p:spPr>
          <a:xfrm>
            <a:off x="861375" y="3563510"/>
            <a:ext cx="4465538" cy="8295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 pitchFamily="34" charset="0"/>
              </a:rPr>
              <a:t>RabbitMQ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969872-8B3B-49E0-855B-03A51E65F388}"/>
              </a:ext>
            </a:extLst>
          </p:cNvPr>
          <p:cNvSpPr/>
          <p:nvPr/>
        </p:nvSpPr>
        <p:spPr>
          <a:xfrm>
            <a:off x="861375" y="4576823"/>
            <a:ext cx="4465538" cy="8295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 pitchFamily="34" charset="0"/>
              </a:rPr>
              <a:t>Kafka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163831-A4B1-4E76-A868-3834DB9E9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668" y="3679340"/>
            <a:ext cx="576992" cy="5978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9BEDB9-1C27-430F-AEAC-1FB77F424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664" y="4692653"/>
            <a:ext cx="401000" cy="59789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F1CEE25-9770-4D7A-82AF-3C358E0F25F9}"/>
              </a:ext>
            </a:extLst>
          </p:cNvPr>
          <p:cNvGrpSpPr/>
          <p:nvPr/>
        </p:nvGrpSpPr>
        <p:grpSpPr>
          <a:xfrm>
            <a:off x="1698433" y="2531681"/>
            <a:ext cx="2348204" cy="765106"/>
            <a:chOff x="6813550" y="2914234"/>
            <a:chExt cx="2348204" cy="76510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186EB77-79C4-4D3E-AE4C-82128BEB5D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13550" y="2914234"/>
              <a:ext cx="2348204" cy="765106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B59D147-7841-4542-8C1F-C7E2E3D947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5089" y="2914234"/>
              <a:ext cx="2296665" cy="765106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073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7CCABD-29F8-4E40-8DE9-F7A3A89BA393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36741F8-E235-4732-B9D5-283C6A1AC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360452"/>
              </p:ext>
            </p:extLst>
          </p:nvPr>
        </p:nvGraphicFramePr>
        <p:xfrm>
          <a:off x="988828" y="1855980"/>
          <a:ext cx="9494874" cy="1493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164958">
                  <a:extLst>
                    <a:ext uri="{9D8B030D-6E8A-4147-A177-3AD203B41FA5}">
                      <a16:colId xmlns:a16="http://schemas.microsoft.com/office/drawing/2014/main" val="440576578"/>
                    </a:ext>
                  </a:extLst>
                </a:gridCol>
                <a:gridCol w="3164958">
                  <a:extLst>
                    <a:ext uri="{9D8B030D-6E8A-4147-A177-3AD203B41FA5}">
                      <a16:colId xmlns:a16="http://schemas.microsoft.com/office/drawing/2014/main" val="3636227342"/>
                    </a:ext>
                  </a:extLst>
                </a:gridCol>
                <a:gridCol w="3164958">
                  <a:extLst>
                    <a:ext uri="{9D8B030D-6E8A-4147-A177-3AD203B41FA5}">
                      <a16:colId xmlns:a16="http://schemas.microsoft.com/office/drawing/2014/main" val="33411794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Alternative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039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Rabbit MQ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General purpose message-broker 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Easy to setup</a:t>
                      </a:r>
                    </a:p>
                    <a:p>
                      <a:r>
                        <a:rPr lang="en-US" sz="1800" dirty="0"/>
                        <a:t>Easy to 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659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266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774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7CCABD-29F8-4E40-8DE9-F7A3A89BA393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36741F8-E235-4732-B9D5-283C6A1AC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417588"/>
              </p:ext>
            </p:extLst>
          </p:nvPr>
        </p:nvGraphicFramePr>
        <p:xfrm>
          <a:off x="988828" y="1855980"/>
          <a:ext cx="9494874" cy="1706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164958">
                  <a:extLst>
                    <a:ext uri="{9D8B030D-6E8A-4147-A177-3AD203B41FA5}">
                      <a16:colId xmlns:a16="http://schemas.microsoft.com/office/drawing/2014/main" val="440576578"/>
                    </a:ext>
                  </a:extLst>
                </a:gridCol>
                <a:gridCol w="3164958">
                  <a:extLst>
                    <a:ext uri="{9D8B030D-6E8A-4147-A177-3AD203B41FA5}">
                      <a16:colId xmlns:a16="http://schemas.microsoft.com/office/drawing/2014/main" val="3636227342"/>
                    </a:ext>
                  </a:extLst>
                </a:gridCol>
                <a:gridCol w="3164958">
                  <a:extLst>
                    <a:ext uri="{9D8B030D-6E8A-4147-A177-3AD203B41FA5}">
                      <a16:colId xmlns:a16="http://schemas.microsoft.com/office/drawing/2014/main" val="33411794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Alternative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039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Rabbit MQ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General purpose message-broker 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Easy to setup</a:t>
                      </a:r>
                    </a:p>
                    <a:p>
                      <a:r>
                        <a:rPr lang="en-US" sz="1800" dirty="0"/>
                        <a:t>Easy to 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659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Apache Kafka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Stream processing 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Perfect for data intensive scenarios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266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514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A11E40-A525-45BA-9D38-226EB5030287}"/>
              </a:ext>
            </a:extLst>
          </p:cNvPr>
          <p:cNvSpPr txBox="1"/>
          <p:nvPr/>
        </p:nvSpPr>
        <p:spPr>
          <a:xfrm>
            <a:off x="714403" y="1730828"/>
            <a:ext cx="7647215" cy="363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Legacy system, written in C++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Hosted in the company’s servers farm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Input – only files </a:t>
            </a:r>
            <a:r>
              <a:rPr lang="en-US" sz="3000" dirty="0">
                <a:latin typeface="Bahnschrift" panose="020B0502040204020203" pitchFamily="34" charset="0"/>
                <a:sym typeface="Wingdings" panose="05000000000000000000" pitchFamily="2" charset="2"/>
              </a:rPr>
              <a:t>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  <a:sym typeface="Wingdings" panose="05000000000000000000" pitchFamily="2" charset="2"/>
              </a:rPr>
              <a:t>File received once a month</a:t>
            </a:r>
            <a:endParaRPr lang="en-US" sz="3000" dirty="0">
              <a:latin typeface="Bahnschrift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36A947-2F58-449B-9073-7F2694452298}"/>
              </a:ext>
            </a:extLst>
          </p:cNvPr>
          <p:cNvSpPr/>
          <p:nvPr/>
        </p:nvSpPr>
        <p:spPr>
          <a:xfrm>
            <a:off x="4064000" y="695450"/>
            <a:ext cx="4348480" cy="8295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Payment 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E02921-FFAE-4CA7-B844-773DF6E6C3AB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199808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2814221" y="603315"/>
            <a:ext cx="6347533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Technology Stack – Queue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7CCABD-29F8-4E40-8DE9-F7A3A89BA393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833E45-931C-47D2-B45A-33784DA38C3E}"/>
              </a:ext>
            </a:extLst>
          </p:cNvPr>
          <p:cNvSpPr txBox="1"/>
          <p:nvPr/>
        </p:nvSpPr>
        <p:spPr>
          <a:xfrm>
            <a:off x="303521" y="1451618"/>
            <a:ext cx="7748833" cy="864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Queue Alternatives: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A89DF7-7BC8-44A1-990E-45342FDC7278}"/>
              </a:ext>
            </a:extLst>
          </p:cNvPr>
          <p:cNvSpPr/>
          <p:nvPr/>
        </p:nvSpPr>
        <p:spPr>
          <a:xfrm>
            <a:off x="861375" y="2499455"/>
            <a:ext cx="4465538" cy="8295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 pitchFamily="34" charset="0"/>
              </a:rPr>
              <a:t>Self Developed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3FC716-5BC9-4FFB-997C-CBC44C7778C2}"/>
              </a:ext>
            </a:extLst>
          </p:cNvPr>
          <p:cNvSpPr/>
          <p:nvPr/>
        </p:nvSpPr>
        <p:spPr>
          <a:xfrm>
            <a:off x="861375" y="3563510"/>
            <a:ext cx="4465538" cy="8295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 pitchFamily="34" charset="0"/>
              </a:rPr>
              <a:t>RabbitMQ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969872-8B3B-49E0-855B-03A51E65F388}"/>
              </a:ext>
            </a:extLst>
          </p:cNvPr>
          <p:cNvSpPr/>
          <p:nvPr/>
        </p:nvSpPr>
        <p:spPr>
          <a:xfrm>
            <a:off x="861375" y="4576823"/>
            <a:ext cx="4465538" cy="8295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 pitchFamily="34" charset="0"/>
              </a:rPr>
              <a:t>Kafka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163831-A4B1-4E76-A868-3834DB9E9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668" y="3679340"/>
            <a:ext cx="576992" cy="5978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9BEDB9-1C27-430F-AEAC-1FB77F424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664" y="4692653"/>
            <a:ext cx="401000" cy="597898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B5BAB6D2-BE99-4D82-81C6-E25A38A899D9}"/>
              </a:ext>
            </a:extLst>
          </p:cNvPr>
          <p:cNvSpPr/>
          <p:nvPr/>
        </p:nvSpPr>
        <p:spPr>
          <a:xfrm>
            <a:off x="5987987" y="3281254"/>
            <a:ext cx="581247" cy="1295569"/>
          </a:xfrm>
          <a:prstGeom prst="leftBrace">
            <a:avLst>
              <a:gd name="adj1" fmla="val 39912"/>
              <a:gd name="adj2" fmla="val 50000"/>
            </a:avLst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E49BDA-961A-463F-908B-6EDFC05970DC}"/>
              </a:ext>
            </a:extLst>
          </p:cNvPr>
          <p:cNvSpPr txBox="1"/>
          <p:nvPr/>
        </p:nvSpPr>
        <p:spPr>
          <a:xfrm>
            <a:off x="6762306" y="3444949"/>
            <a:ext cx="3381153" cy="86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No data stream involved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Easy to use</a:t>
            </a:r>
          </a:p>
        </p:txBody>
      </p:sp>
    </p:spTree>
    <p:extLst>
      <p:ext uri="{BB962C8B-B14F-4D97-AF65-F5344CB8AC3E}">
        <p14:creationId xmlns:p14="http://schemas.microsoft.com/office/powerpoint/2010/main" val="413933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6" grpId="0" animBg="1"/>
      <p:bldP spid="8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Logic Diagram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A9EE73-33B6-4EA1-B75C-848981A4EBC7}"/>
              </a:ext>
            </a:extLst>
          </p:cNvPr>
          <p:cNvSpPr/>
          <p:nvPr/>
        </p:nvSpPr>
        <p:spPr>
          <a:xfrm>
            <a:off x="4871497" y="3349559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Employees 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6CB482-C08E-47EF-B797-00200237F130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693CBD-7471-49CA-A8EF-E31834670796}"/>
              </a:ext>
            </a:extLst>
          </p:cNvPr>
          <p:cNvSpPr/>
          <p:nvPr/>
        </p:nvSpPr>
        <p:spPr>
          <a:xfrm>
            <a:off x="6605047" y="3349559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Salary Service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4BD88C-0331-45C3-A84A-C6EDE820535C}"/>
              </a:ext>
            </a:extLst>
          </p:cNvPr>
          <p:cNvSpPr/>
          <p:nvPr/>
        </p:nvSpPr>
        <p:spPr>
          <a:xfrm>
            <a:off x="8338597" y="3363404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Vacation Service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C5D68B-DABB-45C2-AE89-259B741D0CF0}"/>
              </a:ext>
            </a:extLst>
          </p:cNvPr>
          <p:cNvSpPr/>
          <p:nvPr/>
        </p:nvSpPr>
        <p:spPr>
          <a:xfrm>
            <a:off x="487935" y="5473635"/>
            <a:ext cx="1370029" cy="58446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Payment System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97AE0B-05C2-492C-9FEA-75B71E2D98D3}"/>
              </a:ext>
            </a:extLst>
          </p:cNvPr>
          <p:cNvSpPr/>
          <p:nvPr/>
        </p:nvSpPr>
        <p:spPr>
          <a:xfrm>
            <a:off x="3263344" y="5473635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Payment Interface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24532E4-F1B1-4943-A61A-94C526AAD9F7}"/>
              </a:ext>
            </a:extLst>
          </p:cNvPr>
          <p:cNvSpPr/>
          <p:nvPr/>
        </p:nvSpPr>
        <p:spPr>
          <a:xfrm>
            <a:off x="6605047" y="5127691"/>
            <a:ext cx="1495425" cy="1276350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Data Store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3357D3D-8C8C-4816-9FF2-18640665F709}"/>
              </a:ext>
            </a:extLst>
          </p:cNvPr>
          <p:cNvSpPr/>
          <p:nvPr/>
        </p:nvSpPr>
        <p:spPr>
          <a:xfrm>
            <a:off x="10072146" y="5473635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Logging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B415DF5-6A26-47E0-A340-5031CA0A9517}"/>
              </a:ext>
            </a:extLst>
          </p:cNvPr>
          <p:cNvSpPr/>
          <p:nvPr/>
        </p:nvSpPr>
        <p:spPr>
          <a:xfrm>
            <a:off x="10072147" y="3363404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View Service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5AFF940-0783-48BE-AEEF-E917208B9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035" y="1534945"/>
            <a:ext cx="1278873" cy="127887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27D728C-F603-45CA-B6E5-112B0378321B}"/>
              </a:ext>
            </a:extLst>
          </p:cNvPr>
          <p:cNvCxnSpPr>
            <a:stCxn id="37" idx="0"/>
          </p:cNvCxnSpPr>
          <p:nvPr/>
        </p:nvCxnSpPr>
        <p:spPr>
          <a:xfrm flipH="1" flipV="1">
            <a:off x="8739908" y="2371725"/>
            <a:ext cx="2017254" cy="99167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2138FD5-791B-4D87-A801-E62426A8E4F8}"/>
              </a:ext>
            </a:extLst>
          </p:cNvPr>
          <p:cNvSpPr txBox="1"/>
          <p:nvPr/>
        </p:nvSpPr>
        <p:spPr>
          <a:xfrm>
            <a:off x="8619541" y="1399337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Users’ Browser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3B0689-9E43-44C2-B965-63CA611C9907}"/>
              </a:ext>
            </a:extLst>
          </p:cNvPr>
          <p:cNvSpPr txBox="1"/>
          <p:nvPr/>
        </p:nvSpPr>
        <p:spPr>
          <a:xfrm>
            <a:off x="9833978" y="2444486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HTML Page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9AD8C2B-684F-4E93-8302-802BF6D4C1AB}"/>
              </a:ext>
            </a:extLst>
          </p:cNvPr>
          <p:cNvCxnSpPr>
            <a:cxnSpLocks/>
            <a:endCxn id="25" idx="3"/>
          </p:cNvCxnSpPr>
          <p:nvPr/>
        </p:nvCxnSpPr>
        <p:spPr>
          <a:xfrm flipH="1" flipV="1">
            <a:off x="8739908" y="2174382"/>
            <a:ext cx="2340866" cy="117517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768D5B0-0C75-424C-9441-13B935D550E6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7461035" y="2813818"/>
            <a:ext cx="639437" cy="54958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1A5311A-8559-4D13-8CDB-774A15CA849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8219534" y="2799974"/>
            <a:ext cx="804078" cy="5634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7F98562-A7A9-4783-AD66-0F4543275954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5556512" y="2743793"/>
            <a:ext cx="2224241" cy="60576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2DCE7E3-6A13-4B56-8136-FA2EBB7CD230}"/>
              </a:ext>
            </a:extLst>
          </p:cNvPr>
          <p:cNvSpPr txBox="1"/>
          <p:nvPr/>
        </p:nvSpPr>
        <p:spPr>
          <a:xfrm>
            <a:off x="4730966" y="2813818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REST API / HTTP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457ADD9-8E74-4D7A-8EEF-A1142CFD79DA}"/>
              </a:ext>
            </a:extLst>
          </p:cNvPr>
          <p:cNvSpPr txBox="1"/>
          <p:nvPr/>
        </p:nvSpPr>
        <p:spPr>
          <a:xfrm>
            <a:off x="8722011" y="4758359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Queue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D9ABB1A-755C-491D-B7A8-3B4B649A7FEA}"/>
              </a:ext>
            </a:extLst>
          </p:cNvPr>
          <p:cNvGrpSpPr/>
          <p:nvPr/>
        </p:nvGrpSpPr>
        <p:grpSpPr>
          <a:xfrm>
            <a:off x="3949742" y="3936376"/>
            <a:ext cx="6723978" cy="1513331"/>
            <a:chOff x="3949742" y="3936376"/>
            <a:chExt cx="6723978" cy="1513331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58826B4-25C7-4C95-8E5E-E3403B7B8CA3}"/>
                </a:ext>
              </a:extLst>
            </p:cNvPr>
            <p:cNvCxnSpPr>
              <a:cxnSpLocks/>
            </p:cNvCxnSpPr>
            <p:nvPr/>
          </p:nvCxnSpPr>
          <p:spPr>
            <a:xfrm>
              <a:off x="9071600" y="3954664"/>
              <a:ext cx="0" cy="75124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47AFF9E-4442-4C91-B577-23116620C262}"/>
                </a:ext>
              </a:extLst>
            </p:cNvPr>
            <p:cNvCxnSpPr>
              <a:cxnSpLocks/>
            </p:cNvCxnSpPr>
            <p:nvPr/>
          </p:nvCxnSpPr>
          <p:spPr>
            <a:xfrm>
              <a:off x="10673720" y="3943427"/>
              <a:ext cx="0" cy="14941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05B02BB-2D30-40B5-B07C-934CA0D6EBAF}"/>
                </a:ext>
              </a:extLst>
            </p:cNvPr>
            <p:cNvCxnSpPr>
              <a:cxnSpLocks/>
            </p:cNvCxnSpPr>
            <p:nvPr/>
          </p:nvCxnSpPr>
          <p:spPr>
            <a:xfrm>
              <a:off x="5586954" y="3936376"/>
              <a:ext cx="0" cy="749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3C6A501-3DCC-4481-BBAE-64170502D6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49742" y="4685523"/>
              <a:ext cx="6723978" cy="1503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4D507CB-89F8-4F1E-B360-E9B85C36E898}"/>
                </a:ext>
              </a:extLst>
            </p:cNvPr>
            <p:cNvCxnSpPr>
              <a:cxnSpLocks/>
            </p:cNvCxnSpPr>
            <p:nvPr/>
          </p:nvCxnSpPr>
          <p:spPr>
            <a:xfrm>
              <a:off x="7436260" y="3954664"/>
              <a:ext cx="0" cy="75124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AFA70DE-F89F-43F0-A6A5-2E6E010FD86D}"/>
                </a:ext>
              </a:extLst>
            </p:cNvPr>
            <p:cNvCxnSpPr>
              <a:cxnSpLocks/>
            </p:cNvCxnSpPr>
            <p:nvPr/>
          </p:nvCxnSpPr>
          <p:spPr>
            <a:xfrm>
              <a:off x="3949742" y="4700560"/>
              <a:ext cx="0" cy="749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24DDB4E-95F0-4D6E-9329-AB592D968AD1}"/>
              </a:ext>
            </a:extLst>
          </p:cNvPr>
          <p:cNvCxnSpPr>
            <a:cxnSpLocks/>
            <a:stCxn id="32" idx="1"/>
            <a:endCxn id="31" idx="3"/>
          </p:cNvCxnSpPr>
          <p:nvPr/>
        </p:nvCxnSpPr>
        <p:spPr>
          <a:xfrm flipH="1">
            <a:off x="1857964" y="5765866"/>
            <a:ext cx="14053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A0B80FB-D79E-4AD8-B9B1-271278DA2D87}"/>
              </a:ext>
            </a:extLst>
          </p:cNvPr>
          <p:cNvSpPr txBox="1"/>
          <p:nvPr/>
        </p:nvSpPr>
        <p:spPr>
          <a:xfrm>
            <a:off x="2291989" y="5765866"/>
            <a:ext cx="85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71510096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Technical Diagram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A9EE73-33B6-4EA1-B75C-848981A4EBC7}"/>
              </a:ext>
            </a:extLst>
          </p:cNvPr>
          <p:cNvSpPr/>
          <p:nvPr/>
        </p:nvSpPr>
        <p:spPr>
          <a:xfrm>
            <a:off x="4871497" y="2520217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Employees 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6CB482-C08E-47EF-B797-00200237F130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693CBD-7471-49CA-A8EF-E31834670796}"/>
              </a:ext>
            </a:extLst>
          </p:cNvPr>
          <p:cNvSpPr/>
          <p:nvPr/>
        </p:nvSpPr>
        <p:spPr>
          <a:xfrm>
            <a:off x="6605047" y="2520217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Salary Service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4BD88C-0331-45C3-A84A-C6EDE820535C}"/>
              </a:ext>
            </a:extLst>
          </p:cNvPr>
          <p:cNvSpPr/>
          <p:nvPr/>
        </p:nvSpPr>
        <p:spPr>
          <a:xfrm>
            <a:off x="8338597" y="2534062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Vacation Service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C5D68B-DABB-45C2-AE89-259B741D0CF0}"/>
              </a:ext>
            </a:extLst>
          </p:cNvPr>
          <p:cNvSpPr/>
          <p:nvPr/>
        </p:nvSpPr>
        <p:spPr>
          <a:xfrm>
            <a:off x="487935" y="4644293"/>
            <a:ext cx="1370029" cy="58446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Payment System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97AE0B-05C2-492C-9FEA-75B71E2D98D3}"/>
              </a:ext>
            </a:extLst>
          </p:cNvPr>
          <p:cNvSpPr/>
          <p:nvPr/>
        </p:nvSpPr>
        <p:spPr>
          <a:xfrm>
            <a:off x="3263344" y="4644293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Payment Interface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24532E4-F1B1-4943-A61A-94C526AAD9F7}"/>
              </a:ext>
            </a:extLst>
          </p:cNvPr>
          <p:cNvSpPr/>
          <p:nvPr/>
        </p:nvSpPr>
        <p:spPr>
          <a:xfrm>
            <a:off x="6605047" y="4298349"/>
            <a:ext cx="1495425" cy="1276350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Data Store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3357D3D-8C8C-4816-9FF2-18640665F709}"/>
              </a:ext>
            </a:extLst>
          </p:cNvPr>
          <p:cNvSpPr/>
          <p:nvPr/>
        </p:nvSpPr>
        <p:spPr>
          <a:xfrm>
            <a:off x="10072146" y="4644293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Logging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B415DF5-6A26-47E0-A340-5031CA0A9517}"/>
              </a:ext>
            </a:extLst>
          </p:cNvPr>
          <p:cNvSpPr/>
          <p:nvPr/>
        </p:nvSpPr>
        <p:spPr>
          <a:xfrm>
            <a:off x="10072147" y="2534062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View Service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457ADD9-8E74-4D7A-8EEF-A1142CFD79DA}"/>
              </a:ext>
            </a:extLst>
          </p:cNvPr>
          <p:cNvSpPr txBox="1"/>
          <p:nvPr/>
        </p:nvSpPr>
        <p:spPr>
          <a:xfrm>
            <a:off x="8722011" y="3929017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Queue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D9ABB1A-755C-491D-B7A8-3B4B649A7FEA}"/>
              </a:ext>
            </a:extLst>
          </p:cNvPr>
          <p:cNvGrpSpPr/>
          <p:nvPr/>
        </p:nvGrpSpPr>
        <p:grpSpPr>
          <a:xfrm>
            <a:off x="3949742" y="3107034"/>
            <a:ext cx="6723978" cy="1513331"/>
            <a:chOff x="3949742" y="3936376"/>
            <a:chExt cx="6723978" cy="1513331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58826B4-25C7-4C95-8E5E-E3403B7B8CA3}"/>
                </a:ext>
              </a:extLst>
            </p:cNvPr>
            <p:cNvCxnSpPr>
              <a:cxnSpLocks/>
            </p:cNvCxnSpPr>
            <p:nvPr/>
          </p:nvCxnSpPr>
          <p:spPr>
            <a:xfrm>
              <a:off x="9071600" y="3954664"/>
              <a:ext cx="0" cy="75124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47AFF9E-4442-4C91-B577-23116620C262}"/>
                </a:ext>
              </a:extLst>
            </p:cNvPr>
            <p:cNvCxnSpPr>
              <a:cxnSpLocks/>
            </p:cNvCxnSpPr>
            <p:nvPr/>
          </p:nvCxnSpPr>
          <p:spPr>
            <a:xfrm>
              <a:off x="10673720" y="3943427"/>
              <a:ext cx="0" cy="14941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05B02BB-2D30-40B5-B07C-934CA0D6EBAF}"/>
                </a:ext>
              </a:extLst>
            </p:cNvPr>
            <p:cNvCxnSpPr>
              <a:cxnSpLocks/>
            </p:cNvCxnSpPr>
            <p:nvPr/>
          </p:nvCxnSpPr>
          <p:spPr>
            <a:xfrm>
              <a:off x="5586954" y="3936376"/>
              <a:ext cx="0" cy="749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3C6A501-3DCC-4481-BBAE-64170502D6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49742" y="4685523"/>
              <a:ext cx="6723978" cy="1503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4D507CB-89F8-4F1E-B360-E9B85C36E898}"/>
                </a:ext>
              </a:extLst>
            </p:cNvPr>
            <p:cNvCxnSpPr>
              <a:cxnSpLocks/>
            </p:cNvCxnSpPr>
            <p:nvPr/>
          </p:nvCxnSpPr>
          <p:spPr>
            <a:xfrm>
              <a:off x="7436260" y="3954664"/>
              <a:ext cx="0" cy="75124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AFA70DE-F89F-43F0-A6A5-2E6E010FD86D}"/>
                </a:ext>
              </a:extLst>
            </p:cNvPr>
            <p:cNvCxnSpPr>
              <a:cxnSpLocks/>
            </p:cNvCxnSpPr>
            <p:nvPr/>
          </p:nvCxnSpPr>
          <p:spPr>
            <a:xfrm>
              <a:off x="3949742" y="4700560"/>
              <a:ext cx="0" cy="749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24DDB4E-95F0-4D6E-9329-AB592D968AD1}"/>
              </a:ext>
            </a:extLst>
          </p:cNvPr>
          <p:cNvCxnSpPr>
            <a:cxnSpLocks/>
            <a:stCxn id="32" idx="1"/>
            <a:endCxn id="31" idx="3"/>
          </p:cNvCxnSpPr>
          <p:nvPr/>
        </p:nvCxnSpPr>
        <p:spPr>
          <a:xfrm flipH="1">
            <a:off x="1857964" y="4936524"/>
            <a:ext cx="14053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A0B80FB-D79E-4AD8-B9B1-271278DA2D87}"/>
              </a:ext>
            </a:extLst>
          </p:cNvPr>
          <p:cNvSpPr txBox="1"/>
          <p:nvPr/>
        </p:nvSpPr>
        <p:spPr>
          <a:xfrm>
            <a:off x="2291989" y="4936524"/>
            <a:ext cx="85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File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11C6E4B-46A8-4BF6-8CA2-8EAB776D57BA}"/>
              </a:ext>
            </a:extLst>
          </p:cNvPr>
          <p:cNvSpPr/>
          <p:nvPr/>
        </p:nvSpPr>
        <p:spPr>
          <a:xfrm>
            <a:off x="4871496" y="3108545"/>
            <a:ext cx="1370029" cy="40303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.NET Core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EA49C0-1624-4F5B-958D-6F94DB29B199}"/>
              </a:ext>
            </a:extLst>
          </p:cNvPr>
          <p:cNvSpPr/>
          <p:nvPr/>
        </p:nvSpPr>
        <p:spPr>
          <a:xfrm>
            <a:off x="6605450" y="3104417"/>
            <a:ext cx="1370029" cy="40303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.NET Core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E11A144-8218-4611-AEA5-CA59EC08EBCA}"/>
              </a:ext>
            </a:extLst>
          </p:cNvPr>
          <p:cNvSpPr/>
          <p:nvPr/>
        </p:nvSpPr>
        <p:spPr>
          <a:xfrm>
            <a:off x="8338597" y="3108545"/>
            <a:ext cx="1370029" cy="40303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.NET Core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9CD386F-E982-4B59-A5E7-24CE2E51563E}"/>
              </a:ext>
            </a:extLst>
          </p:cNvPr>
          <p:cNvSpPr/>
          <p:nvPr/>
        </p:nvSpPr>
        <p:spPr>
          <a:xfrm>
            <a:off x="10071744" y="3112673"/>
            <a:ext cx="1370029" cy="40303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.NET Core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A39B910-54AC-45DF-AF51-C58BCD1B81C8}"/>
              </a:ext>
            </a:extLst>
          </p:cNvPr>
          <p:cNvSpPr/>
          <p:nvPr/>
        </p:nvSpPr>
        <p:spPr>
          <a:xfrm>
            <a:off x="10070761" y="5195472"/>
            <a:ext cx="1370029" cy="40303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.NET Core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7D763DF-127C-46C7-A059-2561E9231286}"/>
              </a:ext>
            </a:extLst>
          </p:cNvPr>
          <p:cNvSpPr/>
          <p:nvPr/>
        </p:nvSpPr>
        <p:spPr>
          <a:xfrm>
            <a:off x="3261959" y="5195472"/>
            <a:ext cx="1370029" cy="40303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.NET Core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926A48A-0409-4FED-830F-47BAB707E8ED}"/>
              </a:ext>
            </a:extLst>
          </p:cNvPr>
          <p:cNvSpPr/>
          <p:nvPr/>
        </p:nvSpPr>
        <p:spPr>
          <a:xfrm>
            <a:off x="6548682" y="5662907"/>
            <a:ext cx="1608154" cy="667157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SQL Server (data + BLOBs)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E5C87C4-54FF-4F61-B320-7EC196CF9721}"/>
              </a:ext>
            </a:extLst>
          </p:cNvPr>
          <p:cNvSpPr/>
          <p:nvPr/>
        </p:nvSpPr>
        <p:spPr>
          <a:xfrm>
            <a:off x="8462607" y="4242001"/>
            <a:ext cx="1370021" cy="3435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RabbitMQ</a:t>
            </a:r>
          </a:p>
        </p:txBody>
      </p:sp>
    </p:spTree>
    <p:extLst>
      <p:ext uri="{BB962C8B-B14F-4D97-AF65-F5344CB8AC3E}">
        <p14:creationId xmlns:p14="http://schemas.microsoft.com/office/powerpoint/2010/main" val="278217742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Physical Diagram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A9EE73-33B6-4EA1-B75C-848981A4EBC7}"/>
              </a:ext>
            </a:extLst>
          </p:cNvPr>
          <p:cNvSpPr/>
          <p:nvPr/>
        </p:nvSpPr>
        <p:spPr>
          <a:xfrm>
            <a:off x="4871497" y="2520217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Employees 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6CB482-C08E-47EF-B797-00200237F130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693CBD-7471-49CA-A8EF-E31834670796}"/>
              </a:ext>
            </a:extLst>
          </p:cNvPr>
          <p:cNvSpPr/>
          <p:nvPr/>
        </p:nvSpPr>
        <p:spPr>
          <a:xfrm>
            <a:off x="6605047" y="2520217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Salary Service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4BD88C-0331-45C3-A84A-C6EDE820535C}"/>
              </a:ext>
            </a:extLst>
          </p:cNvPr>
          <p:cNvSpPr/>
          <p:nvPr/>
        </p:nvSpPr>
        <p:spPr>
          <a:xfrm>
            <a:off x="8338597" y="2534062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Vacation Service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C5D68B-DABB-45C2-AE89-259B741D0CF0}"/>
              </a:ext>
            </a:extLst>
          </p:cNvPr>
          <p:cNvSpPr/>
          <p:nvPr/>
        </p:nvSpPr>
        <p:spPr>
          <a:xfrm>
            <a:off x="487935" y="4644293"/>
            <a:ext cx="1370029" cy="58446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Payment System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97AE0B-05C2-492C-9FEA-75B71E2D98D3}"/>
              </a:ext>
            </a:extLst>
          </p:cNvPr>
          <p:cNvSpPr/>
          <p:nvPr/>
        </p:nvSpPr>
        <p:spPr>
          <a:xfrm>
            <a:off x="3263344" y="4644293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Payment Interface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24532E4-F1B1-4943-A61A-94C526AAD9F7}"/>
              </a:ext>
            </a:extLst>
          </p:cNvPr>
          <p:cNvSpPr/>
          <p:nvPr/>
        </p:nvSpPr>
        <p:spPr>
          <a:xfrm>
            <a:off x="6605047" y="4298349"/>
            <a:ext cx="1495425" cy="1276350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Data Store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3357D3D-8C8C-4816-9FF2-18640665F709}"/>
              </a:ext>
            </a:extLst>
          </p:cNvPr>
          <p:cNvSpPr/>
          <p:nvPr/>
        </p:nvSpPr>
        <p:spPr>
          <a:xfrm>
            <a:off x="10072146" y="4644293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Logging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B415DF5-6A26-47E0-A340-5031CA0A9517}"/>
              </a:ext>
            </a:extLst>
          </p:cNvPr>
          <p:cNvSpPr/>
          <p:nvPr/>
        </p:nvSpPr>
        <p:spPr>
          <a:xfrm>
            <a:off x="10072147" y="2534062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View Service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457ADD9-8E74-4D7A-8EEF-A1142CFD79DA}"/>
              </a:ext>
            </a:extLst>
          </p:cNvPr>
          <p:cNvSpPr txBox="1"/>
          <p:nvPr/>
        </p:nvSpPr>
        <p:spPr>
          <a:xfrm>
            <a:off x="8722011" y="3929017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Queue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D9ABB1A-755C-491D-B7A8-3B4B649A7FEA}"/>
              </a:ext>
            </a:extLst>
          </p:cNvPr>
          <p:cNvGrpSpPr/>
          <p:nvPr/>
        </p:nvGrpSpPr>
        <p:grpSpPr>
          <a:xfrm>
            <a:off x="3949742" y="3107034"/>
            <a:ext cx="6723978" cy="1513331"/>
            <a:chOff x="3949742" y="3936376"/>
            <a:chExt cx="6723978" cy="1513331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58826B4-25C7-4C95-8E5E-E3403B7B8CA3}"/>
                </a:ext>
              </a:extLst>
            </p:cNvPr>
            <p:cNvCxnSpPr>
              <a:cxnSpLocks/>
            </p:cNvCxnSpPr>
            <p:nvPr/>
          </p:nvCxnSpPr>
          <p:spPr>
            <a:xfrm>
              <a:off x="9071600" y="3954664"/>
              <a:ext cx="0" cy="75124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47AFF9E-4442-4C91-B577-23116620C262}"/>
                </a:ext>
              </a:extLst>
            </p:cNvPr>
            <p:cNvCxnSpPr>
              <a:cxnSpLocks/>
            </p:cNvCxnSpPr>
            <p:nvPr/>
          </p:nvCxnSpPr>
          <p:spPr>
            <a:xfrm>
              <a:off x="10673720" y="3943427"/>
              <a:ext cx="0" cy="14941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05B02BB-2D30-40B5-B07C-934CA0D6EBAF}"/>
                </a:ext>
              </a:extLst>
            </p:cNvPr>
            <p:cNvCxnSpPr>
              <a:cxnSpLocks/>
            </p:cNvCxnSpPr>
            <p:nvPr/>
          </p:nvCxnSpPr>
          <p:spPr>
            <a:xfrm>
              <a:off x="5586954" y="3936376"/>
              <a:ext cx="0" cy="749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3C6A501-3DCC-4481-BBAE-64170502D6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49742" y="4685523"/>
              <a:ext cx="6723978" cy="1503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4D507CB-89F8-4F1E-B360-E9B85C36E898}"/>
                </a:ext>
              </a:extLst>
            </p:cNvPr>
            <p:cNvCxnSpPr>
              <a:cxnSpLocks/>
            </p:cNvCxnSpPr>
            <p:nvPr/>
          </p:nvCxnSpPr>
          <p:spPr>
            <a:xfrm>
              <a:off x="7436260" y="3954664"/>
              <a:ext cx="0" cy="75124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AFA70DE-F89F-43F0-A6A5-2E6E010FD86D}"/>
                </a:ext>
              </a:extLst>
            </p:cNvPr>
            <p:cNvCxnSpPr>
              <a:cxnSpLocks/>
            </p:cNvCxnSpPr>
            <p:nvPr/>
          </p:nvCxnSpPr>
          <p:spPr>
            <a:xfrm>
              <a:off x="3949742" y="4700560"/>
              <a:ext cx="0" cy="749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24DDB4E-95F0-4D6E-9329-AB592D968AD1}"/>
              </a:ext>
            </a:extLst>
          </p:cNvPr>
          <p:cNvCxnSpPr>
            <a:cxnSpLocks/>
            <a:stCxn id="32" idx="1"/>
            <a:endCxn id="31" idx="3"/>
          </p:cNvCxnSpPr>
          <p:nvPr/>
        </p:nvCxnSpPr>
        <p:spPr>
          <a:xfrm flipH="1">
            <a:off x="1857964" y="4936524"/>
            <a:ext cx="14053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A0B80FB-D79E-4AD8-B9B1-271278DA2D87}"/>
              </a:ext>
            </a:extLst>
          </p:cNvPr>
          <p:cNvSpPr txBox="1"/>
          <p:nvPr/>
        </p:nvSpPr>
        <p:spPr>
          <a:xfrm>
            <a:off x="2291989" y="4936524"/>
            <a:ext cx="85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File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1725C05-B801-4313-B1E9-BAF468770D06}"/>
              </a:ext>
            </a:extLst>
          </p:cNvPr>
          <p:cNvSpPr/>
          <p:nvPr/>
        </p:nvSpPr>
        <p:spPr>
          <a:xfrm>
            <a:off x="5023897" y="2672617"/>
            <a:ext cx="1370029" cy="5844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Employees Service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A749662-5DD7-452E-AC8B-174B829BA943}"/>
              </a:ext>
            </a:extLst>
          </p:cNvPr>
          <p:cNvSpPr/>
          <p:nvPr/>
        </p:nvSpPr>
        <p:spPr>
          <a:xfrm>
            <a:off x="6757447" y="2672617"/>
            <a:ext cx="1370029" cy="5844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Salary Service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03694F8-CFFE-48FC-9698-D393A7186913}"/>
              </a:ext>
            </a:extLst>
          </p:cNvPr>
          <p:cNvSpPr/>
          <p:nvPr/>
        </p:nvSpPr>
        <p:spPr>
          <a:xfrm>
            <a:off x="8490997" y="2686462"/>
            <a:ext cx="1370029" cy="5844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Vacation Service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7E04C84-F9D2-4D70-9AC0-F858AB91C1C0}"/>
              </a:ext>
            </a:extLst>
          </p:cNvPr>
          <p:cNvSpPr/>
          <p:nvPr/>
        </p:nvSpPr>
        <p:spPr>
          <a:xfrm>
            <a:off x="10224547" y="2686462"/>
            <a:ext cx="1370029" cy="5844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View Service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48325A1-B38B-4917-9F96-7BF9A98EBF95}"/>
              </a:ext>
            </a:extLst>
          </p:cNvPr>
          <p:cNvSpPr/>
          <p:nvPr/>
        </p:nvSpPr>
        <p:spPr>
          <a:xfrm>
            <a:off x="10224546" y="4796693"/>
            <a:ext cx="1370029" cy="5844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Logging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EC355EE-14D1-4128-BA02-83289E50FDDA}"/>
              </a:ext>
            </a:extLst>
          </p:cNvPr>
          <p:cNvSpPr/>
          <p:nvPr/>
        </p:nvSpPr>
        <p:spPr>
          <a:xfrm>
            <a:off x="3415744" y="4796693"/>
            <a:ext cx="1370029" cy="5844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Payment Interface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6724898-4B17-4EAB-9461-4BDC05F70191}"/>
              </a:ext>
            </a:extLst>
          </p:cNvPr>
          <p:cNvSpPr/>
          <p:nvPr/>
        </p:nvSpPr>
        <p:spPr>
          <a:xfrm>
            <a:off x="5167192" y="2144122"/>
            <a:ext cx="839523" cy="31829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LB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1B1D81E-7E57-4E1F-804C-B235AC03674E}"/>
              </a:ext>
            </a:extLst>
          </p:cNvPr>
          <p:cNvSpPr/>
          <p:nvPr/>
        </p:nvSpPr>
        <p:spPr>
          <a:xfrm>
            <a:off x="6891969" y="2144122"/>
            <a:ext cx="839523" cy="31829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LB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58B7D43-67CE-4308-A6F2-5C84CB0F1B43}"/>
              </a:ext>
            </a:extLst>
          </p:cNvPr>
          <p:cNvSpPr/>
          <p:nvPr/>
        </p:nvSpPr>
        <p:spPr>
          <a:xfrm>
            <a:off x="8616746" y="2144122"/>
            <a:ext cx="839523" cy="31829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LB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5DEA737-BD3F-449E-B32F-C9AF43AA2679}"/>
              </a:ext>
            </a:extLst>
          </p:cNvPr>
          <p:cNvSpPr/>
          <p:nvPr/>
        </p:nvSpPr>
        <p:spPr>
          <a:xfrm>
            <a:off x="10341523" y="2144122"/>
            <a:ext cx="839523" cy="31829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LB</a:t>
            </a:r>
          </a:p>
        </p:txBody>
      </p:sp>
    </p:spTree>
    <p:extLst>
      <p:ext uri="{BB962C8B-B14F-4D97-AF65-F5344CB8AC3E}">
        <p14:creationId xmlns:p14="http://schemas.microsoft.com/office/powerpoint/2010/main" val="4277519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15125</TotalTime>
  <Words>2394</Words>
  <Application>Microsoft Office PowerPoint</Application>
  <PresentationFormat>Widescreen</PresentationFormat>
  <Paragraphs>812</Paragraphs>
  <Slides>93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104" baseType="lpstr">
      <vt:lpstr>Aharoni</vt:lpstr>
      <vt:lpstr>Arial</vt:lpstr>
      <vt:lpstr>Bahnschrift</vt:lpstr>
      <vt:lpstr>Bahnschrift SemiBold</vt:lpstr>
      <vt:lpstr>Calibri</vt:lpstr>
      <vt:lpstr>Calibri Light</vt:lpstr>
      <vt:lpstr>Consolas</vt:lpstr>
      <vt:lpstr>Harlow Solid Italic</vt:lpstr>
      <vt:lpstr>Impact</vt:lpstr>
      <vt:lpstr>Imprint MT Shadow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Memi Lavi</dc:creator>
  <cp:lastModifiedBy>Shanmugham Sundaram</cp:lastModifiedBy>
  <cp:revision>2</cp:revision>
  <cp:lastPrinted>2020-01-01T14:08:01Z</cp:lastPrinted>
  <dcterms:created xsi:type="dcterms:W3CDTF">2019-12-31T15:39:54Z</dcterms:created>
  <dcterms:modified xsi:type="dcterms:W3CDTF">2021-07-31T02:01:52Z</dcterms:modified>
</cp:coreProperties>
</file>