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302" r:id="rId2"/>
    <p:sldId id="359" r:id="rId3"/>
    <p:sldId id="415" r:id="rId4"/>
    <p:sldId id="361" r:id="rId5"/>
    <p:sldId id="416" r:id="rId6"/>
    <p:sldId id="417" r:id="rId7"/>
    <p:sldId id="420" r:id="rId8"/>
    <p:sldId id="421" r:id="rId9"/>
    <p:sldId id="506" r:id="rId10"/>
    <p:sldId id="507" r:id="rId11"/>
    <p:sldId id="508" r:id="rId12"/>
    <p:sldId id="425" r:id="rId13"/>
    <p:sldId id="419" r:id="rId14"/>
    <p:sldId id="428" r:id="rId15"/>
    <p:sldId id="509" r:id="rId16"/>
    <p:sldId id="561" r:id="rId17"/>
    <p:sldId id="437" r:id="rId18"/>
    <p:sldId id="510" r:id="rId19"/>
    <p:sldId id="511" r:id="rId20"/>
    <p:sldId id="512" r:id="rId21"/>
    <p:sldId id="513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514" r:id="rId34"/>
    <p:sldId id="515" r:id="rId35"/>
    <p:sldId id="516" r:id="rId36"/>
    <p:sldId id="517" r:id="rId37"/>
    <p:sldId id="518" r:id="rId38"/>
    <p:sldId id="562" r:id="rId39"/>
    <p:sldId id="451" r:id="rId40"/>
    <p:sldId id="454" r:id="rId41"/>
    <p:sldId id="455" r:id="rId42"/>
    <p:sldId id="457" r:id="rId43"/>
    <p:sldId id="567" r:id="rId44"/>
    <p:sldId id="458" r:id="rId45"/>
    <p:sldId id="519" r:id="rId46"/>
    <p:sldId id="563" r:id="rId47"/>
    <p:sldId id="480" r:id="rId48"/>
    <p:sldId id="481" r:id="rId49"/>
    <p:sldId id="483" r:id="rId50"/>
    <p:sldId id="545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484" r:id="rId59"/>
    <p:sldId id="485" r:id="rId60"/>
    <p:sldId id="521" r:id="rId61"/>
    <p:sldId id="500" r:id="rId62"/>
    <p:sldId id="522" r:id="rId63"/>
    <p:sldId id="523" r:id="rId64"/>
    <p:sldId id="564" r:id="rId65"/>
    <p:sldId id="524" r:id="rId66"/>
    <p:sldId id="525" r:id="rId67"/>
    <p:sldId id="526" r:id="rId68"/>
    <p:sldId id="527" r:id="rId69"/>
    <p:sldId id="528" r:id="rId70"/>
    <p:sldId id="530" r:id="rId71"/>
    <p:sldId id="532" r:id="rId72"/>
    <p:sldId id="565" r:id="rId73"/>
    <p:sldId id="533" r:id="rId74"/>
    <p:sldId id="534" r:id="rId75"/>
    <p:sldId id="535" r:id="rId76"/>
    <p:sldId id="536" r:id="rId77"/>
    <p:sldId id="537" r:id="rId78"/>
    <p:sldId id="538" r:id="rId79"/>
    <p:sldId id="539" r:id="rId80"/>
    <p:sldId id="566" r:id="rId81"/>
    <p:sldId id="540" r:id="rId82"/>
    <p:sldId id="541" r:id="rId83"/>
    <p:sldId id="542" r:id="rId84"/>
    <p:sldId id="543" r:id="rId85"/>
    <p:sldId id="544" r:id="rId86"/>
    <p:sldId id="553" r:id="rId87"/>
    <p:sldId id="554" r:id="rId88"/>
    <p:sldId id="556" r:id="rId89"/>
    <p:sldId id="555" r:id="rId90"/>
    <p:sldId id="557" r:id="rId91"/>
    <p:sldId id="558" r:id="rId92"/>
    <p:sldId id="559" r:id="rId93"/>
    <p:sldId id="560" r:id="rId94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3L1 - Case Study" id="{132EE20D-77E7-429D-A4D3-1297FCDF9FC3}">
          <p14:sldIdLst>
            <p14:sldId id="302"/>
            <p14:sldId id="359"/>
            <p14:sldId id="415"/>
          </p14:sldIdLst>
        </p14:section>
        <p14:section name="S3L2 - Presenting IOToo" id="{DDF4766A-72A8-4CD1-A292-3A3CC2AF3F65}">
          <p14:sldIdLst>
            <p14:sldId id="361"/>
            <p14:sldId id="416"/>
          </p14:sldIdLst>
        </p14:section>
        <p14:section name="S3L3 - Requirements" id="{1C237CB5-2B71-40F8-B0BA-7B53B01566A9}">
          <p14:sldIdLst>
            <p14:sldId id="417"/>
            <p14:sldId id="420"/>
            <p14:sldId id="421"/>
            <p14:sldId id="506"/>
            <p14:sldId id="507"/>
            <p14:sldId id="508"/>
            <p14:sldId id="425"/>
            <p14:sldId id="419"/>
          </p14:sldIdLst>
        </p14:section>
        <p14:section name="S3L4 - Mapping the Components" id="{0F58810A-5BD2-493F-A9BF-40EBDC09307E}">
          <p14:sldIdLst>
            <p14:sldId id="428"/>
            <p14:sldId id="509"/>
          </p14:sldIdLst>
        </p14:section>
        <p14:section name="S3L5 - Logging Service" id="{8E671CFD-2AE0-4964-8D9B-234BD3C4F581}">
          <p14:sldIdLst>
            <p14:sldId id="561"/>
            <p14:sldId id="437"/>
            <p14:sldId id="510"/>
            <p14:sldId id="511"/>
            <p14:sldId id="512"/>
            <p14:sldId id="513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514"/>
            <p14:sldId id="515"/>
            <p14:sldId id="516"/>
            <p14:sldId id="517"/>
            <p14:sldId id="518"/>
          </p14:sldIdLst>
        </p14:section>
        <p14:section name="S3L6 - View Service" id="{B5F3B111-A431-498E-B9C4-778616027C67}">
          <p14:sldIdLst>
            <p14:sldId id="562"/>
            <p14:sldId id="451"/>
            <p14:sldId id="454"/>
            <p14:sldId id="455"/>
            <p14:sldId id="457"/>
            <p14:sldId id="567"/>
            <p14:sldId id="458"/>
            <p14:sldId id="519"/>
          </p14:sldIdLst>
        </p14:section>
        <p14:section name="S3L7 - Employees Service" id="{310C7651-33B8-4E53-9D04-86D607A6866E}">
          <p14:sldIdLst>
            <p14:sldId id="563"/>
            <p14:sldId id="480"/>
            <p14:sldId id="481"/>
            <p14:sldId id="483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484"/>
            <p14:sldId id="485"/>
            <p14:sldId id="521"/>
            <p14:sldId id="500"/>
            <p14:sldId id="522"/>
            <p14:sldId id="523"/>
          </p14:sldIdLst>
        </p14:section>
        <p14:section name="S3L8 - Salary Service" id="{C3D7D4A7-CE2D-4552-823F-DB8EA8FF3FEC}">
          <p14:sldIdLst>
            <p14:sldId id="564"/>
            <p14:sldId id="524"/>
            <p14:sldId id="525"/>
            <p14:sldId id="526"/>
            <p14:sldId id="527"/>
            <p14:sldId id="528"/>
            <p14:sldId id="530"/>
            <p14:sldId id="532"/>
          </p14:sldIdLst>
        </p14:section>
        <p14:section name="S3L9 - Vacation Service" id="{E8CC2291-1E01-4EC1-BD0B-461AEBC7C7BD}">
          <p14:sldIdLst>
            <p14:sldId id="565"/>
            <p14:sldId id="533"/>
            <p14:sldId id="534"/>
            <p14:sldId id="535"/>
            <p14:sldId id="536"/>
            <p14:sldId id="537"/>
            <p14:sldId id="538"/>
            <p14:sldId id="539"/>
          </p14:sldIdLst>
        </p14:section>
        <p14:section name="S3L10 - Payment Interface" id="{8CF1764F-28FA-431A-A32D-401F05B03508}">
          <p14:sldIdLst>
            <p14:sldId id="566"/>
            <p14:sldId id="540"/>
            <p14:sldId id="541"/>
            <p14:sldId id="542"/>
            <p14:sldId id="543"/>
            <p14:sldId id="544"/>
          </p14:sldIdLst>
        </p14:section>
        <p14:section name="S3L11 - Queue" id="{BC77B273-839D-4A53-AB61-655A89161756}">
          <p14:sldIdLst>
            <p14:sldId id="553"/>
            <p14:sldId id="554"/>
            <p14:sldId id="556"/>
            <p14:sldId id="555"/>
            <p14:sldId id="557"/>
          </p14:sldIdLst>
        </p14:section>
        <p14:section name="S3L12 - Architecture Diagrams" id="{28FE1673-1C8E-4448-B944-EA80540EE589}">
          <p14:sldIdLst>
            <p14:sldId id="558"/>
            <p14:sldId id="559"/>
            <p14:sldId id="5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E3C7D-A8C9-4F37-ADDB-615014853E4D}" v="3521" dt="2020-02-02T13:16:1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40" y="1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06334BD6-3EF2-443A-B8F9-69A421B92E3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B667D51-46F7-4899-BF52-33C7FE15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5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3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8E7D-59BF-4247-91CF-7601CFC5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59F9-1868-4126-BC46-585E4724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AAB-D1C5-4617-BF6C-38860075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E0A1-0675-4966-9846-896FC6D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8211-33FA-44C7-B10E-50FAA12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5F0-30B1-4932-B47F-9A7CB64D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E65B5-5795-46A4-BCE1-975E6361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4ADC-6DF7-46F8-BD12-42387D1E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7908-2422-4F5C-B699-4AB9D6A8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0F04-E8DF-4EB9-9829-972EF282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36B78-CA68-45C3-9DCD-008C5D2A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410D-7EEF-4DF1-AC03-38C8AA64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6DF1-0BD1-48C9-8287-B9B049FC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09FB-C8D2-41F8-BF92-AE3E244B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A652-FD7F-4573-9D2A-B6C7B110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200-47BA-4567-A464-5940AF56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C7A-C05F-465F-B0E8-D189EFE9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5072-43BB-4323-9445-6C7BF9F0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7276-4075-4BF3-B6CC-2E85936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901E-0252-4CEF-B4FE-90D0F98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115-C457-423D-8CD9-BF2B629C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6708-19C2-47D1-A465-14E74CB3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B752-9681-482D-BFF7-A4D10775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92D1-28BC-4855-9D06-04765269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62CD-64D5-494C-AF1B-A779068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586F-6B55-4277-936F-B5970119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07DA-E95B-485B-9307-E37273A7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F9D2-BE39-4AC2-AD3A-E24C6E7D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C7BB-E27A-4870-B28D-4A5401D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5AEE-A510-4D9F-A161-C4A25F06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A12B-628E-47DB-85CB-F4C86AA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42E-BD96-4B42-A352-7A2AAD5F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3B6F-FD0E-4F2A-BFF7-862A87DB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9E31-225E-43CE-B801-520A7782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733BD-59CA-4AFB-885C-C97AC2DC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BB289-1838-4F33-8973-384E591B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D011A-4639-4769-B562-A7459D0A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88595-A4DA-485A-8A37-70D18DDB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71D45-4B8F-4B32-A843-6395021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2012-7A67-4F21-A80D-16F8080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2BF9-FCE4-4ABA-A860-C59E949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6AB0-2C8F-4499-8499-995D543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8351-ABCE-4854-BBBF-0708127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C0459-D9DB-4CFA-A55A-E11C808F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B088-14E6-468E-9C46-5EBBC6CA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40579-43E0-477E-84F2-025FFDC9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F043-D75D-4332-B215-38B08811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8F55-5DE1-4E28-A4FF-2D25D163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468C-0F6C-4FFE-AC43-0B6F218D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34559-3768-423B-8687-E097B4F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140D0-30CC-4974-B291-609AAEF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19155-8BD7-4D0B-AD9C-F5B441D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26-0B05-4634-9AD2-24288481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261C8-ED6C-49F2-B743-DFBFFC1D3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2309-C3F3-4E9A-8B7B-E9F7DCBB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6C8E-06DE-4A39-8CD5-1F336520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D939-ABBB-49F0-8980-8FD5981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7397-80BA-4306-852C-DC19DEB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3ED8-7C09-4503-99C1-73BC27B0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EDD9-B80A-4D76-B1D3-CE20AB31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88D8-98DF-4A9F-9724-9F925CC6B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7C6F-8031-4C55-A904-6A836B80732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793B-2927-4FFA-92C8-85C71EFCE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6DD0-44D4-41C2-86F8-5A3E2D43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D44EE-9113-4DAC-8B01-DB74C856D8C0}"/>
              </a:ext>
            </a:extLst>
          </p:cNvPr>
          <p:cNvSpPr txBox="1"/>
          <p:nvPr/>
        </p:nvSpPr>
        <p:spPr>
          <a:xfrm>
            <a:off x="748698" y="452457"/>
            <a:ext cx="922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Case Study 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37F58-EF74-4594-A28B-3A2460648104}"/>
              </a:ext>
            </a:extLst>
          </p:cNvPr>
          <p:cNvSpPr txBox="1"/>
          <p:nvPr/>
        </p:nvSpPr>
        <p:spPr>
          <a:xfrm>
            <a:off x="365760" y="5650374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Memi Lavi</a:t>
            </a:r>
          </a:p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www.memilavi.com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334AE-3DEB-45A0-9291-184DFAC6BAF6}"/>
              </a:ext>
            </a:extLst>
          </p:cNvPr>
          <p:cNvSpPr/>
          <p:nvPr/>
        </p:nvSpPr>
        <p:spPr>
          <a:xfrm>
            <a:off x="436880" y="603716"/>
            <a:ext cx="152400" cy="4714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738BD-79E3-4A17-BAB8-D259FEC8B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1286"/>
          <a:stretch/>
        </p:blipFill>
        <p:spPr>
          <a:xfrm>
            <a:off x="8239027" y="1452384"/>
            <a:ext cx="3952973" cy="54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6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1 Employee = ~1MB in data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Each employee has ~10 scanned documents (contract, reviews etc.)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1 Scanned Document =~5MB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Total storage for 1 employee = ~51MB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Data 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02921-FFAE-4CA7-B844-773DF6E6C3A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2992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Company expects to grow to 500 employees in 5 years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Total storage: 51MB X 500 employees = 25.5GB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Not a lot, but: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Need to consider document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Data Volume – Cont.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02921-FFAE-4CA7-B844-773DF6E6C3A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4919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E63A2E-91D9-415A-BC3B-60B929F07B76}"/>
              </a:ext>
            </a:extLst>
          </p:cNvPr>
          <p:cNvSpPr/>
          <p:nvPr/>
        </p:nvSpPr>
        <p:spPr>
          <a:xfrm>
            <a:off x="4723068" y="695450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SLA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BF75-8C30-457E-8CF7-39AD2E7B712C}"/>
              </a:ext>
            </a:extLst>
          </p:cNvPr>
          <p:cNvSpPr txBox="1"/>
          <p:nvPr/>
        </p:nvSpPr>
        <p:spPr>
          <a:xfrm>
            <a:off x="2350163" y="1934028"/>
            <a:ext cx="8490557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i="1" dirty="0">
                <a:latin typeface="Bahnschrift" panose="020B0502040204020203" pitchFamily="34" charset="0"/>
              </a:rPr>
              <a:t>4. “How critical is the system?”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192E5-6389-45B6-ACAE-6E46EFBACFDA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356C5-57A4-4E8A-8855-2DEA96CEC7DD}"/>
              </a:ext>
            </a:extLst>
          </p:cNvPr>
          <p:cNvSpPr/>
          <p:nvPr/>
        </p:nvSpPr>
        <p:spPr>
          <a:xfrm>
            <a:off x="8370628" y="2126558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Not Very Critical</a:t>
            </a:r>
          </a:p>
        </p:txBody>
      </p:sp>
    </p:spTree>
    <p:extLst>
      <p:ext uri="{BB962C8B-B14F-4D97-AF65-F5344CB8AC3E}">
        <p14:creationId xmlns:p14="http://schemas.microsoft.com/office/powerpoint/2010/main" val="261557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28EB8-5A49-40DA-ADD3-4B2F1EF6DCD5}"/>
              </a:ext>
            </a:extLst>
          </p:cNvPr>
          <p:cNvSpPr/>
          <p:nvPr/>
        </p:nvSpPr>
        <p:spPr>
          <a:xfrm>
            <a:off x="765142" y="1707822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5BAB3-F2DA-4EC2-A765-F0F9553E941D}"/>
              </a:ext>
            </a:extLst>
          </p:cNvPr>
          <p:cNvSpPr/>
          <p:nvPr/>
        </p:nvSpPr>
        <p:spPr>
          <a:xfrm>
            <a:off x="7521542" y="1707821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Non-Functional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A83EA-A61C-4AFD-82CF-5830EB40466E}"/>
              </a:ext>
            </a:extLst>
          </p:cNvPr>
          <p:cNvCxnSpPr/>
          <p:nvPr/>
        </p:nvCxnSpPr>
        <p:spPr>
          <a:xfrm flipH="1">
            <a:off x="3497344" y="1432874"/>
            <a:ext cx="312656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9AD5-15F4-4D83-BD31-1A55C273A0B6}"/>
              </a:ext>
            </a:extLst>
          </p:cNvPr>
          <p:cNvCxnSpPr>
            <a:cxnSpLocks/>
          </p:cNvCxnSpPr>
          <p:nvPr/>
        </p:nvCxnSpPr>
        <p:spPr>
          <a:xfrm>
            <a:off x="7748990" y="1432874"/>
            <a:ext cx="307890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94255-02DE-478F-AD28-F50D2FC1F2AA}"/>
              </a:ext>
            </a:extLst>
          </p:cNvPr>
          <p:cNvSpPr txBox="1"/>
          <p:nvPr/>
        </p:nvSpPr>
        <p:spPr>
          <a:xfrm>
            <a:off x="765142" y="2627663"/>
            <a:ext cx="31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2AAE-F95D-4733-AB59-1F66734E1225}"/>
              </a:ext>
            </a:extLst>
          </p:cNvPr>
          <p:cNvSpPr txBox="1"/>
          <p:nvPr/>
        </p:nvSpPr>
        <p:spPr>
          <a:xfrm>
            <a:off x="7521542" y="2627661"/>
            <a:ext cx="31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deal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D6B7-B1A5-433B-BE92-4D76EADC4E3E}"/>
              </a:ext>
            </a:extLst>
          </p:cNvPr>
          <p:cNvSpPr txBox="1"/>
          <p:nvPr/>
        </p:nvSpPr>
        <p:spPr>
          <a:xfrm>
            <a:off x="6727491" y="3219739"/>
            <a:ext cx="4704080" cy="25290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10 Concurrent 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Manages 500 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Data volume forecast: 25.5GB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Relational &amp; Unstructured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Not mission critical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File-based 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D3485-5BCC-4F70-8503-463C6ED9DE4F}"/>
              </a:ext>
            </a:extLst>
          </p:cNvPr>
          <p:cNvSpPr txBox="1"/>
          <p:nvPr/>
        </p:nvSpPr>
        <p:spPr>
          <a:xfrm>
            <a:off x="765142" y="3023795"/>
            <a:ext cx="4704080" cy="37755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Web Based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Perform CRUD operations on employees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 Salaries: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Allow manager to ask for employee’s salary change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Allow HR manager to approve / reject request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 vacation days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Use external payment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90581-CE09-4A74-A022-05F714C035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61184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87DC2-0746-4462-B8EE-A9803BB1F2BB}"/>
              </a:ext>
            </a:extLst>
          </p:cNvPr>
          <p:cNvSpPr txBox="1"/>
          <p:nvPr/>
        </p:nvSpPr>
        <p:spPr>
          <a:xfrm>
            <a:off x="567179" y="1815146"/>
            <a:ext cx="4595955" cy="12825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Based on requirements: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Entities: Employees, Vacation, Salary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Interface to the Payment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5526660" y="182713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5526660" y="272935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Performs CRUD Operations on Employees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46D5A-278E-4F2A-B682-B585774D58DD}"/>
              </a:ext>
            </a:extLst>
          </p:cNvPr>
          <p:cNvCxnSpPr>
            <a:cxnSpLocks/>
          </p:cNvCxnSpPr>
          <p:nvPr/>
        </p:nvCxnSpPr>
        <p:spPr>
          <a:xfrm>
            <a:off x="6211674" y="2411593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7260210" y="182713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FF9BFF-5E2F-4030-B157-4C94104F2E16}"/>
              </a:ext>
            </a:extLst>
          </p:cNvPr>
          <p:cNvSpPr/>
          <p:nvPr/>
        </p:nvSpPr>
        <p:spPr>
          <a:xfrm>
            <a:off x="7260210" y="272935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Salary approval workflow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DE4A29-5A5B-4BE3-A5C2-34D342C41279}"/>
              </a:ext>
            </a:extLst>
          </p:cNvPr>
          <p:cNvCxnSpPr>
            <a:cxnSpLocks/>
          </p:cNvCxnSpPr>
          <p:nvPr/>
        </p:nvCxnSpPr>
        <p:spPr>
          <a:xfrm>
            <a:off x="7945224" y="2411593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993760" y="184097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DE96D0-F488-4240-A880-09F78ADCC1C9}"/>
              </a:ext>
            </a:extLst>
          </p:cNvPr>
          <p:cNvSpPr/>
          <p:nvPr/>
        </p:nvSpPr>
        <p:spPr>
          <a:xfrm>
            <a:off x="8993760" y="2743200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Employee’s Vacation Management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79EAF7-E0B8-4554-8927-B97DD3859042}"/>
              </a:ext>
            </a:extLst>
          </p:cNvPr>
          <p:cNvCxnSpPr>
            <a:cxnSpLocks/>
          </p:cNvCxnSpPr>
          <p:nvPr/>
        </p:nvCxnSpPr>
        <p:spPr>
          <a:xfrm>
            <a:off x="9678774" y="2425438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983235" y="389837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669285" y="389837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A0FDE-644F-4169-946C-B6B1C11A36E4}"/>
              </a:ext>
            </a:extLst>
          </p:cNvPr>
          <p:cNvSpPr/>
          <p:nvPr/>
        </p:nvSpPr>
        <p:spPr>
          <a:xfrm>
            <a:off x="3669285" y="4800600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Sends payment data to payment system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DE8A68-31BB-4FAB-B531-5073B55813BC}"/>
              </a:ext>
            </a:extLst>
          </p:cNvPr>
          <p:cNvCxnSpPr>
            <a:cxnSpLocks/>
          </p:cNvCxnSpPr>
          <p:nvPr/>
        </p:nvCxnSpPr>
        <p:spPr>
          <a:xfrm>
            <a:off x="4354299" y="4482838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743700" y="4276725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791AC-654F-423F-8616-587756B9E31C}"/>
              </a:ext>
            </a:extLst>
          </p:cNvPr>
          <p:cNvSpPr txBox="1"/>
          <p:nvPr/>
        </p:nvSpPr>
        <p:spPr>
          <a:xfrm>
            <a:off x="8915400" y="3852222"/>
            <a:ext cx="173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Q: Single or Per Service Data Store?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62D3E3-3948-4742-AAF2-7C3268F5B122}"/>
              </a:ext>
            </a:extLst>
          </p:cNvPr>
          <p:cNvSpPr txBox="1"/>
          <p:nvPr/>
        </p:nvSpPr>
        <p:spPr>
          <a:xfrm>
            <a:off x="8915400" y="4948679"/>
            <a:ext cx="1731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A: Data is shared between services, so a Single Data Store is better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6803010" y="596245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727310" y="184097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9FEDCD-3EC0-4CA9-B83F-D748A0B44D74}"/>
              </a:ext>
            </a:extLst>
          </p:cNvPr>
          <p:cNvSpPr/>
          <p:nvPr/>
        </p:nvSpPr>
        <p:spPr>
          <a:xfrm>
            <a:off x="10727310" y="2743200"/>
            <a:ext cx="1370029" cy="115517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Returns static files to the browser (HTML, CSS, JS)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4AD74F-E579-4723-AE12-74A3A17C356E}"/>
              </a:ext>
            </a:extLst>
          </p:cNvPr>
          <p:cNvCxnSpPr>
            <a:cxnSpLocks/>
          </p:cNvCxnSpPr>
          <p:nvPr/>
        </p:nvCxnSpPr>
        <p:spPr>
          <a:xfrm>
            <a:off x="11412324" y="2425438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3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6" grpId="0" animBg="1"/>
      <p:bldP spid="20" grpId="0" animBg="1"/>
      <p:bldP spid="21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5" grpId="0" animBg="1"/>
      <p:bldP spid="6" grpId="0"/>
      <p:bldP spid="35" grpId="0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Messaging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3328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0" grpId="0"/>
      <p:bldP spid="45" grpId="0"/>
      <p:bldP spid="53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9970494" y="5344539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6297105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Very Important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Other services use it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6BD69-94F0-40D6-83FF-9BC1A69882F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0645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-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617127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Is there an existing logging mechanism in the company?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Develop our own or use 3</a:t>
            </a:r>
            <a:r>
              <a:rPr lang="en-US" sz="3000" baseline="30000" dirty="0">
                <a:latin typeface="Bahnschrift" panose="020B0502040204020203" pitchFamily="34" charset="0"/>
              </a:rPr>
              <a:t>rd</a:t>
            </a:r>
            <a:r>
              <a:rPr lang="en-US" sz="3000" dirty="0">
                <a:latin typeface="Bahnschrift" panose="020B0502040204020203" pitchFamily="34" charset="0"/>
              </a:rPr>
              <a:t> party?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81C05-41CC-4A9C-9B96-B5774E76F7D8}"/>
              </a:ext>
            </a:extLst>
          </p:cNvPr>
          <p:cNvSpPr txBox="1"/>
          <p:nvPr/>
        </p:nvSpPr>
        <p:spPr>
          <a:xfrm>
            <a:off x="8778239" y="3056709"/>
            <a:ext cx="1580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ahnschrift" panose="020B0502040204020203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942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- Alternative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B8D4C-AF96-474B-917F-E84DAF0F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329" y="1913708"/>
            <a:ext cx="6515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3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C97A0-1194-4FB7-92EE-D3350EA24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13" y="-239854"/>
            <a:ext cx="7158087" cy="73377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FC8C19-C388-40FC-85ED-086E0143F741}"/>
              </a:ext>
            </a:extLst>
          </p:cNvPr>
          <p:cNvSpPr/>
          <p:nvPr/>
        </p:nvSpPr>
        <p:spPr>
          <a:xfrm>
            <a:off x="3434080" y="2367280"/>
            <a:ext cx="5435600" cy="1330960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 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370103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- Alternative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C8D47-A38B-483E-A5EF-08CD6E5C9CC5}"/>
              </a:ext>
            </a:extLst>
          </p:cNvPr>
          <p:cNvSpPr txBox="1"/>
          <p:nvPr/>
        </p:nvSpPr>
        <p:spPr>
          <a:xfrm>
            <a:off x="952107" y="2007909"/>
            <a:ext cx="9171607" cy="548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ELK: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Powerful data store (</a:t>
            </a:r>
            <a:r>
              <a:rPr lang="en-US" sz="3000" b="1" dirty="0">
                <a:latin typeface="Bahnschrift" panose="020B0502040204020203" pitchFamily="34" charset="0"/>
              </a:rPr>
              <a:t>E</a:t>
            </a:r>
            <a:r>
              <a:rPr lang="en-US" sz="3000" dirty="0">
                <a:latin typeface="Bahnschrift" panose="020B0502040204020203" pitchFamily="34" charset="0"/>
              </a:rPr>
              <a:t>lastic)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Import log from many sources (</a:t>
            </a:r>
            <a:r>
              <a:rPr lang="en-US" sz="3000" b="1" dirty="0">
                <a:latin typeface="Bahnschrift" panose="020B0502040204020203" pitchFamily="34" charset="0"/>
              </a:rPr>
              <a:t>L</a:t>
            </a:r>
            <a:r>
              <a:rPr lang="en-US" sz="3000" dirty="0">
                <a:latin typeface="Bahnschrift" panose="020B0502040204020203" pitchFamily="34" charset="0"/>
              </a:rPr>
              <a:t>ogstash)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Great viewer with filter capabilities (</a:t>
            </a:r>
            <a:r>
              <a:rPr lang="en-US" sz="3000" b="1" dirty="0">
                <a:latin typeface="Bahnschrift" panose="020B0502040204020203" pitchFamily="34" charset="0"/>
              </a:rPr>
              <a:t>K</a:t>
            </a:r>
            <a:r>
              <a:rPr lang="en-US" sz="3000" dirty="0">
                <a:latin typeface="Bahnschrift" panose="020B0502040204020203" pitchFamily="34" charset="0"/>
              </a:rPr>
              <a:t>ibana)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sz="3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- Alternative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C8D47-A38B-483E-A5EF-08CD6E5C9CC5}"/>
              </a:ext>
            </a:extLst>
          </p:cNvPr>
          <p:cNvSpPr txBox="1"/>
          <p:nvPr/>
        </p:nvSpPr>
        <p:spPr>
          <a:xfrm>
            <a:off x="952107" y="2007909"/>
            <a:ext cx="9171607" cy="548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But: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Requires maintenance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Quite complicated to install and setup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Suitable mainly for large, data-intensive systems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AEA7B-0FF2-4CCB-BA86-145BA293B333}"/>
              </a:ext>
            </a:extLst>
          </p:cNvPr>
          <p:cNvSpPr/>
          <p:nvPr/>
        </p:nvSpPr>
        <p:spPr>
          <a:xfrm rot="20726261">
            <a:off x="2547257" y="2821577"/>
            <a:ext cx="5943600" cy="2286000"/>
          </a:xfrm>
          <a:prstGeom prst="rect">
            <a:avLst/>
          </a:prstGeom>
          <a:solidFill>
            <a:schemeClr val="bg1">
              <a:alpha val="82000"/>
            </a:schemeClr>
          </a:solidFill>
          <a:ln w="136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rgbClr val="FF0000"/>
                </a:solidFill>
                <a:latin typeface="Impact" panose="020B0806030902050204" pitchFamily="34" charset="0"/>
              </a:rPr>
              <a:t>No Go</a:t>
            </a:r>
          </a:p>
        </p:txBody>
      </p:sp>
    </p:spTree>
    <p:extLst>
      <p:ext uri="{BB962C8B-B14F-4D97-AF65-F5344CB8AC3E}">
        <p14:creationId xmlns:p14="http://schemas.microsoft.com/office/powerpoint/2010/main" val="22925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629710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Steps: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Decide on Application Type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Decide on Technology Stack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Design the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FE811-519D-4D68-A71F-E74BF299304D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1562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629710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Read log records from queue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Validate the records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Store in data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4651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394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4000" b="1" dirty="0">
                <a:latin typeface="Bahnschrift" panose="020B0502040204020203" pitchFamily="34" charset="0"/>
              </a:rPr>
              <a:t>Read log records from queue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Handle the records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Save in data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A6C54-CB1B-464D-966D-7AD6BE3E5B62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9990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12403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90A1AC-46B1-4038-BE1B-282D3B96E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27" y="4152392"/>
            <a:ext cx="533400" cy="5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7BF44-ABCC-4F47-867F-E19082E01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27" y="5130816"/>
            <a:ext cx="5334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5197470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12403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0BE539-5248-40A6-B3C8-5FB038BA5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4312753"/>
            <a:ext cx="424435" cy="3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For: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Component’s Code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32111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Code Should: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Access Queue’s API</a:t>
            </a:r>
            <a:endParaRPr lang="he-IL" sz="3000" dirty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Validate the data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Store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994AF-2907-44DB-982F-CAA40FEC0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44" y="4316818"/>
            <a:ext cx="1397318" cy="139950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8840E7B-C477-44FD-B4C0-3DC43966702D}"/>
              </a:ext>
            </a:extLst>
          </p:cNvPr>
          <p:cNvSpPr/>
          <p:nvPr/>
        </p:nvSpPr>
        <p:spPr>
          <a:xfrm>
            <a:off x="6672187" y="4054932"/>
            <a:ext cx="4567706" cy="945000"/>
          </a:xfrm>
          <a:prstGeom prst="wedgeRectCallout">
            <a:avLst>
              <a:gd name="adj1" fmla="val -71843"/>
              <a:gd name="adj2" fmla="val 42904"/>
            </a:avLst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542708"/>
                </a:solidFill>
              </a:rPr>
              <a:t>We’re familiar with Microsoft stack, so we are expert in .NET and SQL Server</a:t>
            </a:r>
          </a:p>
        </p:txBody>
      </p:sp>
    </p:spTree>
    <p:extLst>
      <p:ext uri="{BB962C8B-B14F-4D97-AF65-F5344CB8AC3E}">
        <p14:creationId xmlns:p14="http://schemas.microsoft.com/office/powerpoint/2010/main" val="35387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41" y="2405743"/>
            <a:ext cx="3312569" cy="3207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ED987-E0B9-4E04-9B84-F03B250C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7" y="2405743"/>
            <a:ext cx="4291693" cy="31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538820-89E4-456B-8BA6-F89532C0268E}"/>
              </a:ext>
            </a:extLst>
          </p:cNvPr>
          <p:cNvSpPr/>
          <p:nvPr/>
        </p:nvSpPr>
        <p:spPr>
          <a:xfrm>
            <a:off x="2649348" y="465289"/>
            <a:ext cx="5976491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Application 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48F3E7-C3C6-4B2E-AB46-8CC5A79A2E83}"/>
              </a:ext>
            </a:extLst>
          </p:cNvPr>
          <p:cNvSpPr/>
          <p:nvPr/>
        </p:nvSpPr>
        <p:spPr>
          <a:xfrm>
            <a:off x="2649349" y="1753846"/>
            <a:ext cx="5976490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Defining Requirements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56F28-0EEB-4E57-8B88-520BADE8A9FB}"/>
              </a:ext>
            </a:extLst>
          </p:cNvPr>
          <p:cNvSpPr/>
          <p:nvPr/>
        </p:nvSpPr>
        <p:spPr>
          <a:xfrm>
            <a:off x="2649348" y="3042402"/>
            <a:ext cx="5976489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Components Mapping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3036C-8462-4AFD-B62F-4B7C7F9AFD5A}"/>
              </a:ext>
            </a:extLst>
          </p:cNvPr>
          <p:cNvSpPr/>
          <p:nvPr/>
        </p:nvSpPr>
        <p:spPr>
          <a:xfrm>
            <a:off x="2649349" y="4330959"/>
            <a:ext cx="5976488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Technology Stack Selection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0099D-1695-4C64-B58C-128CDDA6AB6E}"/>
              </a:ext>
            </a:extLst>
          </p:cNvPr>
          <p:cNvSpPr/>
          <p:nvPr/>
        </p:nvSpPr>
        <p:spPr>
          <a:xfrm>
            <a:off x="2649348" y="5619515"/>
            <a:ext cx="5976487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Architecture Design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4EBDE9-7245-4B23-9AEE-EB94BD86E746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637594" y="1402080"/>
            <a:ext cx="0" cy="351766"/>
          </a:xfrm>
          <a:prstGeom prst="straightConnector1">
            <a:avLst/>
          </a:prstGeom>
          <a:ln w="25400">
            <a:solidFill>
              <a:srgbClr val="5427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7B1F2D-AA2B-44CB-8951-B7ECCF924D64}"/>
              </a:ext>
            </a:extLst>
          </p:cNvPr>
          <p:cNvCxnSpPr/>
          <p:nvPr/>
        </p:nvCxnSpPr>
        <p:spPr>
          <a:xfrm>
            <a:off x="5594542" y="3979193"/>
            <a:ext cx="0" cy="351766"/>
          </a:xfrm>
          <a:prstGeom prst="straightConnector1">
            <a:avLst/>
          </a:prstGeom>
          <a:ln w="25400">
            <a:solidFill>
              <a:srgbClr val="5427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BBBA62-E625-45D2-A456-18C3C3B78D9A}"/>
              </a:ext>
            </a:extLst>
          </p:cNvPr>
          <p:cNvCxnSpPr/>
          <p:nvPr/>
        </p:nvCxnSpPr>
        <p:spPr>
          <a:xfrm>
            <a:off x="5594542" y="2690636"/>
            <a:ext cx="0" cy="351766"/>
          </a:xfrm>
          <a:prstGeom prst="straightConnector1">
            <a:avLst/>
          </a:prstGeom>
          <a:ln w="25400">
            <a:solidFill>
              <a:srgbClr val="5427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B92CEE-A227-45C0-9019-D59C40CE3A52}"/>
              </a:ext>
            </a:extLst>
          </p:cNvPr>
          <p:cNvCxnSpPr/>
          <p:nvPr/>
        </p:nvCxnSpPr>
        <p:spPr>
          <a:xfrm>
            <a:off x="5594542" y="5267750"/>
            <a:ext cx="0" cy="351766"/>
          </a:xfrm>
          <a:prstGeom prst="straightConnector1">
            <a:avLst/>
          </a:prstGeom>
          <a:ln w="25400">
            <a:solidFill>
              <a:srgbClr val="5427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8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 / 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1954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 / 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6815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Polling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E5F9D-D260-4251-9052-AE1CB2968F52}"/>
              </a:ext>
            </a:extLst>
          </p:cNvPr>
          <p:cNvSpPr txBox="1"/>
          <p:nvPr/>
        </p:nvSpPr>
        <p:spPr>
          <a:xfrm>
            <a:off x="8188960" y="2063820"/>
            <a:ext cx="261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Polls the Queue every few seconds for log records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2ACA1-D505-462D-A197-4E81BAC31CBB}"/>
              </a:ext>
            </a:extLst>
          </p:cNvPr>
          <p:cNvSpPr txBox="1"/>
          <p:nvPr/>
        </p:nvSpPr>
        <p:spPr>
          <a:xfrm>
            <a:off x="8188960" y="3472040"/>
            <a:ext cx="26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Validates the records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33A601-BE02-4034-A1C9-2E1E06652593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9494520" y="2987150"/>
            <a:ext cx="0" cy="4848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043D85-6555-468F-8568-F87BEF70AA25}"/>
              </a:ext>
            </a:extLst>
          </p:cNvPr>
          <p:cNvSpPr txBox="1"/>
          <p:nvPr/>
        </p:nvSpPr>
        <p:spPr>
          <a:xfrm>
            <a:off x="8188960" y="4420383"/>
            <a:ext cx="261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Saves the records in the data store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0F46D0-05A5-46CD-AE72-FB5F61C6602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494520" y="3972560"/>
            <a:ext cx="0" cy="4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227B85-E884-4EDE-9F6F-190C44814A20}"/>
              </a:ext>
            </a:extLst>
          </p:cNvPr>
          <p:cNvCxnSpPr/>
          <p:nvPr/>
        </p:nvCxnSpPr>
        <p:spPr>
          <a:xfrm flipV="1">
            <a:off x="2261937" y="3048000"/>
            <a:ext cx="1406547" cy="7933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629E88-BD6C-40EB-A084-D1D525DB0501}"/>
              </a:ext>
            </a:extLst>
          </p:cNvPr>
          <p:cNvCxnSpPr>
            <a:cxnSpLocks/>
          </p:cNvCxnSpPr>
          <p:nvPr/>
        </p:nvCxnSpPr>
        <p:spPr>
          <a:xfrm>
            <a:off x="2261937" y="3841372"/>
            <a:ext cx="1406547" cy="4258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A998F4-56C6-448C-9439-129FA27DDD8E}"/>
              </a:ext>
            </a:extLst>
          </p:cNvPr>
          <p:cNvSpPr txBox="1"/>
          <p:nvPr/>
        </p:nvSpPr>
        <p:spPr>
          <a:xfrm>
            <a:off x="302084" y="3222405"/>
            <a:ext cx="2611120" cy="86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Dependency Injection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using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708241-7AB5-42D5-B916-8146EDDE3A96}"/>
              </a:ext>
            </a:extLst>
          </p:cNvPr>
          <p:cNvSpPr txBox="1"/>
          <p:nvPr/>
        </p:nvSpPr>
        <p:spPr>
          <a:xfrm>
            <a:off x="310443" y="4129067"/>
            <a:ext cx="4180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Microsoft.Extensions.DependencyInjection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77511E-88D8-4636-829D-146553FCC1BE}"/>
              </a:ext>
            </a:extLst>
          </p:cNvPr>
          <p:cNvSpPr txBox="1"/>
          <p:nvPr/>
        </p:nvSpPr>
        <p:spPr>
          <a:xfrm>
            <a:off x="302084" y="4609039"/>
            <a:ext cx="2611120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Uses Entity Framework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C1D8C9-21E9-434D-BDB3-6FAB4575058B}"/>
              </a:ext>
            </a:extLst>
          </p:cNvPr>
          <p:cNvCxnSpPr>
            <a:cxnSpLocks/>
          </p:cNvCxnSpPr>
          <p:nvPr/>
        </p:nvCxnSpPr>
        <p:spPr>
          <a:xfrm flipV="1">
            <a:off x="2914716" y="4877835"/>
            <a:ext cx="582628" cy="121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22" grpId="0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31EBC-9660-42C6-AB3D-4D92BDCFA9D2}"/>
              </a:ext>
            </a:extLst>
          </p:cNvPr>
          <p:cNvSpPr txBox="1"/>
          <p:nvPr/>
        </p:nvSpPr>
        <p:spPr>
          <a:xfrm>
            <a:off x="4836160" y="1818640"/>
            <a:ext cx="2245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025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7349D-ADA6-4564-8760-D706460C423F}"/>
              </a:ext>
            </a:extLst>
          </p:cNvPr>
          <p:cNvSpPr txBox="1"/>
          <p:nvPr/>
        </p:nvSpPr>
        <p:spPr>
          <a:xfrm>
            <a:off x="8168640" y="2570480"/>
            <a:ext cx="3657600" cy="20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Active / Active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Avoid duplicate reads?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BD5351-F192-4453-AC4E-BBA8664F8544}"/>
              </a:ext>
            </a:extLst>
          </p:cNvPr>
          <p:cNvCxnSpPr/>
          <p:nvPr/>
        </p:nvCxnSpPr>
        <p:spPr>
          <a:xfrm>
            <a:off x="549656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C4E92A-A2B4-4DAD-A9AD-D0D7B484619E}"/>
              </a:ext>
            </a:extLst>
          </p:cNvPr>
          <p:cNvSpPr txBox="1"/>
          <p:nvPr/>
        </p:nvSpPr>
        <p:spPr>
          <a:xfrm>
            <a:off x="4470400" y="3453057"/>
            <a:ext cx="1137917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Is Alive</a:t>
            </a:r>
          </a:p>
        </p:txBody>
      </p:sp>
    </p:spTree>
    <p:extLst>
      <p:ext uri="{BB962C8B-B14F-4D97-AF65-F5344CB8AC3E}">
        <p14:creationId xmlns:p14="http://schemas.microsoft.com/office/powerpoint/2010/main" val="24891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BE79CA-8BDF-4BDB-A59D-76EE26290D5A}"/>
              </a:ext>
            </a:extLst>
          </p:cNvPr>
          <p:cNvSpPr txBox="1"/>
          <p:nvPr/>
        </p:nvSpPr>
        <p:spPr>
          <a:xfrm>
            <a:off x="5059680" y="1818640"/>
            <a:ext cx="2245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7F759-505C-4978-A6FB-33C4D5D22C88}"/>
              </a:ext>
            </a:extLst>
          </p:cNvPr>
          <p:cNvSpPr txBox="1"/>
          <p:nvPr/>
        </p:nvSpPr>
        <p:spPr>
          <a:xfrm>
            <a:off x="4470400" y="3453057"/>
            <a:ext cx="1137917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Is Alive</a:t>
            </a:r>
          </a:p>
        </p:txBody>
      </p:sp>
    </p:spTree>
    <p:extLst>
      <p:ext uri="{BB962C8B-B14F-4D97-AF65-F5344CB8AC3E}">
        <p14:creationId xmlns:p14="http://schemas.microsoft.com/office/powerpoint/2010/main" val="27969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97F759-505C-4978-A6FB-33C4D5D22C88}"/>
              </a:ext>
            </a:extLst>
          </p:cNvPr>
          <p:cNvSpPr txBox="1"/>
          <p:nvPr/>
        </p:nvSpPr>
        <p:spPr>
          <a:xfrm>
            <a:off x="4470400" y="3453057"/>
            <a:ext cx="2397756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Is Alive?           No!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BE79CA-8BDF-4BDB-A59D-76EE26290D5A}"/>
              </a:ext>
            </a:extLst>
          </p:cNvPr>
          <p:cNvSpPr txBox="1"/>
          <p:nvPr/>
        </p:nvSpPr>
        <p:spPr>
          <a:xfrm>
            <a:off x="5059680" y="1818640"/>
            <a:ext cx="2245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03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97F759-505C-4978-A6FB-33C4D5D22C88}"/>
              </a:ext>
            </a:extLst>
          </p:cNvPr>
          <p:cNvSpPr txBox="1"/>
          <p:nvPr/>
        </p:nvSpPr>
        <p:spPr>
          <a:xfrm>
            <a:off x="4470400" y="3453057"/>
            <a:ext cx="2397756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Is Alive?           No!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BE79CA-8BDF-4BDB-A59D-76EE26290D5A}"/>
              </a:ext>
            </a:extLst>
          </p:cNvPr>
          <p:cNvSpPr txBox="1"/>
          <p:nvPr/>
        </p:nvSpPr>
        <p:spPr>
          <a:xfrm>
            <a:off x="5059680" y="1818640"/>
            <a:ext cx="2245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63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9936448" y="3242608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840525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Get requests from the end users’ browsers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Returns static files (HTML / CSS / JS)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BC482-EA79-4088-AF18-D0AE110D8556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1439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1D1A29D-B86F-4C9E-BFE9-F596D4122145}"/>
              </a:ext>
            </a:extLst>
          </p:cNvPr>
          <p:cNvGrpSpPr/>
          <p:nvPr/>
        </p:nvGrpSpPr>
        <p:grpSpPr>
          <a:xfrm>
            <a:off x="2177591" y="679704"/>
            <a:ext cx="9528634" cy="3570208"/>
            <a:chOff x="2300140" y="688158"/>
            <a:chExt cx="9528634" cy="35702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999680-5BA6-4B55-94E0-CCC0C925C244}"/>
                </a:ext>
              </a:extLst>
            </p:cNvPr>
            <p:cNvSpPr txBox="1"/>
            <p:nvPr/>
          </p:nvSpPr>
          <p:spPr>
            <a:xfrm>
              <a:off x="2300140" y="688158"/>
              <a:ext cx="9528634" cy="240065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0" dirty="0">
                  <a:ln w="0"/>
                  <a:solidFill>
                    <a:srgbClr val="FFC000"/>
                  </a:solidFill>
                  <a:effectLst/>
                  <a:latin typeface="Harlow Solid Italic" panose="04030604020F02020D02" pitchFamily="82" charset="0"/>
                  <a:cs typeface="Gisha" panose="020B0502040204020203" pitchFamily="34" charset="-79"/>
                </a:rPr>
                <a:t>Dunderly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80DC25-34B3-4BF5-8FEB-38B8CF35492D}"/>
                </a:ext>
              </a:extLst>
            </p:cNvPr>
            <p:cNvSpPr txBox="1"/>
            <p:nvPr/>
          </p:nvSpPr>
          <p:spPr>
            <a:xfrm>
              <a:off x="2300140" y="3088815"/>
              <a:ext cx="78998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chemeClr val="bg2">
                      <a:lumMod val="50000"/>
                    </a:schemeClr>
                  </a:solidFill>
                  <a:latin typeface="Imprint MT Shadow" panose="04020605060303030202" pitchFamily="82" charset="0"/>
                  <a:cs typeface="Gisha" panose="020B0502040204020203" pitchFamily="34" charset="-79"/>
                </a:rPr>
                <a:t>Your Paper 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0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4885B4-A571-4BB3-BC77-66DAF443FF1A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9197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1772239" y="2139884"/>
            <a:ext cx="8861196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.NET Core has a great support for Web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56759-C74D-4857-BE06-0C975AEB3CAD}"/>
              </a:ext>
            </a:extLst>
          </p:cNvPr>
          <p:cNvSpPr txBox="1"/>
          <p:nvPr/>
        </p:nvSpPr>
        <p:spPr>
          <a:xfrm>
            <a:off x="1772239" y="3003967"/>
            <a:ext cx="8861196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So…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12DBA-CFD2-4D0D-AE58-1A779DEBCE39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00504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1EC9F-5FB7-4DF3-B298-60970E800FA1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6470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 / 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26704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3A62F-E95D-444D-A16A-13D70A6202F5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B885E0-B211-4486-84D6-C1A879FDC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4079967" y="3317966"/>
            <a:ext cx="3064318" cy="31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View Service Redundancy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1821543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44704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E66DA7-C91F-4355-B3C9-4EEB4659E4EE}"/>
              </a:ext>
            </a:extLst>
          </p:cNvPr>
          <p:cNvSpPr/>
          <p:nvPr/>
        </p:nvSpPr>
        <p:spPr>
          <a:xfrm>
            <a:off x="681745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6383079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4470400" y="3428999"/>
            <a:ext cx="402336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4470400" y="2074405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83104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4755741" y="3226101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BCCE9E-1495-4B93-9BF4-757B211476BE}"/>
              </a:ext>
            </a:extLst>
          </p:cNvPr>
          <p:cNvSpPr/>
          <p:nvPr/>
        </p:nvSpPr>
        <p:spPr>
          <a:xfrm>
            <a:off x="9964401" y="325607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end users to query employees’ data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performing actions on data (CUD)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doesn’t: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- Displays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4121-BED3-4A07-B726-48C3358C77A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7274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E086-55F2-4EA1-9FAB-2C5720B735D7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0414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Dev Platform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3676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1EE308-02AB-4979-B493-F4787FCECBA3}"/>
              </a:ext>
            </a:extLst>
          </p:cNvPr>
          <p:cNvSpPr txBox="1"/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Sells Paper Supplies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Printer paper, Envelopes, etc.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Needs a new HR system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Managing employees, salaries, vacations, payments</a:t>
            </a:r>
          </a:p>
        </p:txBody>
      </p:sp>
      <p:pic>
        <p:nvPicPr>
          <p:cNvPr id="1026" name="Picture 2" descr="Image result for paper supplies">
            <a:extLst>
              <a:ext uri="{FF2B5EF4-FFF2-40B4-BE49-F238E27FC236}">
                <a16:creationId xmlns:a16="http://schemas.microsoft.com/office/drawing/2014/main" id="{4B9F6321-EC31-4184-BE33-9DEC10B61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9" r="29875" b="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10B74D0-B113-4F4F-8410-318A92E477A3}"/>
              </a:ext>
            </a:extLst>
          </p:cNvPr>
          <p:cNvSpPr txBox="1"/>
          <p:nvPr/>
        </p:nvSpPr>
        <p:spPr>
          <a:xfrm>
            <a:off x="655320" y="1383929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37229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32384-C859-4D44-877D-D7384DA2674E}"/>
              </a:ext>
            </a:extLst>
          </p:cNvPr>
          <p:cNvSpPr/>
          <p:nvPr/>
        </p:nvSpPr>
        <p:spPr>
          <a:xfrm>
            <a:off x="640573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Employee Data (Relational)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69B00-54BC-4687-8190-F09C7ABFE038}"/>
              </a:ext>
            </a:extLst>
          </p:cNvPr>
          <p:cNvSpPr/>
          <p:nvPr/>
        </p:nvSpPr>
        <p:spPr>
          <a:xfrm>
            <a:off x="8016242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4A5CD-61CF-48E8-8BB6-C5E0D684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771173"/>
            <a:ext cx="4291693" cy="314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0EC6D-0F39-4515-8F64-CBF739040124}"/>
              </a:ext>
            </a:extLst>
          </p:cNvPr>
          <p:cNvSpPr txBox="1"/>
          <p:nvPr/>
        </p:nvSpPr>
        <p:spPr>
          <a:xfrm>
            <a:off x="9129261" y="2664702"/>
            <a:ext cx="6545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1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303521" y="1451618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89DF7-7BC8-44A1-990E-45342FDC7278}"/>
              </a:ext>
            </a:extLst>
          </p:cNvPr>
          <p:cNvSpPr/>
          <p:nvPr/>
        </p:nvSpPr>
        <p:spPr>
          <a:xfrm>
            <a:off x="861375" y="2499455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Relational 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FC716-5BC9-4FFB-997C-CBC44C7778C2}"/>
              </a:ext>
            </a:extLst>
          </p:cNvPr>
          <p:cNvSpPr/>
          <p:nvPr/>
        </p:nvSpPr>
        <p:spPr>
          <a:xfrm>
            <a:off x="861375" y="3563510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File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69872-8B3B-49E0-855B-03A51E65F388}"/>
              </a:ext>
            </a:extLst>
          </p:cNvPr>
          <p:cNvSpPr/>
          <p:nvPr/>
        </p:nvSpPr>
        <p:spPr>
          <a:xfrm>
            <a:off x="861375" y="4576823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Object Store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3C5451-0667-4D87-B84A-D4F7B68A5FBE}"/>
              </a:ext>
            </a:extLst>
          </p:cNvPr>
          <p:cNvSpPr/>
          <p:nvPr/>
        </p:nvSpPr>
        <p:spPr>
          <a:xfrm>
            <a:off x="861375" y="5590136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963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127000" y="505321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70051"/>
              </p:ext>
            </p:extLst>
          </p:nvPr>
        </p:nvGraphicFramePr>
        <p:xfrm>
          <a:off x="282360" y="1420045"/>
          <a:ext cx="10992885" cy="2895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577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851679489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856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specialized column type designed for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SQL Server’s FILESTREAM,</a:t>
                      </a:r>
                    </a:p>
                    <a:p>
                      <a:r>
                        <a:rPr lang="en-US" sz="1800" dirty="0"/>
                        <a:t>Oracle’s BLOB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of the app transaction</a:t>
                      </a:r>
                    </a:p>
                    <a:p>
                      <a:r>
                        <a:rPr lang="en-US" sz="1800" dirty="0"/>
                        <a:t>Part of the DB’s backup /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Clunky syntax,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Limited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27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127000" y="505321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60354"/>
              </p:ext>
            </p:extLst>
          </p:nvPr>
        </p:nvGraphicFramePr>
        <p:xfrm>
          <a:off x="282360" y="1420045"/>
          <a:ext cx="10992885" cy="3383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577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851679489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856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specialized column type designed for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SQL Server’s FILESTREAM,</a:t>
                      </a:r>
                    </a:p>
                    <a:p>
                      <a:r>
                        <a:rPr lang="en-US" sz="1800" dirty="0"/>
                        <a:t>Oracle’s BLOB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of the app transaction</a:t>
                      </a:r>
                    </a:p>
                    <a:p>
                      <a:r>
                        <a:rPr lang="en-US" sz="1800" dirty="0"/>
                        <a:t>Part of the DB’s backup /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Clunky syntax,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Limited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file, and hold a pointer to it in the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File System (duh…)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Unlimited size</a:t>
                      </a:r>
                    </a:p>
                    <a:p>
                      <a:r>
                        <a:rPr lang="en-US" sz="1800" dirty="0"/>
                        <a:t>Easy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part of transaction,</a:t>
                      </a:r>
                    </a:p>
                    <a:p>
                      <a:r>
                        <a:rPr lang="en-US" sz="1800" dirty="0"/>
                        <a:t>Unmanageable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127000" y="505321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36443"/>
              </p:ext>
            </p:extLst>
          </p:nvPr>
        </p:nvGraphicFramePr>
        <p:xfrm>
          <a:off x="282360" y="1420045"/>
          <a:ext cx="10992885" cy="4145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577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851679489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856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specialized column type designed for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SQL Server’s FILESTREAM,</a:t>
                      </a:r>
                    </a:p>
                    <a:p>
                      <a:r>
                        <a:rPr lang="en-US" sz="1800" dirty="0"/>
                        <a:t>Oracle’s BLOB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of the app transaction</a:t>
                      </a:r>
                    </a:p>
                    <a:p>
                      <a:r>
                        <a:rPr lang="en-US" sz="1800" dirty="0"/>
                        <a:t>Part of the DB’s backup /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Clunky syntax,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Limited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file, and hold a pointer to it in the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File System (duh…)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Unlimited size</a:t>
                      </a:r>
                    </a:p>
                    <a:p>
                      <a:r>
                        <a:rPr lang="en-US" sz="1800" dirty="0"/>
                        <a:t>Easy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part of transaction,</a:t>
                      </a:r>
                    </a:p>
                    <a:p>
                      <a:r>
                        <a:rPr lang="en-US" sz="1800" dirty="0"/>
                        <a:t>Unmanageable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Object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 special type of store mechanism that specializes in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Great scale</a:t>
                      </a:r>
                    </a:p>
                    <a:p>
                      <a:r>
                        <a:rPr lang="en-US" sz="1800" dirty="0"/>
                        <a:t>Unlimited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Complex setup</a:t>
                      </a:r>
                    </a:p>
                    <a:p>
                      <a:r>
                        <a:rPr lang="en-US" sz="1800" dirty="0"/>
                        <a:t>Dedicated knowledge</a:t>
                      </a:r>
                    </a:p>
                    <a:p>
                      <a:r>
                        <a:rPr lang="en-US" sz="1800" dirty="0"/>
                        <a:t>New product in the 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127000" y="505321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/>
        </p:nvGraphicFramePr>
        <p:xfrm>
          <a:off x="282360" y="1420045"/>
          <a:ext cx="10992885" cy="463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577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851679489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856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specialized column type designed for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SQL Server’s FILESTREAM,</a:t>
                      </a:r>
                    </a:p>
                    <a:p>
                      <a:r>
                        <a:rPr lang="en-US" sz="1800" dirty="0"/>
                        <a:t>Oracle’s BLOB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of the app transaction</a:t>
                      </a:r>
                    </a:p>
                    <a:p>
                      <a:r>
                        <a:rPr lang="en-US" sz="1800" dirty="0"/>
                        <a:t>Part of the DB’s backup /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Clunky syntax,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Limited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file, and hold a pointer to it in the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File System (duh…)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Unlimited size</a:t>
                      </a:r>
                    </a:p>
                    <a:p>
                      <a:r>
                        <a:rPr lang="en-US" sz="1800" dirty="0"/>
                        <a:t>Easy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part of transaction,</a:t>
                      </a:r>
                    </a:p>
                    <a:p>
                      <a:r>
                        <a:rPr lang="en-US" sz="1800" dirty="0"/>
                        <a:t>Unmanageable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Object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 special type of store mechanism that specializes in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Great scale</a:t>
                      </a:r>
                    </a:p>
                    <a:p>
                      <a:r>
                        <a:rPr lang="en-US" sz="1800" dirty="0"/>
                        <a:t>Unlimited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Complex setup</a:t>
                      </a:r>
                    </a:p>
                    <a:p>
                      <a:r>
                        <a:rPr lang="en-US" sz="1800" dirty="0"/>
                        <a:t>Dedicated knowledge</a:t>
                      </a:r>
                    </a:p>
                    <a:p>
                      <a:r>
                        <a:rPr lang="en-US" sz="1800" dirty="0"/>
                        <a:t>New product in the 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Cloud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documents in one of the public cloud storage mechanisms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Azure’s Storage Account</a:t>
                      </a:r>
                    </a:p>
                    <a:p>
                      <a:r>
                        <a:rPr lang="en-US" sz="1800" dirty="0"/>
                        <a:t>AWS’s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Great scale</a:t>
                      </a:r>
                    </a:p>
                    <a:p>
                      <a:r>
                        <a:rPr lang="en-US" sz="1800" dirty="0"/>
                        <a:t>Easy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Requires internet connection</a:t>
                      </a:r>
                    </a:p>
                    <a:p>
                      <a:r>
                        <a:rPr lang="en-US" sz="18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32384-C859-4D44-877D-D7384DA2674E}"/>
              </a:ext>
            </a:extLst>
          </p:cNvPr>
          <p:cNvSpPr/>
          <p:nvPr/>
        </p:nvSpPr>
        <p:spPr>
          <a:xfrm>
            <a:off x="640573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Employee Data (Relational)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69B00-54BC-4687-8190-F09C7ABFE038}"/>
              </a:ext>
            </a:extLst>
          </p:cNvPr>
          <p:cNvSpPr/>
          <p:nvPr/>
        </p:nvSpPr>
        <p:spPr>
          <a:xfrm>
            <a:off x="8016242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4A5CD-61CF-48E8-8BB6-C5E0D684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771173"/>
            <a:ext cx="4291693" cy="314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0EC6D-0F39-4515-8F64-CBF739040124}"/>
              </a:ext>
            </a:extLst>
          </p:cNvPr>
          <p:cNvSpPr txBox="1"/>
          <p:nvPr/>
        </p:nvSpPr>
        <p:spPr>
          <a:xfrm>
            <a:off x="9129261" y="2664702"/>
            <a:ext cx="6545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981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32384-C859-4D44-877D-D7384DA2674E}"/>
              </a:ext>
            </a:extLst>
          </p:cNvPr>
          <p:cNvSpPr/>
          <p:nvPr/>
        </p:nvSpPr>
        <p:spPr>
          <a:xfrm>
            <a:off x="640573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Employee Data (Relational)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69B00-54BC-4687-8190-F09C7ABFE038}"/>
              </a:ext>
            </a:extLst>
          </p:cNvPr>
          <p:cNvSpPr/>
          <p:nvPr/>
        </p:nvSpPr>
        <p:spPr>
          <a:xfrm>
            <a:off x="8016242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4A5CD-61CF-48E8-8BB6-C5E0D684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771173"/>
            <a:ext cx="4291693" cy="3143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8B8FB2-9D97-4E3B-9EBB-33202794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6" y="2771173"/>
            <a:ext cx="4291693" cy="3143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DCBF22-C01D-49D8-9610-8B72AE25A19E}"/>
              </a:ext>
            </a:extLst>
          </p:cNvPr>
          <p:cNvSpPr txBox="1"/>
          <p:nvPr/>
        </p:nvSpPr>
        <p:spPr>
          <a:xfrm>
            <a:off x="5384800" y="2771173"/>
            <a:ext cx="2204720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Documents are small (~1MB)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Already exists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Part of the app</a:t>
            </a:r>
          </a:p>
        </p:txBody>
      </p:sp>
    </p:spTree>
    <p:extLst>
      <p:ext uri="{BB962C8B-B14F-4D97-AF65-F5344CB8AC3E}">
        <p14:creationId xmlns:p14="http://schemas.microsoft.com/office/powerpoint/2010/main" val="40553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5C71-209E-4640-9A46-DC60F4F2F6DE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6119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full employee details by ID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List of employees by parameters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Add employee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Update employee details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Remove employee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80BC37-71CF-4B28-9AD3-5B05D1E99B77}"/>
              </a:ext>
            </a:extLst>
          </p:cNvPr>
          <p:cNvCxnSpPr/>
          <p:nvPr/>
        </p:nvCxnSpPr>
        <p:spPr>
          <a:xfrm flipH="1">
            <a:off x="5212080" y="6299200"/>
            <a:ext cx="782320" cy="0"/>
          </a:xfrm>
          <a:prstGeom prst="straightConnector1">
            <a:avLst/>
          </a:prstGeom>
          <a:ln w="158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F4435C-95B9-40C3-988B-50FE16EA0391}"/>
              </a:ext>
            </a:extLst>
          </p:cNvPr>
          <p:cNvSpPr txBox="1"/>
          <p:nvPr/>
        </p:nvSpPr>
        <p:spPr>
          <a:xfrm>
            <a:off x="6096000" y="6039241"/>
            <a:ext cx="3108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Bahnschrift" panose="020B0502040204020203" pitchFamily="34" charset="0"/>
              </a:rPr>
              <a:t>Not physical delete!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1307-76AD-462B-AD08-80D3E564886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61317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28EB8-5A49-40DA-ADD3-4B2F1EF6DCD5}"/>
              </a:ext>
            </a:extLst>
          </p:cNvPr>
          <p:cNvSpPr/>
          <p:nvPr/>
        </p:nvSpPr>
        <p:spPr>
          <a:xfrm>
            <a:off x="765142" y="1707822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5BAB3-F2DA-4EC2-A765-F0F9553E941D}"/>
              </a:ext>
            </a:extLst>
          </p:cNvPr>
          <p:cNvSpPr/>
          <p:nvPr/>
        </p:nvSpPr>
        <p:spPr>
          <a:xfrm>
            <a:off x="7521542" y="1707821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Non-Functional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A83EA-A61C-4AFD-82CF-5830EB40466E}"/>
              </a:ext>
            </a:extLst>
          </p:cNvPr>
          <p:cNvCxnSpPr/>
          <p:nvPr/>
        </p:nvCxnSpPr>
        <p:spPr>
          <a:xfrm flipH="1">
            <a:off x="3497344" y="1432874"/>
            <a:ext cx="312656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9AD5-15F4-4D83-BD31-1A55C273A0B6}"/>
              </a:ext>
            </a:extLst>
          </p:cNvPr>
          <p:cNvCxnSpPr>
            <a:cxnSpLocks/>
          </p:cNvCxnSpPr>
          <p:nvPr/>
        </p:nvCxnSpPr>
        <p:spPr>
          <a:xfrm>
            <a:off x="7748990" y="1432874"/>
            <a:ext cx="307890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94255-02DE-478F-AD28-F50D2FC1F2AA}"/>
              </a:ext>
            </a:extLst>
          </p:cNvPr>
          <p:cNvSpPr txBox="1"/>
          <p:nvPr/>
        </p:nvSpPr>
        <p:spPr>
          <a:xfrm>
            <a:off x="765142" y="2627663"/>
            <a:ext cx="31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2AAE-F95D-4733-AB59-1F66734E1225}"/>
              </a:ext>
            </a:extLst>
          </p:cNvPr>
          <p:cNvSpPr txBox="1"/>
          <p:nvPr/>
        </p:nvSpPr>
        <p:spPr>
          <a:xfrm>
            <a:off x="7521542" y="2627661"/>
            <a:ext cx="31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deal with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87DC2-0746-4462-B8EE-A9803BB1F2BB}"/>
              </a:ext>
            </a:extLst>
          </p:cNvPr>
          <p:cNvSpPr txBox="1"/>
          <p:nvPr/>
        </p:nvSpPr>
        <p:spPr>
          <a:xfrm>
            <a:off x="765142" y="3023795"/>
            <a:ext cx="4704080" cy="37755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Web Based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Perform CRUD operations on employees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 Salaries: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Allow manager to ask for employee’s salary change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Allow HR manager to approve / reject request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 vacation days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Use external payment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D922D-DADE-4EA5-8210-EC535CB65FC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962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2" grpId="0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 – Cont.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Add document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Remove document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document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Retrieve documents by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1307-76AD-462B-AD08-80D3E564886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333E5-C0B1-4E74-BBDF-F8F0A13BEF7B}"/>
              </a:ext>
            </a:extLst>
          </p:cNvPr>
          <p:cNvSpPr txBox="1"/>
          <p:nvPr/>
        </p:nvSpPr>
        <p:spPr>
          <a:xfrm>
            <a:off x="8212212" y="2194560"/>
            <a:ext cx="3288907" cy="141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Q: Do we need a separate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 Handler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service?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862EC-17A1-4F59-98CF-3F0FEB21CB6E}"/>
              </a:ext>
            </a:extLst>
          </p:cNvPr>
          <p:cNvSpPr txBox="1"/>
          <p:nvPr/>
        </p:nvSpPr>
        <p:spPr>
          <a:xfrm>
            <a:off x="8212213" y="3795957"/>
            <a:ext cx="3027680" cy="141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A: Since only the Employee entity requires docs, then no.</a:t>
            </a:r>
          </a:p>
        </p:txBody>
      </p:sp>
    </p:spTree>
    <p:extLst>
      <p:ext uri="{BB962C8B-B14F-4D97-AF65-F5344CB8AC3E}">
        <p14:creationId xmlns:p14="http://schemas.microsoft.com/office/powerpoint/2010/main" val="24347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08671"/>
              </p:ext>
            </p:extLst>
          </p:nvPr>
        </p:nvGraphicFramePr>
        <p:xfrm>
          <a:off x="288471" y="1561737"/>
          <a:ext cx="11615057" cy="5210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Get employee details by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List employees by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employees?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=…&amp;birthdate=…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400 Bad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Add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201 Created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400 Bad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Update employee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PUT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400 Bad Request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5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Remove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DELETE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437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5BA24-3BC8-4183-A6BE-E6CA9DF7672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6975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15367"/>
              </p:ext>
            </p:extLst>
          </p:nvPr>
        </p:nvGraphicFramePr>
        <p:xfrm>
          <a:off x="288471" y="1561737"/>
          <a:ext cx="11615057" cy="39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Add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/document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201 Created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Remove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DELETE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/v1/employees/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/document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docid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Get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/v1/employees/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/document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docid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Retrieve documents for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/v1/employees/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/documents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538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5BA24-3BC8-4183-A6BE-E6CA9DF7672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74584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Employee Service Redundancy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1821543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Employee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44704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E66DA7-C91F-4355-B3C9-4EEB4659E4EE}"/>
              </a:ext>
            </a:extLst>
          </p:cNvPr>
          <p:cNvSpPr/>
          <p:nvPr/>
        </p:nvSpPr>
        <p:spPr>
          <a:xfrm>
            <a:off x="681745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Employee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6383079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4470400" y="3428999"/>
            <a:ext cx="402336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4470400" y="2074405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75067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6493993" y="3227734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BCCE9E-1495-4B93-9BF4-757B211476BE}"/>
              </a:ext>
            </a:extLst>
          </p:cNvPr>
          <p:cNvSpPr/>
          <p:nvPr/>
        </p:nvSpPr>
        <p:spPr>
          <a:xfrm>
            <a:off x="9964401" y="325607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EBB915-4C60-4CDE-AD74-19C8AA7F9E3B}"/>
              </a:ext>
            </a:extLst>
          </p:cNvPr>
          <p:cNvSpPr/>
          <p:nvPr/>
        </p:nvSpPr>
        <p:spPr>
          <a:xfrm>
            <a:off x="4795542" y="3222720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managers to ask for an employee’s salary change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HR representative to approve / reject the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4121-BED3-4A07-B726-48C3358C77A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5800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E086-55F2-4EA1-9FAB-2C5720B735D7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7771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89055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5C71-209E-4640-9A46-DC60F4F2F6DE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422747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Add salary request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Remove salary request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salary requests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Approve salary request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Reject salary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1307-76AD-462B-AD08-80D3E564886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9281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E63A2E-91D9-415A-BC3B-60B929F07B76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NFR - What We Know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2457449" y="1763486"/>
            <a:ext cx="764721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Classic Information System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Not a lot of users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Not a lot of data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Interface to external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1C541-D46D-4A0B-9E3E-810B0A23CAC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361CD4-DB8D-430E-8992-1C4CA107D3CB}"/>
              </a:ext>
            </a:extLst>
          </p:cNvPr>
          <p:cNvCxnSpPr>
            <a:cxnSpLocks/>
          </p:cNvCxnSpPr>
          <p:nvPr/>
        </p:nvCxnSpPr>
        <p:spPr>
          <a:xfrm flipH="1">
            <a:off x="8036560" y="5130800"/>
            <a:ext cx="1239520" cy="0"/>
          </a:xfrm>
          <a:prstGeom prst="straightConnector1">
            <a:avLst/>
          </a:prstGeom>
          <a:ln w="196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3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49480"/>
              </p:ext>
            </p:extLst>
          </p:nvPr>
        </p:nvGraphicFramePr>
        <p:xfrm>
          <a:off x="288471" y="1561737"/>
          <a:ext cx="11615057" cy="438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Add salary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400 Bad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Remove salary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DELETE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Get salary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Approve salary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/approval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5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Reject salary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/rejection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437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5BA24-3BC8-4183-A6BE-E6CA9DF7672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6868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Salary Service Redundancy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1821543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44704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E66DA7-C91F-4355-B3C9-4EEB4659E4EE}"/>
              </a:ext>
            </a:extLst>
          </p:cNvPr>
          <p:cNvSpPr/>
          <p:nvPr/>
        </p:nvSpPr>
        <p:spPr>
          <a:xfrm>
            <a:off x="681745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6383079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4470400" y="3428999"/>
            <a:ext cx="402336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4470400" y="2074405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8036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8213933" y="3227734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BCCE9E-1495-4B93-9BF4-757B211476BE}"/>
              </a:ext>
            </a:extLst>
          </p:cNvPr>
          <p:cNvSpPr/>
          <p:nvPr/>
        </p:nvSpPr>
        <p:spPr>
          <a:xfrm>
            <a:off x="9964401" y="325607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EBB915-4C60-4CDE-AD74-19C8AA7F9E3B}"/>
              </a:ext>
            </a:extLst>
          </p:cNvPr>
          <p:cNvSpPr/>
          <p:nvPr/>
        </p:nvSpPr>
        <p:spPr>
          <a:xfrm>
            <a:off x="4795542" y="3222720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EE2420-0C72-41B7-92AC-7A48AB5526AD}"/>
              </a:ext>
            </a:extLst>
          </p:cNvPr>
          <p:cNvSpPr/>
          <p:nvPr/>
        </p:nvSpPr>
        <p:spPr>
          <a:xfrm>
            <a:off x="6504601" y="3222722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employees to manage their vacation days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HR to set available vacation days for employees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4121-BED3-4A07-B726-48C3358C77A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5385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E086-55F2-4EA1-9FAB-2C5720B735D7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2865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57313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5C71-209E-4640-9A46-DC60F4F2F6DE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803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Set available vacation days (by HR)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available vacation days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Reduce vacation days (by employees)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1307-76AD-462B-AD08-80D3E564886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38815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02241"/>
              </p:ext>
            </p:extLst>
          </p:nvPr>
        </p:nvGraphicFramePr>
        <p:xfrm>
          <a:off x="288471" y="1561737"/>
          <a:ext cx="11615057" cy="264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Set available vacation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PUT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/v1/vacation/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empid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Get available vacation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/v1/vacation/{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empid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Reduce vacation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/v1/vacation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/{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empid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}/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5BA24-3BC8-4183-A6BE-E6CA9DF7672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6742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Vacation Service Redundancy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1821543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44704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E66DA7-C91F-4355-B3C9-4EEB4659E4EE}"/>
              </a:ext>
            </a:extLst>
          </p:cNvPr>
          <p:cNvSpPr/>
          <p:nvPr/>
        </p:nvSpPr>
        <p:spPr>
          <a:xfrm>
            <a:off x="681745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6383079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4470400" y="3428999"/>
            <a:ext cx="402336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4470400" y="2074405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9894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764721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“How many expected concurrent users?”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“How many employees?”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“</a:t>
            </a:r>
            <a:r>
              <a:rPr lang="en-US" sz="3000" i="1" dirty="0">
                <a:latin typeface="Bahnschrift" panose="020B0502040204020203" pitchFamily="34" charset="0"/>
              </a:rPr>
              <a:t>What do we know about the external Payment system?”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D3722-A952-4948-A7B4-635CDCBFDAE0}"/>
              </a:ext>
            </a:extLst>
          </p:cNvPr>
          <p:cNvSpPr/>
          <p:nvPr/>
        </p:nvSpPr>
        <p:spPr>
          <a:xfrm>
            <a:off x="8070182" y="1904490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E944E-6EC4-43E8-AADC-69DE2F0FA15A}"/>
              </a:ext>
            </a:extLst>
          </p:cNvPr>
          <p:cNvSpPr/>
          <p:nvPr/>
        </p:nvSpPr>
        <p:spPr>
          <a:xfrm>
            <a:off x="8070182" y="2907711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250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NFR - What We 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02921-FFAE-4CA7-B844-773DF6E6C3A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5498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3146739" y="5349096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BCCE9E-1495-4B93-9BF4-757B211476BE}"/>
              </a:ext>
            </a:extLst>
          </p:cNvPr>
          <p:cNvSpPr/>
          <p:nvPr/>
        </p:nvSpPr>
        <p:spPr>
          <a:xfrm>
            <a:off x="9964401" y="325607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EBB915-4C60-4CDE-AD74-19C8AA7F9E3B}"/>
              </a:ext>
            </a:extLst>
          </p:cNvPr>
          <p:cNvSpPr/>
          <p:nvPr/>
        </p:nvSpPr>
        <p:spPr>
          <a:xfrm>
            <a:off x="4795542" y="3222720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8EC4A5-351A-42CF-8798-2C6854578D70}"/>
              </a:ext>
            </a:extLst>
          </p:cNvPr>
          <p:cNvSpPr/>
          <p:nvPr/>
        </p:nvSpPr>
        <p:spPr>
          <a:xfrm>
            <a:off x="6504779" y="3223770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FBE957-CA0B-4904-8C42-3A11F1CD21D4}"/>
              </a:ext>
            </a:extLst>
          </p:cNvPr>
          <p:cNvSpPr/>
          <p:nvPr/>
        </p:nvSpPr>
        <p:spPr>
          <a:xfrm>
            <a:off x="8237966" y="3223772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Queries the database once a month for salary data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Passes payment data to the external payment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4121-BED3-4A07-B726-48C3358C77A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403311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474282" y="5311123"/>
            <a:ext cx="424435" cy="393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46471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E086-55F2-4EA1-9FAB-2C5720B735D7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0638E8-E4A6-4A0A-A942-16AE1B0D3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1386" y="3430627"/>
            <a:ext cx="424434" cy="4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408364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Timer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5C71-209E-4640-9A46-DC60F4F2F6DE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817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Payment Interface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BD5351-F192-4453-AC4E-BBA8664F8544}"/>
              </a:ext>
            </a:extLst>
          </p:cNvPr>
          <p:cNvCxnSpPr/>
          <p:nvPr/>
        </p:nvCxnSpPr>
        <p:spPr>
          <a:xfrm>
            <a:off x="549656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C4E92A-A2B4-4DAD-A9AD-D0D7B484619E}"/>
              </a:ext>
            </a:extLst>
          </p:cNvPr>
          <p:cNvSpPr txBox="1"/>
          <p:nvPr/>
        </p:nvSpPr>
        <p:spPr>
          <a:xfrm>
            <a:off x="4470400" y="3453057"/>
            <a:ext cx="1137917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Is Alive</a:t>
            </a:r>
          </a:p>
        </p:txBody>
      </p:sp>
    </p:spTree>
    <p:extLst>
      <p:ext uri="{BB962C8B-B14F-4D97-AF65-F5344CB8AC3E}">
        <p14:creationId xmlns:p14="http://schemas.microsoft.com/office/powerpoint/2010/main" val="41381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Messaging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E4C89A-B018-41EA-85A7-78FC9CE6A79E}"/>
              </a:ext>
            </a:extLst>
          </p:cNvPr>
          <p:cNvCxnSpPr>
            <a:cxnSpLocks/>
          </p:cNvCxnSpPr>
          <p:nvPr/>
        </p:nvCxnSpPr>
        <p:spPr>
          <a:xfrm flipH="1" flipV="1">
            <a:off x="9337040" y="5127692"/>
            <a:ext cx="496938" cy="930405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303521" y="1451618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Queue Alternatives: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89DF7-7BC8-44A1-990E-45342FDC7278}"/>
              </a:ext>
            </a:extLst>
          </p:cNvPr>
          <p:cNvSpPr/>
          <p:nvPr/>
        </p:nvSpPr>
        <p:spPr>
          <a:xfrm>
            <a:off x="861375" y="2499455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Self Developed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FC716-5BC9-4FFB-997C-CBC44C7778C2}"/>
              </a:ext>
            </a:extLst>
          </p:cNvPr>
          <p:cNvSpPr/>
          <p:nvPr/>
        </p:nvSpPr>
        <p:spPr>
          <a:xfrm>
            <a:off x="861375" y="3563510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RabbitMQ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69872-8B3B-49E0-855B-03A51E65F388}"/>
              </a:ext>
            </a:extLst>
          </p:cNvPr>
          <p:cNvSpPr/>
          <p:nvPr/>
        </p:nvSpPr>
        <p:spPr>
          <a:xfrm>
            <a:off x="861375" y="4576823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Kafka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163831-A4B1-4E76-A868-3834DB9E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68" y="3679340"/>
            <a:ext cx="576992" cy="597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9BEDB9-1C27-430F-AEAC-1FB77F42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64" y="4692653"/>
            <a:ext cx="401000" cy="59789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F1CEE25-9770-4D7A-82AF-3C358E0F25F9}"/>
              </a:ext>
            </a:extLst>
          </p:cNvPr>
          <p:cNvGrpSpPr/>
          <p:nvPr/>
        </p:nvGrpSpPr>
        <p:grpSpPr>
          <a:xfrm>
            <a:off x="1698433" y="2531681"/>
            <a:ext cx="2348204" cy="765106"/>
            <a:chOff x="6813550" y="2914234"/>
            <a:chExt cx="2348204" cy="76510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86EB77-79C4-4D3E-AE4C-82128BEB5D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3550" y="2914234"/>
              <a:ext cx="2348204" cy="765106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59D147-7841-4542-8C1F-C7E2E3D94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089" y="2914234"/>
              <a:ext cx="2296665" cy="765106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7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60452"/>
              </p:ext>
            </p:extLst>
          </p:nvPr>
        </p:nvGraphicFramePr>
        <p:xfrm>
          <a:off x="988828" y="1855980"/>
          <a:ext cx="9494874" cy="149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4958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3164958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3164958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Rabbit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 purpose message-broker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Easy to setup</a:t>
                      </a:r>
                    </a:p>
                    <a:p>
                      <a:r>
                        <a:rPr lang="en-US" sz="1800" dirty="0"/>
                        <a:t>Easy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7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17588"/>
              </p:ext>
            </p:extLst>
          </p:nvPr>
        </p:nvGraphicFramePr>
        <p:xfrm>
          <a:off x="988828" y="1855980"/>
          <a:ext cx="9494874" cy="170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4958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3164958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3164958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Rabbit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 purpose message-broker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Easy to setup</a:t>
                      </a:r>
                    </a:p>
                    <a:p>
                      <a:r>
                        <a:rPr lang="en-US" sz="1800" dirty="0"/>
                        <a:t>Easy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Apache 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Stream processing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Perfect for data intensive 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1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764721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Legacy system, written in C++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Hosted in the company’s servers farm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Input – only files </a:t>
            </a:r>
            <a:r>
              <a:rPr lang="en-US" sz="3000" dirty="0">
                <a:latin typeface="Bahnschrift" panose="020B0502040204020203" pitchFamily="34" charset="0"/>
                <a:sym typeface="Wingdings" panose="05000000000000000000" pitchFamily="2" charset="2"/>
              </a:rPr>
              <a:t>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  <a:sym typeface="Wingdings" panose="05000000000000000000" pitchFamily="2" charset="2"/>
              </a:rPr>
              <a:t>File received once a month</a:t>
            </a: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02921-FFAE-4CA7-B844-773DF6E6C3A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9980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303521" y="1451618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Queue Alternatives: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89DF7-7BC8-44A1-990E-45342FDC7278}"/>
              </a:ext>
            </a:extLst>
          </p:cNvPr>
          <p:cNvSpPr/>
          <p:nvPr/>
        </p:nvSpPr>
        <p:spPr>
          <a:xfrm>
            <a:off x="861375" y="2499455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Self Developed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FC716-5BC9-4FFB-997C-CBC44C7778C2}"/>
              </a:ext>
            </a:extLst>
          </p:cNvPr>
          <p:cNvSpPr/>
          <p:nvPr/>
        </p:nvSpPr>
        <p:spPr>
          <a:xfrm>
            <a:off x="861375" y="3563510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RabbitMQ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69872-8B3B-49E0-855B-03A51E65F388}"/>
              </a:ext>
            </a:extLst>
          </p:cNvPr>
          <p:cNvSpPr/>
          <p:nvPr/>
        </p:nvSpPr>
        <p:spPr>
          <a:xfrm>
            <a:off x="861375" y="4576823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Kafka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163831-A4B1-4E76-A868-3834DB9E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68" y="3679340"/>
            <a:ext cx="576992" cy="597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9BEDB9-1C27-430F-AEAC-1FB77F42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64" y="4692653"/>
            <a:ext cx="401000" cy="597898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5BAB6D2-BE99-4D82-81C6-E25A38A899D9}"/>
              </a:ext>
            </a:extLst>
          </p:cNvPr>
          <p:cNvSpPr/>
          <p:nvPr/>
        </p:nvSpPr>
        <p:spPr>
          <a:xfrm>
            <a:off x="5987987" y="3281254"/>
            <a:ext cx="581247" cy="1295569"/>
          </a:xfrm>
          <a:prstGeom prst="leftBrace">
            <a:avLst>
              <a:gd name="adj1" fmla="val 39912"/>
              <a:gd name="adj2" fmla="val 50000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49BDA-961A-463F-908B-6EDFC05970DC}"/>
              </a:ext>
            </a:extLst>
          </p:cNvPr>
          <p:cNvSpPr txBox="1"/>
          <p:nvPr/>
        </p:nvSpPr>
        <p:spPr>
          <a:xfrm>
            <a:off x="6762306" y="3444949"/>
            <a:ext cx="3381153" cy="86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No data stream involved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413933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6" grpId="0" animBg="1"/>
      <p:bldP spid="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Logic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7151009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Technical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2520217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2520217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25340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464429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464429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4298349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464429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25340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392901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107034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4936524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4936524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1C6E4B-46A8-4BF6-8CA2-8EAB776D57BA}"/>
              </a:ext>
            </a:extLst>
          </p:cNvPr>
          <p:cNvSpPr/>
          <p:nvPr/>
        </p:nvSpPr>
        <p:spPr>
          <a:xfrm>
            <a:off x="4871496" y="3108545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EA49C0-1624-4F5B-958D-6F94DB29B199}"/>
              </a:ext>
            </a:extLst>
          </p:cNvPr>
          <p:cNvSpPr/>
          <p:nvPr/>
        </p:nvSpPr>
        <p:spPr>
          <a:xfrm>
            <a:off x="6605450" y="3104417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11A144-8218-4611-AEA5-CA59EC08EBCA}"/>
              </a:ext>
            </a:extLst>
          </p:cNvPr>
          <p:cNvSpPr/>
          <p:nvPr/>
        </p:nvSpPr>
        <p:spPr>
          <a:xfrm>
            <a:off x="8338597" y="3108545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D386F-E982-4B59-A5E7-24CE2E51563E}"/>
              </a:ext>
            </a:extLst>
          </p:cNvPr>
          <p:cNvSpPr/>
          <p:nvPr/>
        </p:nvSpPr>
        <p:spPr>
          <a:xfrm>
            <a:off x="10071744" y="3112673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39B910-54AC-45DF-AF51-C58BCD1B81C8}"/>
              </a:ext>
            </a:extLst>
          </p:cNvPr>
          <p:cNvSpPr/>
          <p:nvPr/>
        </p:nvSpPr>
        <p:spPr>
          <a:xfrm>
            <a:off x="10070761" y="5195472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D763DF-127C-46C7-A059-2561E9231286}"/>
              </a:ext>
            </a:extLst>
          </p:cNvPr>
          <p:cNvSpPr/>
          <p:nvPr/>
        </p:nvSpPr>
        <p:spPr>
          <a:xfrm>
            <a:off x="3261959" y="5195472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26A48A-0409-4FED-830F-47BAB707E8ED}"/>
              </a:ext>
            </a:extLst>
          </p:cNvPr>
          <p:cNvSpPr/>
          <p:nvPr/>
        </p:nvSpPr>
        <p:spPr>
          <a:xfrm>
            <a:off x="6548682" y="5662907"/>
            <a:ext cx="1608154" cy="66715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SQL Server (data + BLOBs)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5C87C4-54FF-4F61-B320-7EC196CF9721}"/>
              </a:ext>
            </a:extLst>
          </p:cNvPr>
          <p:cNvSpPr/>
          <p:nvPr/>
        </p:nvSpPr>
        <p:spPr>
          <a:xfrm>
            <a:off x="8462607" y="4242001"/>
            <a:ext cx="1370021" cy="3435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RabbitMQ</a:t>
            </a:r>
          </a:p>
        </p:txBody>
      </p:sp>
    </p:spTree>
    <p:extLst>
      <p:ext uri="{BB962C8B-B14F-4D97-AF65-F5344CB8AC3E}">
        <p14:creationId xmlns:p14="http://schemas.microsoft.com/office/powerpoint/2010/main" val="27821774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Physical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2520217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2520217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25340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464429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464429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4298349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464429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25340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392901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107034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4936524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4936524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725C05-B801-4313-B1E9-BAF468770D06}"/>
              </a:ext>
            </a:extLst>
          </p:cNvPr>
          <p:cNvSpPr/>
          <p:nvPr/>
        </p:nvSpPr>
        <p:spPr>
          <a:xfrm>
            <a:off x="5023897" y="2672617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749662-5DD7-452E-AC8B-174B829BA943}"/>
              </a:ext>
            </a:extLst>
          </p:cNvPr>
          <p:cNvSpPr/>
          <p:nvPr/>
        </p:nvSpPr>
        <p:spPr>
          <a:xfrm>
            <a:off x="6757447" y="2672617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3694F8-CFFE-48FC-9698-D393A7186913}"/>
              </a:ext>
            </a:extLst>
          </p:cNvPr>
          <p:cNvSpPr/>
          <p:nvPr/>
        </p:nvSpPr>
        <p:spPr>
          <a:xfrm>
            <a:off x="8490997" y="2686462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E04C84-F9D2-4D70-9AC0-F858AB91C1C0}"/>
              </a:ext>
            </a:extLst>
          </p:cNvPr>
          <p:cNvSpPr/>
          <p:nvPr/>
        </p:nvSpPr>
        <p:spPr>
          <a:xfrm>
            <a:off x="10224547" y="2686462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325A1-B38B-4917-9F96-7BF9A98EBF95}"/>
              </a:ext>
            </a:extLst>
          </p:cNvPr>
          <p:cNvSpPr/>
          <p:nvPr/>
        </p:nvSpPr>
        <p:spPr>
          <a:xfrm>
            <a:off x="10224546" y="4796693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C355EE-14D1-4128-BA02-83289E50FDDA}"/>
              </a:ext>
            </a:extLst>
          </p:cNvPr>
          <p:cNvSpPr/>
          <p:nvPr/>
        </p:nvSpPr>
        <p:spPr>
          <a:xfrm>
            <a:off x="3415744" y="4796693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724898-4B17-4EAB-9461-4BDC05F70191}"/>
              </a:ext>
            </a:extLst>
          </p:cNvPr>
          <p:cNvSpPr/>
          <p:nvPr/>
        </p:nvSpPr>
        <p:spPr>
          <a:xfrm>
            <a:off x="5167192" y="2144122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B1D81E-7E57-4E1F-804C-B235AC03674E}"/>
              </a:ext>
            </a:extLst>
          </p:cNvPr>
          <p:cNvSpPr/>
          <p:nvPr/>
        </p:nvSpPr>
        <p:spPr>
          <a:xfrm>
            <a:off x="6891969" y="2144122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58B7D43-67CE-4308-A6F2-5C84CB0F1B43}"/>
              </a:ext>
            </a:extLst>
          </p:cNvPr>
          <p:cNvSpPr/>
          <p:nvPr/>
        </p:nvSpPr>
        <p:spPr>
          <a:xfrm>
            <a:off x="8616746" y="2144122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DEA737-BD3F-449E-B32F-C9AF43AA2679}"/>
              </a:ext>
            </a:extLst>
          </p:cNvPr>
          <p:cNvSpPr/>
          <p:nvPr/>
        </p:nvSpPr>
        <p:spPr>
          <a:xfrm>
            <a:off x="10341523" y="2144122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</p:spTree>
    <p:extLst>
      <p:ext uri="{BB962C8B-B14F-4D97-AF65-F5344CB8AC3E}">
        <p14:creationId xmlns:p14="http://schemas.microsoft.com/office/powerpoint/2010/main" val="427751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15125</TotalTime>
  <Words>2394</Words>
  <Application>Microsoft Office PowerPoint</Application>
  <PresentationFormat>Widescreen</PresentationFormat>
  <Paragraphs>812</Paragraphs>
  <Slides>93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4" baseType="lpstr">
      <vt:lpstr>Aharoni</vt:lpstr>
      <vt:lpstr>Arial</vt:lpstr>
      <vt:lpstr>Bahnschrift</vt:lpstr>
      <vt:lpstr>Bahnschrift SemiBold</vt:lpstr>
      <vt:lpstr>Calibri</vt:lpstr>
      <vt:lpstr>Calibri Light</vt:lpstr>
      <vt:lpstr>Consolas</vt:lpstr>
      <vt:lpstr>Harlow Solid Italic</vt:lpstr>
      <vt:lpstr>Impact</vt:lpstr>
      <vt:lpstr>Imprint MT Shadow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Shanmugham Sundaram</cp:lastModifiedBy>
  <cp:revision>2</cp:revision>
  <cp:lastPrinted>2020-01-01T14:08:01Z</cp:lastPrinted>
  <dcterms:created xsi:type="dcterms:W3CDTF">2019-12-31T15:39:54Z</dcterms:created>
  <dcterms:modified xsi:type="dcterms:W3CDTF">2022-07-07T04:50:56Z</dcterms:modified>
</cp:coreProperties>
</file>