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85" r:id="rId7"/>
    <p:sldId id="263" r:id="rId8"/>
    <p:sldId id="266" r:id="rId9"/>
    <p:sldId id="264" r:id="rId10"/>
    <p:sldId id="267" r:id="rId11"/>
    <p:sldId id="293" r:id="rId12"/>
    <p:sldId id="268" r:id="rId13"/>
    <p:sldId id="272" r:id="rId14"/>
    <p:sldId id="275" r:id="rId15"/>
    <p:sldId id="276" r:id="rId16"/>
    <p:sldId id="273" r:id="rId17"/>
    <p:sldId id="277" r:id="rId18"/>
    <p:sldId id="278" r:id="rId19"/>
    <p:sldId id="279" r:id="rId20"/>
    <p:sldId id="280" r:id="rId21"/>
    <p:sldId id="282" r:id="rId22"/>
    <p:sldId id="283" r:id="rId23"/>
    <p:sldId id="270" r:id="rId24"/>
    <p:sldId id="298" r:id="rId25"/>
    <p:sldId id="281" r:id="rId26"/>
    <p:sldId id="284" r:id="rId27"/>
    <p:sldId id="286" r:id="rId28"/>
    <p:sldId id="288" r:id="rId29"/>
    <p:sldId id="290" r:id="rId30"/>
    <p:sldId id="289" r:id="rId31"/>
    <p:sldId id="291" r:id="rId32"/>
    <p:sldId id="287" r:id="rId33"/>
    <p:sldId id="292" r:id="rId34"/>
    <p:sldId id="294" r:id="rId35"/>
    <p:sldId id="297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59C8-7A1C-42DB-83F3-36609331490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B463-B74E-4D13-AFDF-5FB29D16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</a:p>
          <a:p>
            <a:r>
              <a:rPr lang="en-US" dirty="0" smtClean="0"/>
              <a:t>(Help from Dr. Robert Siegfried)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2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Assumes variables are strings</a:t>
            </a:r>
          </a:p>
          <a:p>
            <a:r>
              <a:rPr lang="en-US" dirty="0" smtClean="0"/>
              <a:t>Math operations on strings are essentially ignored</a:t>
            </a:r>
          </a:p>
          <a:p>
            <a:pPr lvl="1"/>
            <a:r>
              <a:rPr lang="en-US" dirty="0" err="1" smtClean="0"/>
              <a:t>Normalvar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3+$</a:t>
            </a:r>
            <a:r>
              <a:rPr lang="en-US" dirty="0" err="1" smtClean="0"/>
              <a:t>normalvar</a:t>
            </a:r>
            <a:r>
              <a:rPr lang="en-US" dirty="0" smtClean="0"/>
              <a:t> yields 3+1</a:t>
            </a:r>
          </a:p>
          <a:p>
            <a:r>
              <a:rPr lang="en-US" dirty="0" smtClean="0"/>
              <a:t>Must force consideration as number</a:t>
            </a:r>
          </a:p>
          <a:p>
            <a:pPr lvl="1"/>
            <a:r>
              <a:rPr lang="en-US" dirty="0" smtClean="0"/>
              <a:t>Create variable with declare  - </a:t>
            </a:r>
            <a:r>
              <a:rPr lang="en-US" dirty="0" err="1" smtClean="0"/>
              <a:t>i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Surround your mathematical statement with ((  ))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341292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http://home.adelphi.edu/~pe16132/csc271/note/scripts/numbers</a:t>
            </a:r>
          </a:p>
        </p:txBody>
      </p:sp>
    </p:spTree>
    <p:extLst>
      <p:ext uri="{BB962C8B-B14F-4D97-AF65-F5344CB8AC3E}">
        <p14:creationId xmlns:p14="http://schemas.microsoft.com/office/powerpoint/2010/main" val="124038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 </a:t>
            </a:r>
            <a:r>
              <a:rPr lang="en-US" dirty="0" smtClean="0"/>
              <a:t>Base </a:t>
            </a:r>
            <a:r>
              <a:rPr lang="en-US" dirty="0" err="1" smtClean="0"/>
              <a:t>Nums</a:t>
            </a:r>
            <a:r>
              <a:rPr lang="en-US" dirty="0" smtClean="0"/>
              <a:t>: Octal,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Leading </a:t>
            </a:r>
            <a:r>
              <a:rPr lang="en-US" dirty="0"/>
              <a:t>0 in a number makes it be interpreted as octal so 017 represents the decimal # 15</a:t>
            </a:r>
          </a:p>
          <a:p>
            <a:pPr lvl="0"/>
            <a:r>
              <a:rPr lang="en-US" dirty="0"/>
              <a:t>Leading 0x in a number makes it be interpreted as hex. </a:t>
            </a:r>
          </a:p>
          <a:p>
            <a:pPr lvl="0"/>
            <a:r>
              <a:rPr lang="en-US" dirty="0"/>
              <a:t>Leading &lt;Base&gt;# in a number makes it be interpreted as that 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 Point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US" sz="2800" dirty="0" smtClean="0"/>
              <a:t> </a:t>
            </a:r>
            <a:r>
              <a:rPr lang="en-US" dirty="0" smtClean="0"/>
              <a:t>does not support floating point arithmetic but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dirty="0" smtClean="0"/>
              <a:t>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800" dirty="0" smtClean="0"/>
              <a:t> </a:t>
            </a:r>
            <a:r>
              <a:rPr lang="en-US" dirty="0" smtClean="0"/>
              <a:t>and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nawk</a:t>
            </a:r>
            <a:r>
              <a:rPr lang="en-US" sz="2800" dirty="0" smtClean="0"/>
              <a:t> </a:t>
            </a:r>
            <a:r>
              <a:rPr lang="en-US" dirty="0" smtClean="0"/>
              <a:t>utilities all do.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SIEGFRIE@panther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:~$ n=`echo "scale=3; 13 / 2" |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`</a:t>
            </a:r>
          </a:p>
          <a:p>
            <a:pPr marL="0" indent="0"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SIEGFRIE@panther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:~$ echo $n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6.500</a:t>
            </a:r>
          </a:p>
          <a:p>
            <a:pPr marL="0" indent="0"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SIEGFRIE@panther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:~$ product=`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nawk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-v x=2.45 -v y=3.123 'BEGIN{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"%.2f\n", x*y}'`</a:t>
            </a:r>
          </a:p>
          <a:p>
            <a:pPr marL="0" indent="0">
              <a:buFontTx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SIEGFRIE@panther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:~$ echo $product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7.65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62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Command to test true or false: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</a:t>
            </a:r>
          </a:p>
          <a:p>
            <a:pPr lvl="1"/>
            <a:r>
              <a:rPr lang="en-US" dirty="0" smtClean="0"/>
              <a:t>[ the comparison ] </a:t>
            </a:r>
          </a:p>
          <a:p>
            <a:pPr lvl="2"/>
            <a:r>
              <a:rPr lang="en-US" dirty="0" smtClean="0"/>
              <a:t>[ means 'test' </a:t>
            </a:r>
          </a:p>
          <a:p>
            <a:pPr lvl="2"/>
            <a:r>
              <a:rPr lang="en-US" dirty="0" smtClean="0"/>
              <a:t>Spaces around [</a:t>
            </a:r>
          </a:p>
          <a:p>
            <a:pPr lvl="2"/>
            <a:r>
              <a:rPr lang="en-US" dirty="0" smtClean="0"/>
              <a:t>] for looks only</a:t>
            </a:r>
          </a:p>
          <a:p>
            <a:pPr lvl="1"/>
            <a:r>
              <a:rPr lang="en-US" dirty="0" smtClean="0"/>
              <a:t>Logical</a:t>
            </a:r>
          </a:p>
          <a:p>
            <a:pPr lvl="2"/>
            <a:r>
              <a:rPr lang="en-US" dirty="0" smtClean="0"/>
              <a:t>-o for OR</a:t>
            </a:r>
          </a:p>
          <a:p>
            <a:pPr lvl="2"/>
            <a:r>
              <a:rPr lang="en-US" dirty="0" smtClean="0"/>
              <a:t>-a for AND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341292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http://home.adelphi.edu/~pe16132/csc271/note/scripts/ifscript</a:t>
            </a:r>
          </a:p>
        </p:txBody>
      </p:sp>
    </p:spTree>
    <p:extLst>
      <p:ext uri="{BB962C8B-B14F-4D97-AF65-F5344CB8AC3E}">
        <p14:creationId xmlns:p14="http://schemas.microsoft.com/office/powerpoint/2010/main" val="403681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Using </a:t>
            </a:r>
            <a:r>
              <a:rPr lang="en-US" altLang="en-US" sz="3600" b="1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3600" dirty="0" smtClean="0"/>
              <a:t> </a:t>
            </a:r>
            <a:r>
              <a:rPr lang="en-US" altLang="en-US" sz="4000" dirty="0" smtClean="0"/>
              <a:t>For Numbers And Strings – Old Format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if test 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command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en-US" dirty="0" smtClean="0"/>
              <a:t>	or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if [ 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string/numeric expression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command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fi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341292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http://home.adelphi.edu/~pe16132/csc271/note/scripts/ifscript</a:t>
            </a:r>
          </a:p>
        </p:txBody>
      </p:sp>
    </p:spTree>
    <p:extLst>
      <p:ext uri="{BB962C8B-B14F-4D97-AF65-F5344CB8AC3E}">
        <p14:creationId xmlns:p14="http://schemas.microsoft.com/office/powerpoint/2010/main" val="894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Using </a:t>
            </a:r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3600" smtClean="0"/>
              <a:t> </a:t>
            </a:r>
            <a:r>
              <a:rPr lang="en-US" altLang="en-US" sz="4000" smtClean="0"/>
              <a:t>For Strings – New Format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if [[ 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string expression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]]  ; then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	command</a:t>
            </a:r>
          </a:p>
          <a:p>
            <a:pPr marL="0" indent="0">
              <a:buFontTx/>
              <a:buNone/>
            </a:pP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800" b="1" dirty="0" err="1" smtClean="0">
                <a:latin typeface="Courier New" pitchFamily="49" charset="0"/>
                <a:cs typeface="Courier New" pitchFamily="49" charset="0"/>
              </a:rPr>
              <a:t>lif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en-US" dirty="0" smtClean="0"/>
              <a:t>i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	or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if (( 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numeric expression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NOTE: new line for then or ; then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5626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http://home.adelphi.edu/~pe16132/csc271/note/scripts/ifscript</a:t>
            </a:r>
          </a:p>
        </p:txBody>
      </p:sp>
    </p:spTree>
    <p:extLst>
      <p:ext uri="{BB962C8B-B14F-4D97-AF65-F5344CB8AC3E}">
        <p14:creationId xmlns:p14="http://schemas.microsoft.com/office/powerpoint/2010/main" val="8184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Strings </a:t>
            </a:r>
            <a:r>
              <a:rPr lang="en-US" dirty="0" err="1" smtClean="0"/>
              <a:t>vs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dirty="0" smtClean="0"/>
              <a:t>Comparing numbers </a:t>
            </a:r>
          </a:p>
          <a:p>
            <a:pPr marL="742950" lvl="2" indent="-342900"/>
            <a:r>
              <a:rPr lang="en-US" dirty="0" smtClean="0"/>
              <a:t>remember ((  ))</a:t>
            </a:r>
          </a:p>
          <a:p>
            <a:pPr marL="742950" lvl="2" indent="-342900"/>
            <a:r>
              <a:rPr lang="en-US" dirty="0" smtClean="0"/>
              <a:t>-</a:t>
            </a:r>
            <a:r>
              <a:rPr lang="en-US" dirty="0" err="1" smtClean="0"/>
              <a:t>eq</a:t>
            </a:r>
            <a:r>
              <a:rPr lang="en-US" dirty="0" smtClean="0"/>
              <a:t> , -ne, -</a:t>
            </a:r>
            <a:r>
              <a:rPr lang="en-US" dirty="0" err="1" smtClean="0"/>
              <a:t>gt</a:t>
            </a:r>
            <a:r>
              <a:rPr lang="en-US" dirty="0" smtClean="0"/>
              <a:t>, -</a:t>
            </a:r>
            <a:r>
              <a:rPr lang="en-US" dirty="0" err="1" smtClean="0"/>
              <a:t>ge</a:t>
            </a:r>
            <a:r>
              <a:rPr lang="en-US" dirty="0" smtClean="0"/>
              <a:t>, -</a:t>
            </a:r>
            <a:r>
              <a:rPr lang="en-US" dirty="0" err="1" smtClean="0"/>
              <a:t>lt</a:t>
            </a:r>
            <a:r>
              <a:rPr lang="en-US" dirty="0" smtClean="0"/>
              <a:t>, -le</a:t>
            </a:r>
          </a:p>
          <a:p>
            <a:pPr marL="0" lvl="1" indent="0">
              <a:buNone/>
            </a:pPr>
            <a:r>
              <a:rPr lang="en-US" dirty="0" smtClean="0"/>
              <a:t>Comparing strings</a:t>
            </a:r>
          </a:p>
          <a:p>
            <a:pPr marL="857250" lvl="2" indent="-457200"/>
            <a:r>
              <a:rPr lang="en-US" dirty="0" smtClean="0"/>
              <a:t>Remember [[  ]]</a:t>
            </a:r>
          </a:p>
          <a:p>
            <a:pPr marL="857250" lvl="2" indent="-457200"/>
            <a:r>
              <a:rPr lang="en-US" dirty="0" smtClean="0"/>
              <a:t>Remember space after [ </a:t>
            </a:r>
          </a:p>
          <a:p>
            <a:pPr marL="857250" lvl="2" indent="-457200"/>
            <a:r>
              <a:rPr lang="en-US" dirty="0" smtClean="0"/>
              <a:t>= </a:t>
            </a:r>
          </a:p>
          <a:p>
            <a:pPr marL="857250" lvl="2" indent="-457200"/>
            <a:r>
              <a:rPr lang="en-US" dirty="0" smtClean="0"/>
              <a:t>!= </a:t>
            </a:r>
          </a:p>
          <a:p>
            <a:pPr marL="857250" lvl="2" indent="-457200"/>
            <a:r>
              <a:rPr lang="en-US" dirty="0" smtClean="0"/>
              <a:t>Unary string tests</a:t>
            </a:r>
          </a:p>
          <a:p>
            <a:pPr marL="1314450" lvl="3" indent="-457200"/>
            <a:r>
              <a:rPr lang="en-US" dirty="0" smtClean="0"/>
              <a:t>[ string ] (not null) </a:t>
            </a:r>
          </a:p>
          <a:p>
            <a:pPr marL="1314450" lvl="3" indent="-457200"/>
            <a:r>
              <a:rPr lang="en-US" dirty="0" smtClean="0"/>
              <a:t>-z (0 length)</a:t>
            </a:r>
          </a:p>
          <a:p>
            <a:pPr marL="1314450" lvl="3" indent="-457200"/>
            <a:r>
              <a:rPr lang="en-US" dirty="0" smtClean="0"/>
              <a:t>-n (some length)</a:t>
            </a:r>
          </a:p>
          <a:p>
            <a:pPr marL="1314450" lvl="3" indent="-457200"/>
            <a:r>
              <a:rPr lang="en-US" dirty="0" smtClean="0"/>
              <a:t>-l  returns the length of the string</a:t>
            </a:r>
          </a:p>
          <a:p>
            <a:pPr marL="857250" lvl="2" indent="-457200"/>
            <a:endParaRPr lang="en-US" dirty="0" smtClean="0"/>
          </a:p>
          <a:p>
            <a:pPr marL="742950" lvl="2" indent="-342900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5626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http://home.adelphi.edu/~pe16132/csc271/note/scripts/ifscriptnum</a:t>
            </a:r>
          </a:p>
        </p:txBody>
      </p:sp>
    </p:spTree>
    <p:extLst>
      <p:ext uri="{BB962C8B-B14F-4D97-AF65-F5344CB8AC3E}">
        <p14:creationId xmlns:p14="http://schemas.microsoft.com/office/powerpoint/2010/main" val="346203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4000" smtClean="0"/>
              <a:t> Command Operators – String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70505"/>
              </p:ext>
            </p:extLst>
          </p:nvPr>
        </p:nvGraphicFramePr>
        <p:xfrm>
          <a:off x="457200" y="1219201"/>
          <a:ext cx="8229600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51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 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Tests True if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string1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string2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String1 is equal to String2 (space surrounding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is necessary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string2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String1 is not equal to String2 (space surrounding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is not necessary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 is not null.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-z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Length of string is zero.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-n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Length of string is nonzero.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-l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Length of string (number of character)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" y="4930588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 [[ ]] gives some pattern matching</a:t>
            </a:r>
          </a:p>
          <a:p>
            <a:pPr lvl="1"/>
            <a:r>
              <a:rPr lang="en-US" i="1" dirty="0"/>
              <a:t>[[ $name == [</a:t>
            </a:r>
            <a:r>
              <a:rPr lang="en-US" i="1" dirty="0" err="1"/>
              <a:t>Tt</a:t>
            </a:r>
            <a:r>
              <a:rPr lang="en-US" i="1" dirty="0"/>
              <a:t>]</a:t>
            </a:r>
            <a:r>
              <a:rPr lang="en-US" i="1" dirty="0" err="1"/>
              <a:t>om</a:t>
            </a:r>
            <a:r>
              <a:rPr lang="en-US" i="1" dirty="0"/>
              <a:t> ]] matches if $name contains Tom or tom</a:t>
            </a:r>
            <a:endParaRPr lang="en-US" dirty="0"/>
          </a:p>
          <a:p>
            <a:pPr lvl="1"/>
            <a:r>
              <a:rPr lang="en-US" i="1" dirty="0"/>
              <a:t>[[ $name == [^t]</a:t>
            </a:r>
            <a:r>
              <a:rPr lang="en-US" i="1" dirty="0" err="1"/>
              <a:t>om</a:t>
            </a:r>
            <a:r>
              <a:rPr lang="en-US" i="1" dirty="0"/>
              <a:t> ]] matches if $name contains any character but t followed by </a:t>
            </a:r>
            <a:r>
              <a:rPr lang="en-US" i="1" dirty="0" err="1"/>
              <a:t>om</a:t>
            </a:r>
            <a:endParaRPr lang="en-US" dirty="0"/>
          </a:p>
          <a:p>
            <a:pPr lvl="1"/>
            <a:r>
              <a:rPr lang="en-US" i="1" dirty="0"/>
              <a:t>[[ $name == ?o* ]] matches if $name contains any character followed by o and then whatever number of characters after that. </a:t>
            </a:r>
            <a:endParaRPr lang="en-US" dirty="0"/>
          </a:p>
          <a:p>
            <a:pPr lvl="1"/>
            <a:r>
              <a:rPr lang="en-US" dirty="0"/>
              <a:t>Just shell patterns, not regex </a:t>
            </a:r>
          </a:p>
        </p:txBody>
      </p:sp>
    </p:spTree>
    <p:extLst>
      <p:ext uri="{BB962C8B-B14F-4D97-AF65-F5344CB8AC3E}">
        <p14:creationId xmlns:p14="http://schemas.microsoft.com/office/powerpoint/2010/main" val="6742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3600" smtClean="0"/>
              <a:t> Command Operators – Logical Tests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Operator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True If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 string1 and string 2 are true.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 string1 or string 2 are true.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!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a string1 match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32788" name="TextBox 4"/>
          <p:cNvSpPr txBox="1">
            <a:spLocks noChangeArrowheads="1"/>
          </p:cNvSpPr>
          <p:nvPr/>
        </p:nvSpPr>
        <p:spPr bwMode="auto">
          <a:xfrm>
            <a:off x="1828800" y="5562600"/>
            <a:ext cx="586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latin typeface="Courier New" pitchFamily="49" charset="0"/>
                <a:cs typeface="Courier New" pitchFamily="49" charset="0"/>
              </a:rPr>
              <a:t>pattern1</a:t>
            </a:r>
            <a:r>
              <a:rPr lang="en-US" altLang="en-US">
                <a:cs typeface="Courier New" pitchFamily="49" charset="0"/>
              </a:rPr>
              <a:t> and </a:t>
            </a:r>
            <a:r>
              <a:rPr lang="en-US" altLang="en-US" i="1">
                <a:latin typeface="Courier New" pitchFamily="49" charset="0"/>
                <a:cs typeface="Courier New" pitchFamily="49" charset="0"/>
              </a:rPr>
              <a:t>pattern2</a:t>
            </a:r>
            <a:r>
              <a:rPr lang="en-US" altLang="en-US">
                <a:cs typeface="Courier New" pitchFamily="49" charset="0"/>
              </a:rPr>
              <a:t> can contain metacharacters.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3546475"/>
          <a:ext cx="82296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operator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Tests True</a:t>
                      </a:r>
                      <a:r>
                        <a:rPr lang="en-US" sz="1800" baseline="0" dirty="0" smtClean="0"/>
                        <a:t> if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pattern1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en-US" sz="1800" b="0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Pattern2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 pattern1 and pattern2 are true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pattern1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</a:t>
                      </a:r>
                      <a:r>
                        <a:rPr lang="en-US" sz="1800" b="0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Pattern2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Either pattern1 or pattern2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is true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</a:t>
                      </a:r>
                      <a:r>
                        <a:rPr lang="en-US" sz="1800" b="0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a pattern match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4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3200" smtClean="0"/>
              <a:t> </a:t>
            </a:r>
            <a:r>
              <a:rPr lang="en-US" altLang="en-US" sz="3600" smtClean="0"/>
              <a:t>Command Operators – Integer Tests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operator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Tests True</a:t>
                      </a:r>
                      <a:r>
                        <a:rPr lang="en-US" sz="1800" baseline="0" dirty="0" smtClean="0"/>
                        <a:t> if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 = int2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–ne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≠</a:t>
                      </a:r>
                      <a:r>
                        <a:rPr lang="en-US" sz="1800" dirty="0" smtClean="0"/>
                        <a:t> int2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 &gt; int2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≥</a:t>
                      </a:r>
                      <a:r>
                        <a:rPr lang="en-US" sz="1800" dirty="0" smtClean="0"/>
                        <a:t> int2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 &lt; int2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–le </a:t>
                      </a:r>
                      <a:r>
                        <a:rPr lang="en-US" sz="1800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 </a:t>
                      </a:r>
                      <a:r>
                        <a:rPr lang="en-US" sz="1800" dirty="0" smtClean="0">
                          <a:latin typeface="+mn-lt"/>
                          <a:cs typeface="Arial"/>
                        </a:rPr>
                        <a:t>≤ </a:t>
                      </a:r>
                      <a:r>
                        <a:rPr lang="en-US" sz="1800" dirty="0" smtClean="0"/>
                        <a:t>int2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in Writing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Write a script file using vi:</a:t>
            </a:r>
          </a:p>
          <a:p>
            <a:pPr lvl="1">
              <a:defRPr/>
            </a:pPr>
            <a:r>
              <a:rPr lang="en-US" dirty="0" smtClean="0"/>
              <a:t>The first line identifies the file as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US" sz="2400" dirty="0" smtClean="0"/>
              <a:t> </a:t>
            </a:r>
            <a:r>
              <a:rPr lang="en-US" dirty="0" smtClean="0"/>
              <a:t>script.</a:t>
            </a:r>
          </a:p>
          <a:p>
            <a:pPr marL="400050" lvl="1" indent="0"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#!/bin/bash</a:t>
            </a:r>
          </a:p>
          <a:p>
            <a:pPr lvl="1">
              <a:defRPr/>
            </a:pPr>
            <a:r>
              <a:rPr lang="en-US" dirty="0" smtClean="0"/>
              <a:t>Comments begin with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/>
              <a:t> and end at the end of the line.</a:t>
            </a:r>
          </a:p>
          <a:p>
            <a:pPr>
              <a:defRPr/>
            </a:pPr>
            <a:r>
              <a:rPr lang="en-US" dirty="0" smtClean="0"/>
              <a:t>give the user (and others, if (s)he wishes) permission to execute it.</a:t>
            </a:r>
          </a:p>
          <a:p>
            <a:pPr lvl="1">
              <a:defRPr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filename</a:t>
            </a:r>
          </a:p>
          <a:p>
            <a:pPr>
              <a:defRPr/>
            </a:pPr>
            <a:r>
              <a:rPr lang="en-US" dirty="0" smtClean="0"/>
              <a:t>Run from local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./filename</a:t>
            </a:r>
          </a:p>
          <a:p>
            <a:pPr>
              <a:defRPr/>
            </a:pPr>
            <a:r>
              <a:rPr lang="en-US" dirty="0" smtClean="0"/>
              <a:t>Run with a trace – echo commands after expansion</a:t>
            </a:r>
          </a:p>
          <a:p>
            <a:pPr lvl="1">
              <a:defRPr/>
            </a:pPr>
            <a:r>
              <a:rPr lang="en-US" dirty="0"/>
              <a:t>b</a:t>
            </a:r>
            <a:r>
              <a:rPr lang="en-US" dirty="0" smtClean="0"/>
              <a:t>ash –x ./filename</a:t>
            </a:r>
          </a:p>
        </p:txBody>
      </p:sp>
    </p:spTree>
    <p:extLst>
      <p:ext uri="{BB962C8B-B14F-4D97-AF65-F5344CB8AC3E}">
        <p14:creationId xmlns:p14="http://schemas.microsoft.com/office/powerpoint/2010/main" val="1815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3600" smtClean="0"/>
              <a:t> </a:t>
            </a:r>
            <a:r>
              <a:rPr lang="en-US" altLang="en-US" sz="4000" smtClean="0"/>
              <a:t>Command Operators – File Tests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True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file2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file1</a:t>
                      </a:r>
                      <a:r>
                        <a:rPr lang="en-US" baseline="0" dirty="0" smtClean="0"/>
                        <a:t> is newer than file2*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file2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file1</a:t>
                      </a:r>
                      <a:r>
                        <a:rPr lang="en-US" baseline="0" dirty="0" smtClean="0"/>
                        <a:t> is older than file2*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file2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]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file1</a:t>
                      </a:r>
                      <a:r>
                        <a:rPr lang="en-US" baseline="0" dirty="0" smtClean="0"/>
                        <a:t> and file2 have the same device and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numbers.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36" name="TextBox 5"/>
          <p:cNvSpPr txBox="1">
            <a:spLocks noChangeArrowheads="1"/>
          </p:cNvSpPr>
          <p:nvPr/>
        </p:nvSpPr>
        <p:spPr bwMode="auto">
          <a:xfrm>
            <a:off x="1828800" y="3733800"/>
            <a:ext cx="4300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* according to modfication date and time</a:t>
            </a:r>
          </a:p>
        </p:txBody>
      </p:sp>
    </p:spTree>
    <p:extLst>
      <p:ext uri="{BB962C8B-B14F-4D97-AF65-F5344CB8AC3E}">
        <p14:creationId xmlns:p14="http://schemas.microsoft.com/office/powerpoint/2010/main" val="28602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True</a:t>
                      </a:r>
                      <a:r>
                        <a:rPr lang="en-US" baseline="0" dirty="0" smtClean="0"/>
                        <a:t> if: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-b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special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-c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special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-d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existence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-e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-f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file existence</a:t>
                      </a:r>
                      <a:r>
                        <a:rPr lang="en-US" baseline="0" dirty="0" smtClean="0"/>
                        <a:t> and not a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file exists and is owned nu the effective group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Set-group-ID</a:t>
                      </a:r>
                      <a:r>
                        <a:rPr lang="en-US" baseline="0" dirty="0" smtClean="0"/>
                        <a:t> 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-k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Sticky bit 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-L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a symbolic 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Testing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True</a:t>
                      </a:r>
                      <a:r>
                        <a:rPr lang="en-US" baseline="0" dirty="0" smtClean="0"/>
                        <a:t> if: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-p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a named pipe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exists and is owned by the effective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-S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a socket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-s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nonzero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-t </a:t>
                      </a:r>
                      <a:r>
                        <a:rPr lang="en-US" dirty="0" err="1" smtClean="0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 (file descriptor) is opened on a terminal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-u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Set-user-id</a:t>
                      </a:r>
                      <a:r>
                        <a:rPr lang="en-US" baseline="0" dirty="0" smtClean="0"/>
                        <a:t> bit 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-w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-x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Exit Status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Every process running in Linux has an exit status code, where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 smtClean="0"/>
              <a:t> indicates successful conclusion of the process and nonzero values indicates failure to terminate normally.</a:t>
            </a:r>
          </a:p>
          <a:p>
            <a:r>
              <a:rPr lang="en-US" altLang="en-US" dirty="0" smtClean="0"/>
              <a:t>Linux and UNIX provide ways of determining an exit status and to use it in shell programming.</a:t>
            </a:r>
          </a:p>
          <a:p>
            <a:r>
              <a:rPr lang="en-US" altLang="en-US" dirty="0" smtClean="0"/>
              <a:t>The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altLang="en-US" dirty="0" smtClean="0"/>
              <a:t> in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US" altLang="en-US" dirty="0" smtClean="0"/>
              <a:t> is a shell variable that contains a numeric value representing the exit status.</a:t>
            </a:r>
          </a:p>
        </p:txBody>
      </p:sp>
    </p:spTree>
    <p:extLst>
      <p:ext uri="{BB962C8B-B14F-4D97-AF65-F5344CB8AC3E}">
        <p14:creationId xmlns:p14="http://schemas.microsoft.com/office/powerpoint/2010/main" val="30744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Status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commands return something</a:t>
            </a:r>
          </a:p>
          <a:p>
            <a:r>
              <a:rPr lang="en-US" dirty="0" smtClean="0"/>
              <a:t>Standard 0 = success and 1 = failure</a:t>
            </a:r>
          </a:p>
          <a:p>
            <a:pPr lvl="1"/>
            <a:r>
              <a:rPr lang="en-US" dirty="0" smtClean="0"/>
              <a:t>Backwards 0/1 from a true/false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'not there' </a:t>
            </a:r>
            <a:r>
              <a:rPr lang="en-US" dirty="0" err="1" smtClean="0"/>
              <a:t>myscript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cho $?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1= failure</a:t>
            </a:r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'a' </a:t>
            </a:r>
            <a:r>
              <a:rPr lang="en-US" dirty="0" err="1" smtClean="0"/>
              <a:t>myscript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smtClean="0"/>
              <a:t>$?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= success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6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smtClean="0"/>
              <a:t> Command and 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altLang="en-US" smtClean="0"/>
              <a:t> Variable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dirty="0" smtClean="0"/>
              <a:t> is used to terminate the script; it is mainly to used to exit the script if some condition is true.</a:t>
            </a:r>
          </a:p>
          <a:p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dirty="0" smtClean="0"/>
              <a:t> has one parameter – a number ranging from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 smtClean="0"/>
              <a:t> to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en-US" altLang="en-US" dirty="0" smtClean="0"/>
              <a:t>, indicating if is ended successfully (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 smtClean="0"/>
              <a:t>) or unsuccessfully (nonzero).</a:t>
            </a:r>
          </a:p>
          <a:p>
            <a:r>
              <a:rPr lang="en-US" altLang="en-US" dirty="0" smtClean="0"/>
              <a:t>The argument given to the script is stored in the variable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http://home.adelphi.edu/~pe16132/csc271/note/scripts/ifbigfiles</a:t>
            </a:r>
          </a:p>
        </p:txBody>
      </p:sp>
    </p:spTree>
    <p:extLst>
      <p:ext uri="{BB962C8B-B14F-4D97-AF65-F5344CB8AC3E}">
        <p14:creationId xmlns:p14="http://schemas.microsoft.com/office/powerpoint/2010/main" val="15013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Looping in Bash – The </a:t>
            </a:r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4000" smtClean="0"/>
              <a:t> Command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528918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Loop through a list – like java for each loop  (</a:t>
            </a:r>
            <a:r>
              <a:rPr lang="en-US" altLang="en-US" sz="2800" dirty="0" err="1" smtClean="0"/>
              <a:t>pg</a:t>
            </a:r>
            <a:r>
              <a:rPr lang="en-US" altLang="en-US" sz="2800" dirty="0" smtClean="0"/>
              <a:t> 37)</a:t>
            </a:r>
          </a:p>
          <a:p>
            <a:pPr marL="400050" lvl="1" indent="0">
              <a:buFontTx/>
              <a:buNone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for variable in 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endParaRPr lang="en-US" alt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857250" lvl="2" indent="0">
              <a:buFontTx/>
              <a:buNone/>
            </a:pPr>
            <a:r>
              <a:rPr lang="en-US" altLang="en-US" sz="2000" i="1" dirty="0" smtClean="0">
                <a:latin typeface="Courier New" pitchFamily="49" charset="0"/>
                <a:cs typeface="Courier New" pitchFamily="49" charset="0"/>
              </a:rPr>
              <a:t>command(s)</a:t>
            </a:r>
          </a:p>
          <a:p>
            <a:pPr marL="400050" lvl="1" indent="0">
              <a:buFontTx/>
              <a:buNone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en-US" sz="2400" dirty="0" smtClean="0"/>
              <a:t> </a:t>
            </a:r>
            <a:r>
              <a:rPr lang="en-US" altLang="en-US" sz="2800" dirty="0" smtClean="0"/>
              <a:t>will take on the value of each of the words in the list.</a:t>
            </a:r>
          </a:p>
          <a:p>
            <a:r>
              <a:rPr lang="en-US" altLang="en-US" sz="2800" dirty="0" smtClean="0"/>
              <a:t>To get a list, you can execute a subcommand  that returns a list inside $(    )  ex  $(</a:t>
            </a: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) 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http://home.adelphi.edu/~pe16132/csc271/note/scripts/forscript</a:t>
            </a:r>
          </a:p>
        </p:txBody>
      </p:sp>
    </p:spTree>
    <p:extLst>
      <p:ext uri="{BB962C8B-B14F-4D97-AF65-F5344CB8AC3E}">
        <p14:creationId xmlns:p14="http://schemas.microsoft.com/office/powerpoint/2010/main" val="27083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4000" smtClean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 while command evaluates the command following it and, if its exit status is 0, the commands in the body of the loop are </a:t>
            </a:r>
            <a:r>
              <a:rPr lang="en-US" sz="2800" dirty="0" err="1" smtClean="0"/>
              <a:t>execeuted</a:t>
            </a:r>
            <a:r>
              <a:rPr lang="en-US" sz="2800" dirty="0" smtClean="0"/>
              <a:t>.</a:t>
            </a:r>
          </a:p>
          <a:p>
            <a:pPr>
              <a:defRPr/>
            </a:pPr>
            <a:r>
              <a:rPr lang="en-US" sz="2800" dirty="0" smtClean="0"/>
              <a:t>The loop continues until the exit status is nonzero.</a:t>
            </a:r>
          </a:p>
          <a:p>
            <a:pPr>
              <a:defRPr/>
            </a:pPr>
            <a:r>
              <a:rPr lang="en-US" sz="2800" dirty="0" smtClean="0"/>
              <a:t>Format: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57200" lvl="1" indent="0">
              <a:buFontTx/>
              <a:buNone/>
              <a:defRPr/>
            </a:pP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command(s)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http://home.adelphi.edu/~pe16132/csc271/note/scripts/numm</a:t>
            </a:r>
          </a:p>
        </p:txBody>
      </p:sp>
    </p:spTree>
    <p:extLst>
      <p:ext uri="{BB962C8B-B14F-4D97-AF65-F5344CB8AC3E}">
        <p14:creationId xmlns:p14="http://schemas.microsoft.com/office/powerpoint/2010/main" val="22401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altLang="en-US" smtClean="0"/>
              <a:t> Command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until works like the while command, except it execute the loop if the exit status is nonzero (i.e., the command failed).</a:t>
            </a:r>
          </a:p>
          <a:p>
            <a:r>
              <a:rPr lang="en-US" altLang="en-US" smtClean="0"/>
              <a:t>Format:</a:t>
            </a:r>
          </a:p>
          <a:p>
            <a:pPr marL="400050" lvl="1" indent="0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US" altLang="en-US" i="1" smtClean="0">
                <a:latin typeface="Courier New" pitchFamily="49" charset="0"/>
                <a:cs typeface="Courier New" pitchFamily="49" charset="0"/>
              </a:rPr>
              <a:t>command</a:t>
            </a:r>
          </a:p>
          <a:p>
            <a:pPr marL="400050" lvl="1" indent="0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857250" lvl="2" indent="0">
              <a:buFontTx/>
              <a:buNone/>
            </a:pPr>
            <a:r>
              <a:rPr lang="en-US" altLang="en-US" sz="2800" i="1" smtClean="0">
                <a:latin typeface="Courier New" pitchFamily="49" charset="0"/>
                <a:cs typeface="Courier New" pitchFamily="49" charset="0"/>
              </a:rPr>
              <a:t>command(s)</a:t>
            </a:r>
          </a:p>
          <a:p>
            <a:pPr marL="400050" lvl="1" indent="0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http://home.adelphi.edu/~pe16132/csc271/note/scripts/hour</a:t>
            </a:r>
          </a:p>
        </p:txBody>
      </p:sp>
    </p:spTree>
    <p:extLst>
      <p:ext uri="{BB962C8B-B14F-4D97-AF65-F5344CB8AC3E}">
        <p14:creationId xmlns:p14="http://schemas.microsoft.com/office/powerpoint/2010/main" val="21822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4000" smtClean="0"/>
              <a:t>The </a:t>
            </a:r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en-US" sz="3600" smtClean="0"/>
              <a:t> </a:t>
            </a:r>
            <a:r>
              <a:rPr lang="en-US" altLang="en-US" sz="4000" smtClean="0"/>
              <a:t>Command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800" dirty="0" smtClean="0"/>
              <a:t>The select command allows the user to create menus in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 smtClean="0"/>
              <a:t>A menu of numerically listed items is displayed to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en-US" sz="2800" dirty="0" smtClean="0"/>
              <a:t>, with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PS3</a:t>
            </a:r>
            <a:r>
              <a:rPr lang="en-US" altLang="en-US" sz="2800" dirty="0" smtClean="0"/>
              <a:t> used to </a:t>
            </a:r>
            <a:r>
              <a:rPr lang="en-US" altLang="en-US" sz="2800" dirty="0" err="1" smtClean="0"/>
              <a:t>promp</a:t>
            </a:r>
            <a:r>
              <a:rPr lang="en-US" altLang="en-US" sz="2800" dirty="0" smtClean="0"/>
              <a:t> the user for input.</a:t>
            </a:r>
          </a:p>
          <a:p>
            <a:r>
              <a:rPr lang="en-US" altLang="en-US" sz="2800" dirty="0" smtClean="0"/>
              <a:t>Format:</a:t>
            </a:r>
          </a:p>
          <a:p>
            <a:pPr marL="400050" lvl="1" indent="0"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en-US" sz="24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en-US" sz="2400" i="1" dirty="0" smtClean="0">
                <a:latin typeface="Courier New" pitchFamily="49" charset="0"/>
                <a:cs typeface="Courier New" pitchFamily="49" charset="0"/>
              </a:rPr>
              <a:t>wordlist</a:t>
            </a:r>
          </a:p>
          <a:p>
            <a:pPr marL="400050" lvl="1" indent="0"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400050" lvl="1" indent="0"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i="1" dirty="0" smtClean="0">
                <a:latin typeface="Courier New" pitchFamily="49" charset="0"/>
                <a:cs typeface="Courier New" pitchFamily="49" charset="0"/>
              </a:rPr>
              <a:t>command(s)</a:t>
            </a:r>
          </a:p>
          <a:p>
            <a:pPr marL="400050" lvl="1" indent="0"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941" y="565767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http://home.adelphi.edu/~pe16132/csc271/note/scripts/runit</a:t>
            </a:r>
          </a:p>
        </p:txBody>
      </p:sp>
    </p:spTree>
    <p:extLst>
      <p:ext uri="{BB962C8B-B14F-4D97-AF65-F5344CB8AC3E}">
        <p14:creationId xmlns:p14="http://schemas.microsoft.com/office/powerpoint/2010/main" val="410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variable</a:t>
            </a:r>
          </a:p>
          <a:p>
            <a:pPr lvl="1"/>
            <a:r>
              <a:rPr lang="en-US" dirty="0" err="1" smtClean="0"/>
              <a:t>Variablename</a:t>
            </a:r>
            <a:r>
              <a:rPr lang="en-US" dirty="0" smtClean="0"/>
              <a:t>=value (no spaces, no $)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variablename</a:t>
            </a:r>
            <a:r>
              <a:rPr lang="en-US" dirty="0" smtClean="0"/>
              <a:t> (no $)</a:t>
            </a:r>
          </a:p>
          <a:p>
            <a:r>
              <a:rPr lang="en-US" dirty="0" smtClean="0"/>
              <a:t>Access a variable's value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variablename</a:t>
            </a:r>
            <a:endParaRPr lang="en-US" dirty="0" smtClean="0"/>
          </a:p>
          <a:p>
            <a:r>
              <a:rPr lang="en-US" dirty="0" smtClean="0"/>
              <a:t>Set a variable</a:t>
            </a:r>
          </a:p>
          <a:p>
            <a:pPr lvl="1"/>
            <a:r>
              <a:rPr lang="en-US" dirty="0" err="1" smtClean="0"/>
              <a:t>Variablename</a:t>
            </a:r>
            <a:r>
              <a:rPr lang="en-US" dirty="0" smtClean="0"/>
              <a:t>=value (no spaces, no $ before </a:t>
            </a:r>
            <a:r>
              <a:rPr lang="en-US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Sample: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wget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http://home.adelphi.edu/~</a:t>
            </a:r>
            <a:r>
              <a:rPr lang="en-US" dirty="0" smtClean="0">
                <a:solidFill>
                  <a:srgbClr val="FF0000"/>
                </a:solidFill>
              </a:rPr>
              <a:t>pe16132/csc271/note/scripts/playwithvar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60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Commands Used With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select</a:t>
            </a: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304800" y="1187824"/>
            <a:ext cx="8229600" cy="4724400"/>
          </a:xfrm>
        </p:spPr>
        <p:txBody>
          <a:bodyPr/>
          <a:lstStyle/>
          <a:p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will automatically repeat and has do mechanism of its own to terminate.  For this reason, the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command is used to terminate.</a:t>
            </a:r>
          </a:p>
          <a:p>
            <a:r>
              <a:rPr lang="en-US" altLang="en-US" dirty="0" smtClean="0"/>
              <a:t>We use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to force an immediate exit from a loop (but not the program).</a:t>
            </a:r>
          </a:p>
          <a:p>
            <a:r>
              <a:rPr lang="en-US" altLang="en-US" dirty="0" smtClean="0"/>
              <a:t>We use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shift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to shift the parameter list one or more places to the left, removing the displaced parameters.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941" y="565767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http://home.adelphi.edu/~pe16132/csc271/note/scripts/dater</a:t>
            </a:r>
          </a:p>
        </p:txBody>
      </p:sp>
    </p:spTree>
    <p:extLst>
      <p:ext uri="{BB962C8B-B14F-4D97-AF65-F5344CB8AC3E}">
        <p14:creationId xmlns:p14="http://schemas.microsoft.com/office/powerpoint/2010/main" val="2887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for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– </a:t>
            </a:r>
            <a:r>
              <a:rPr lang="en-US" dirty="0"/>
              <a:t>creates menus that don’t stop until you break out of the loop</a:t>
            </a:r>
          </a:p>
          <a:p>
            <a:pPr lvl="1"/>
            <a:r>
              <a:rPr lang="en-US" dirty="0"/>
              <a:t>Syntax: </a:t>
            </a:r>
          </a:p>
          <a:p>
            <a:pPr lvl="2"/>
            <a:r>
              <a:rPr lang="en-US" dirty="0"/>
              <a:t>PS3=”Whatever you want your prompt to be for the menu “</a:t>
            </a:r>
          </a:p>
          <a:p>
            <a:pPr lvl="2"/>
            <a:r>
              <a:rPr lang="en-US" dirty="0"/>
              <a:t>select </a:t>
            </a:r>
            <a:r>
              <a:rPr lang="en-US" dirty="0" err="1"/>
              <a:t>var</a:t>
            </a:r>
            <a:r>
              <a:rPr lang="en-US" dirty="0"/>
              <a:t> in options list (and use ‘ ‘ to surround 2 word options) </a:t>
            </a:r>
          </a:p>
          <a:p>
            <a:pPr lvl="2"/>
            <a:r>
              <a:rPr lang="en-US" dirty="0"/>
              <a:t>do</a:t>
            </a:r>
          </a:p>
          <a:p>
            <a:pPr lvl="2"/>
            <a:r>
              <a:rPr lang="en-US" dirty="0"/>
              <a:t>   Command(s)</a:t>
            </a:r>
          </a:p>
          <a:p>
            <a:pPr lvl="2"/>
            <a:r>
              <a:rPr lang="en-US" dirty="0"/>
              <a:t>done</a:t>
            </a:r>
          </a:p>
          <a:p>
            <a:pPr lvl="1"/>
            <a:r>
              <a:rPr lang="en-US" dirty="0"/>
              <a:t>Ex: select program in `</a:t>
            </a:r>
            <a:r>
              <a:rPr lang="en-US" dirty="0" err="1"/>
              <a:t>ls</a:t>
            </a:r>
            <a:r>
              <a:rPr lang="en-US" dirty="0"/>
              <a:t> –F` </a:t>
            </a:r>
            <a:r>
              <a:rPr lang="en-US" dirty="0" err="1"/>
              <a:t>pwd</a:t>
            </a:r>
            <a:r>
              <a:rPr lang="en-US" dirty="0"/>
              <a:t> date ‘some other option’ exit</a:t>
            </a:r>
          </a:p>
        </p:txBody>
      </p:sp>
    </p:spTree>
    <p:extLst>
      <p:ext uri="{BB962C8B-B14F-4D97-AF65-F5344CB8AC3E}">
        <p14:creationId xmlns:p14="http://schemas.microsoft.com/office/powerpoint/2010/main" val="584000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ead command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from </a:t>
            </a:r>
            <a:r>
              <a:rPr lang="en-US" dirty="0" err="1"/>
              <a:t>stdin</a:t>
            </a:r>
            <a:r>
              <a:rPr lang="en-US" dirty="0"/>
              <a:t>  unless directed with &lt; or </a:t>
            </a:r>
            <a:r>
              <a:rPr lang="en-US" dirty="0" smtClean="0"/>
              <a:t>|</a:t>
            </a:r>
          </a:p>
          <a:p>
            <a:pPr marL="857250" lvl="2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| while read line</a:t>
            </a:r>
          </a:p>
          <a:p>
            <a:pPr marL="857250" lvl="2" indent="0">
              <a:buNone/>
            </a:pPr>
            <a:r>
              <a:rPr lang="en-US" dirty="0" smtClean="0"/>
              <a:t>do</a:t>
            </a:r>
          </a:p>
          <a:p>
            <a:pPr marL="857250" lvl="2" indent="0">
              <a:buNone/>
            </a:pPr>
            <a:r>
              <a:rPr lang="en-US" dirty="0"/>
              <a:t> </a:t>
            </a:r>
            <a:r>
              <a:rPr lang="en-US" dirty="0" smtClean="0"/>
              <a:t> echo The line is "$line"</a:t>
            </a:r>
          </a:p>
          <a:p>
            <a:pPr marL="857250" lvl="2" indent="0">
              <a:buNone/>
            </a:pPr>
            <a:r>
              <a:rPr lang="en-US" dirty="0"/>
              <a:t>d</a:t>
            </a:r>
            <a:r>
              <a:rPr lang="en-US" dirty="0" smtClean="0"/>
              <a:t>one</a:t>
            </a:r>
          </a:p>
          <a:p>
            <a:pPr marL="400050"/>
            <a:r>
              <a:rPr lang="en-US" dirty="0" smtClean="0"/>
              <a:t>Write to a file using redirection &gt; </a:t>
            </a:r>
          </a:p>
          <a:p>
            <a:pPr marL="857250" lvl="2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| while read line</a:t>
            </a:r>
          </a:p>
          <a:p>
            <a:pPr marL="857250" lvl="2" indent="0">
              <a:buNone/>
            </a:pPr>
            <a:r>
              <a:rPr lang="en-US" dirty="0" smtClean="0"/>
              <a:t>do</a:t>
            </a:r>
          </a:p>
          <a:p>
            <a:pPr marL="857250" lvl="2" indent="0">
              <a:buNone/>
            </a:pPr>
            <a:r>
              <a:rPr lang="en-US" dirty="0" smtClean="0"/>
              <a:t>  echo The line is "$line"</a:t>
            </a:r>
          </a:p>
          <a:p>
            <a:pPr marL="857250" lvl="2" indent="0">
              <a:buNone/>
            </a:pPr>
            <a:r>
              <a:rPr lang="en-US" dirty="0"/>
              <a:t>d</a:t>
            </a:r>
            <a:r>
              <a:rPr lang="en-US" dirty="0" smtClean="0"/>
              <a:t>one &gt; </a:t>
            </a:r>
            <a:r>
              <a:rPr lang="en-US" dirty="0" err="1" smtClean="0"/>
              <a:t>outputfile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00050"/>
            <a:r>
              <a:rPr lang="en-US" dirty="0" smtClean="0"/>
              <a:t>Write to a temp file that is unique – use </a:t>
            </a:r>
            <a:r>
              <a:rPr lang="en-US" dirty="0" err="1" smtClean="0"/>
              <a:t>pid</a:t>
            </a:r>
            <a:r>
              <a:rPr lang="en-US" dirty="0" smtClean="0"/>
              <a:t> $$</a:t>
            </a:r>
          </a:p>
          <a:p>
            <a:pPr marL="514350" lvl="1" indent="0">
              <a:buNone/>
            </a:pPr>
            <a:r>
              <a:rPr lang="en-US" dirty="0" smtClean="0"/>
              <a:t>	done &gt; </a:t>
            </a:r>
            <a:r>
              <a:rPr lang="en-US" dirty="0" err="1" smtClean="0"/>
              <a:t>tmp</a:t>
            </a:r>
            <a:r>
              <a:rPr lang="en-US" dirty="0" smtClean="0"/>
              <a:t>$$</a:t>
            </a:r>
          </a:p>
          <a:p>
            <a:pPr marL="800100" lvl="1"/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941" y="565767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http://home.adelphi.edu/~pe16132/csc271/note/scripts/numberit</a:t>
            </a:r>
          </a:p>
        </p:txBody>
      </p:sp>
    </p:spTree>
    <p:extLst>
      <p:ext uri="{BB962C8B-B14F-4D97-AF65-F5344CB8AC3E}">
        <p14:creationId xmlns:p14="http://schemas.microsoft.com/office/powerpoint/2010/main" val="1799561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766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Define function before use</a:t>
            </a:r>
          </a:p>
          <a:p>
            <a:pPr lvl="0"/>
            <a:r>
              <a:rPr lang="en-US" sz="2800" dirty="0"/>
              <a:t>Define function using: </a:t>
            </a:r>
            <a:r>
              <a:rPr lang="en-US" sz="2800" dirty="0" err="1"/>
              <a:t>functionname</a:t>
            </a:r>
            <a:r>
              <a:rPr lang="en-US" sz="2800" dirty="0"/>
              <a:t>() {    }</a:t>
            </a:r>
          </a:p>
          <a:p>
            <a:pPr lvl="0"/>
            <a:r>
              <a:rPr lang="en-US" sz="2800" dirty="0"/>
              <a:t>Call function using: </a:t>
            </a:r>
            <a:r>
              <a:rPr lang="en-US" sz="2800" dirty="0" err="1"/>
              <a:t>functionname</a:t>
            </a:r>
            <a:r>
              <a:rPr lang="en-US" sz="2800" dirty="0"/>
              <a:t> parm1 parm2 … </a:t>
            </a:r>
          </a:p>
          <a:p>
            <a:pPr lvl="0"/>
            <a:r>
              <a:rPr lang="en-US" sz="2800" dirty="0"/>
              <a:t>Function accesses parameters to it as $1, $2 .. </a:t>
            </a:r>
          </a:p>
          <a:p>
            <a:pPr lvl="0"/>
            <a:r>
              <a:rPr lang="en-US" sz="2800" dirty="0"/>
              <a:t>Send back information with return statement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581400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http://home.adelphi.edu/~pe16132/csc271/note/scripts/demofunction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http://home.adelphi.edu/~pe16132/csc271/note/scripts/demofunction2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http://home.adelphi.edu/~pe16132/csc271/note/scripts/demofunction3</a:t>
            </a:r>
          </a:p>
        </p:txBody>
      </p:sp>
    </p:spTree>
    <p:extLst>
      <p:ext uri="{BB962C8B-B14F-4D97-AF65-F5344CB8AC3E}">
        <p14:creationId xmlns:p14="http://schemas.microsoft.com/office/powerpoint/2010/main" val="2999463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an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Define </a:t>
            </a:r>
            <a:r>
              <a:rPr lang="en-US" dirty="0"/>
              <a:t>the action that will happen when the interrupt occurs using: trap ‘the action to do when the interrupt occurs ‘ the signal: </a:t>
            </a:r>
          </a:p>
          <a:p>
            <a:pPr lvl="1"/>
            <a:r>
              <a:rPr lang="en-US" dirty="0"/>
              <a:t>trap '</a:t>
            </a:r>
            <a:r>
              <a:rPr lang="en-US" dirty="0" err="1"/>
              <a:t>rm</a:t>
            </a:r>
            <a:r>
              <a:rPr lang="en-US" dirty="0"/>
              <a:t> -f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my_tmp_file</a:t>
            </a:r>
            <a:r>
              <a:rPr lang="en-US" dirty="0"/>
              <a:t>_$$' INT</a:t>
            </a:r>
          </a:p>
          <a:p>
            <a:pPr lvl="0"/>
            <a:r>
              <a:rPr lang="en-US" dirty="0"/>
              <a:t>When the signal arrives, that command will execute, and then it will continue with whatever statement it was processing. </a:t>
            </a:r>
          </a:p>
          <a:p>
            <a:pPr lvl="0"/>
            <a:r>
              <a:rPr lang="en-US" dirty="0"/>
              <a:t>You can use a function instead of just one command.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941" y="565767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http://home.adelphi.edu/~pe16132/csc271/note/scripts/trapper</a:t>
            </a:r>
          </a:p>
        </p:txBody>
      </p:sp>
    </p:spTree>
    <p:extLst>
      <p:ext uri="{BB962C8B-B14F-4D97-AF65-F5344CB8AC3E}">
        <p14:creationId xmlns:p14="http://schemas.microsoft.com/office/powerpoint/2010/main" val="348977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800" dirty="0"/>
              <a:t>  </a:t>
            </a:r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/else construct</a:t>
            </a:r>
          </a:p>
          <a:p>
            <a:pPr lvl="0"/>
            <a:r>
              <a:rPr lang="en-US" dirty="0"/>
              <a:t>Syntax: </a:t>
            </a:r>
          </a:p>
          <a:p>
            <a:pPr lvl="1"/>
            <a:r>
              <a:rPr lang="en-US" dirty="0"/>
              <a:t>case variable</a:t>
            </a:r>
          </a:p>
          <a:p>
            <a:pPr lvl="2"/>
            <a:r>
              <a:rPr lang="en-US" dirty="0"/>
              <a:t>value1 ) </a:t>
            </a:r>
          </a:p>
          <a:p>
            <a:pPr lvl="3"/>
            <a:r>
              <a:rPr lang="en-US" dirty="0"/>
              <a:t>commands</a:t>
            </a:r>
          </a:p>
          <a:p>
            <a:pPr lvl="3"/>
            <a:r>
              <a:rPr lang="en-US" dirty="0"/>
              <a:t>;;</a:t>
            </a:r>
          </a:p>
          <a:p>
            <a:pPr lvl="2"/>
            <a:r>
              <a:rPr lang="en-US" dirty="0"/>
              <a:t>value2 )</a:t>
            </a:r>
          </a:p>
          <a:p>
            <a:pPr lvl="3"/>
            <a:r>
              <a:rPr lang="en-US" dirty="0"/>
              <a:t>commands</a:t>
            </a:r>
          </a:p>
          <a:p>
            <a:pPr lvl="3"/>
            <a:r>
              <a:rPr lang="en-US" dirty="0"/>
              <a:t>;;</a:t>
            </a:r>
          </a:p>
          <a:p>
            <a:pPr lvl="2"/>
            <a:r>
              <a:rPr lang="en-US" dirty="0"/>
              <a:t>)  #default</a:t>
            </a:r>
          </a:p>
          <a:p>
            <a:pPr lvl="3"/>
            <a:r>
              <a:rPr lang="en-US" dirty="0"/>
              <a:t>Commands</a:t>
            </a:r>
          </a:p>
          <a:p>
            <a:pPr lvl="3"/>
            <a:r>
              <a:rPr lang="en-US" dirty="0"/>
              <a:t>;;</a:t>
            </a:r>
          </a:p>
          <a:p>
            <a:pPr lvl="1"/>
            <a:r>
              <a:rPr lang="en-US" dirty="0" err="1"/>
              <a:t>esac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http://home.adelphi.edu/~pe16132/csc271/note/scripts/xcolors</a:t>
            </a:r>
          </a:p>
        </p:txBody>
      </p:sp>
    </p:spTree>
    <p:extLst>
      <p:ext uri="{BB962C8B-B14F-4D97-AF65-F5344CB8AC3E}">
        <p14:creationId xmlns:p14="http://schemas.microsoft.com/office/powerpoint/2010/main" val="368524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Decision - If / case / select (embedded while)</a:t>
            </a:r>
          </a:p>
          <a:p>
            <a:pPr lvl="1"/>
            <a:r>
              <a:rPr lang="en-US" dirty="0" smtClean="0"/>
              <a:t>Numbers </a:t>
            </a:r>
            <a:r>
              <a:rPr lang="en-US" dirty="0" err="1" smtClean="0"/>
              <a:t>vs</a:t>
            </a:r>
            <a:r>
              <a:rPr lang="en-US" dirty="0" smtClean="0"/>
              <a:t> Strings</a:t>
            </a:r>
          </a:p>
          <a:p>
            <a:pPr lvl="1"/>
            <a:r>
              <a:rPr lang="en-US" dirty="0" smtClean="0"/>
              <a:t>Unary tests </a:t>
            </a:r>
          </a:p>
          <a:p>
            <a:pPr lvl="1"/>
            <a:r>
              <a:rPr lang="en-US" dirty="0" smtClean="0"/>
              <a:t>File tests</a:t>
            </a:r>
          </a:p>
          <a:p>
            <a:r>
              <a:rPr lang="en-US" dirty="0" smtClean="0"/>
              <a:t>Loop – for/ while / until</a:t>
            </a:r>
          </a:p>
          <a:p>
            <a:pPr lvl="1"/>
            <a:r>
              <a:rPr lang="en-US" smtClean="0"/>
              <a:t>File IO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317485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Positional Parameters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600931"/>
              </p:ext>
            </p:extLst>
          </p:nvPr>
        </p:nvGraphicFramePr>
        <p:xfrm>
          <a:off x="457200" y="1600200"/>
          <a:ext cx="8229600" cy="387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715000"/>
              </a:tblGrid>
              <a:tr h="37075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Positional Parameter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What 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References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References the name of the script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$#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Holds the value of the number of positional parameters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$*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Lists all of the positional parameters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64006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$@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Means the same as $@, except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when enclosed in double quotes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"$*"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Expands to a single argument (e.g., "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$1 $2 $3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")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"$@"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Expands to separate arguments (e.g., "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")</a:t>
                      </a: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 .. ${10}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References individual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positional parameters</a:t>
                      </a:r>
                    </a:p>
                    <a:p>
                      <a:endParaRPr lang="en-US" sz="18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  <a:tr h="3707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 to reset the script arguments</a:t>
                      </a:r>
                    </a:p>
                  </a:txBody>
                  <a:tcPr marT="45710" marB="4571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5410200"/>
            <a:ext cx="75751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wget</a:t>
            </a:r>
            <a:r>
              <a:rPr lang="en-US" sz="2800" dirty="0" smtClean="0">
                <a:solidFill>
                  <a:srgbClr val="FF0000"/>
                </a:solidFill>
              </a:rPr>
              <a:t> http://home.adelphi.edu/~pe16132/csc271/note/scripts/envvar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13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et | more – shows all the environment variables that exist</a:t>
            </a:r>
          </a:p>
          <a:p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PS1='\u&gt;'</a:t>
            </a:r>
          </a:p>
          <a:p>
            <a:pPr lvl="1"/>
            <a:r>
              <a:rPr lang="en-US" dirty="0" smtClean="0"/>
              <a:t>PATH=$PATH:/home/pe16132/bin1</a:t>
            </a:r>
          </a:p>
          <a:p>
            <a:pPr lvl="1"/>
            <a:r>
              <a:rPr lang="en-US" dirty="0" smtClean="0"/>
              <a:t>IFS=':'</a:t>
            </a:r>
          </a:p>
          <a:p>
            <a:pPr lvl="1"/>
            <a:r>
              <a:rPr lang="en-US" dirty="0" smtClean="0"/>
              <a:t>IFS is </a:t>
            </a:r>
            <a:r>
              <a:rPr lang="en-US" b="1" dirty="0" smtClean="0"/>
              <a:t>Internal Field Separator</a:t>
            </a:r>
          </a:p>
          <a:p>
            <a:r>
              <a:rPr lang="en-US" b="1" dirty="0" smtClean="0"/>
              <a:t>Sample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wget</a:t>
            </a:r>
            <a:r>
              <a:rPr lang="en-US" dirty="0" smtClean="0">
                <a:solidFill>
                  <a:srgbClr val="FF0000"/>
                </a:solidFill>
              </a:rPr>
              <a:t> http://home.adelphi.edu/~pe16132/csc271/note/scripts/envvar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2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$* and $@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$*</a:t>
            </a:r>
            <a:r>
              <a:rPr lang="en-US" altLang="en-US" smtClean="0"/>
              <a:t> and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$@</a:t>
            </a:r>
            <a:r>
              <a:rPr lang="en-US" altLang="en-US" smtClean="0"/>
              <a:t> can be used as part of the list in a for loop or can be used as par of it.</a:t>
            </a:r>
          </a:p>
          <a:p>
            <a:r>
              <a:rPr lang="en-US" altLang="en-US" smtClean="0"/>
              <a:t>When expanded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$@</a:t>
            </a:r>
            <a:r>
              <a:rPr lang="en-US" altLang="en-US" smtClean="0"/>
              <a:t> and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$*</a:t>
            </a:r>
            <a:r>
              <a:rPr lang="en-US" altLang="en-US" smtClean="0"/>
              <a:t> are the same unless enclosed in double quotes.</a:t>
            </a:r>
          </a:p>
          <a:p>
            <a:pPr lvl="1"/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$*</a:t>
            </a:r>
            <a:r>
              <a:rPr lang="en-US" altLang="en-US" smtClean="0"/>
              <a:t> is evaluated to a single string while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$@</a:t>
            </a:r>
            <a:r>
              <a:rPr lang="en-US" altLang="en-US" smtClean="0"/>
              <a:t> is evaluated to a list of separate word.</a:t>
            </a:r>
          </a:p>
        </p:txBody>
      </p:sp>
    </p:spTree>
    <p:extLst>
      <p:ext uri="{BB962C8B-B14F-4D97-AF65-F5344CB8AC3E}">
        <p14:creationId xmlns:p14="http://schemas.microsoft.com/office/powerpoint/2010/main" val="19602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929"/>
            <a:ext cx="8229600" cy="1143000"/>
          </a:xfrm>
        </p:spPr>
        <p:txBody>
          <a:bodyPr/>
          <a:lstStyle/>
          <a:p>
            <a:r>
              <a:rPr lang="en-US" dirty="0" smtClean="0"/>
              <a:t>Variable Scope &amp;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are shared only with their own process, unless exported</a:t>
            </a:r>
          </a:p>
          <a:p>
            <a:r>
              <a:rPr lang="en-US" sz="2400" dirty="0" smtClean="0"/>
              <a:t>x=Hi – define x in current process</a:t>
            </a:r>
          </a:p>
          <a:p>
            <a:r>
              <a:rPr lang="en-US" sz="2400" dirty="0" err="1" smtClean="0"/>
              <a:t>sh</a:t>
            </a:r>
            <a:r>
              <a:rPr lang="en-US" sz="2400" dirty="0" smtClean="0"/>
              <a:t> – launch a new process</a:t>
            </a:r>
          </a:p>
          <a:p>
            <a:r>
              <a:rPr lang="en-US" sz="2400" dirty="0" smtClean="0"/>
              <a:t>echo $x – cannot see x from parent process</a:t>
            </a:r>
          </a:p>
          <a:p>
            <a:r>
              <a:rPr lang="en-US" sz="2400" dirty="0" smtClean="0"/>
              <a:t>x=bye</a:t>
            </a:r>
          </a:p>
          <a:p>
            <a:r>
              <a:rPr lang="en-US" sz="2400" dirty="0" smtClean="0"/>
              <a:t>&lt;ctrl d&gt; -- exit new process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cho $x  -- see x in old process did not change</a:t>
            </a:r>
          </a:p>
          <a:p>
            <a:r>
              <a:rPr lang="en-US" sz="2400" dirty="0" err="1" smtClean="0"/>
              <a:t>demoShare</a:t>
            </a:r>
            <a:r>
              <a:rPr lang="en-US" sz="2400" dirty="0" smtClean="0"/>
              <a:t> – cannot see x</a:t>
            </a:r>
          </a:p>
          <a:p>
            <a:r>
              <a:rPr lang="en-US" sz="2400" dirty="0" smtClean="0"/>
              <a:t>. </a:t>
            </a:r>
            <a:r>
              <a:rPr lang="en-US" sz="2400" dirty="0" err="1" smtClean="0"/>
              <a:t>demoShare</a:t>
            </a:r>
            <a:r>
              <a:rPr lang="en-US" sz="2400" dirty="0" smtClean="0"/>
              <a:t> – run with dot space runs in current shell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xport x – exports the variable to make available to its children</a:t>
            </a:r>
          </a:p>
          <a:p>
            <a:r>
              <a:rPr lang="en-US" sz="2400" dirty="0" err="1" smtClean="0"/>
              <a:t>demoShare</a:t>
            </a:r>
            <a:r>
              <a:rPr lang="en-US" sz="2400" dirty="0" smtClean="0"/>
              <a:t> – now it can see 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0" y="5652194"/>
            <a:ext cx="8704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http://home.adelphi.edu/~pe16132/csc271/note/scripts/demoShare</a:t>
            </a:r>
          </a:p>
        </p:txBody>
      </p:sp>
    </p:spTree>
    <p:extLst>
      <p:ext uri="{BB962C8B-B14F-4D97-AF65-F5344CB8AC3E}">
        <p14:creationId xmlns:p14="http://schemas.microsoft.com/office/powerpoint/2010/main" val="184532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</a:t>
            </a:r>
            <a:r>
              <a:rPr lang="en-US" altLang="en-US" sz="4000" b="1" dirty="0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altLang="en-US" sz="4000" dirty="0" smtClean="0"/>
              <a:t> </a:t>
            </a:r>
            <a:r>
              <a:rPr lang="en-US" altLang="en-US" dirty="0" smtClean="0"/>
              <a:t>Command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09789"/>
              </p:ext>
            </p:extLst>
          </p:nvPr>
        </p:nvGraphicFramePr>
        <p:xfrm>
          <a:off x="304800" y="1963521"/>
          <a:ext cx="8382000" cy="37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23"/>
                <a:gridCol w="6131277"/>
              </a:tblGrid>
              <a:tr h="35939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182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 answer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a line from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stdin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into the variable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answer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2773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 first last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a line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from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stdin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 to the whitespace, putting the first word in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first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the rest of the of line into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last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939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a line from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stdin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assigns it to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REPLY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055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 –a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arrayname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a list of word into an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array called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arrayname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182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 –p prompt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Prints a prompt, waits for input and stores input in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REPLY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939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read –r line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Allows the input to contain a backslash.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5657671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http://home.adelphi.edu/~pe16132/csc271/note/scripts/nosy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58786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from </a:t>
            </a:r>
            <a:r>
              <a:rPr lang="en-US" sz="2400" dirty="0" err="1" smtClean="0"/>
              <a:t>stdin</a:t>
            </a:r>
            <a:r>
              <a:rPr lang="en-US" sz="2400" dirty="0" smtClean="0"/>
              <a:t> (screen)</a:t>
            </a:r>
          </a:p>
          <a:p>
            <a:r>
              <a:rPr lang="en-US" sz="2400" dirty="0" smtClean="0"/>
              <a:t>Read until new line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2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to Display Lots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file:</a:t>
            </a:r>
          </a:p>
          <a:p>
            <a:pPr lvl="1"/>
            <a:r>
              <a:rPr lang="en-US" dirty="0" smtClean="0"/>
              <a:t>You give it the end token  at the start</a:t>
            </a:r>
          </a:p>
          <a:p>
            <a:pPr lvl="1"/>
            <a:r>
              <a:rPr lang="en-US" dirty="0" smtClean="0"/>
              <a:t>Type a list</a:t>
            </a:r>
          </a:p>
          <a:p>
            <a:pPr lvl="1"/>
            <a:r>
              <a:rPr lang="en-US" dirty="0" smtClean="0"/>
              <a:t>Type the end token to end</a:t>
            </a:r>
          </a:p>
          <a:p>
            <a:pPr lvl="1"/>
            <a:r>
              <a:rPr lang="en-US" dirty="0" smtClean="0"/>
              <a:t>cat &lt;&lt; Here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Here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28834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wget</a:t>
            </a:r>
            <a:r>
              <a:rPr lang="en-US" sz="2400" dirty="0" smtClean="0">
                <a:solidFill>
                  <a:srgbClr val="FF0000"/>
                </a:solidFill>
              </a:rPr>
              <a:t> http://home.adelphi.edu/~pe16132/csc271/note/scripts/nosy</a:t>
            </a:r>
          </a:p>
        </p:txBody>
      </p:sp>
    </p:spTree>
    <p:extLst>
      <p:ext uri="{BB962C8B-B14F-4D97-AF65-F5344CB8AC3E}">
        <p14:creationId xmlns:p14="http://schemas.microsoft.com/office/powerpoint/2010/main" val="298649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2149</Words>
  <Application>Microsoft Office PowerPoint</Application>
  <PresentationFormat>On-screen Show (4:3)</PresentationFormat>
  <Paragraphs>396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Shell Scripting</vt:lpstr>
      <vt:lpstr>Steps in Writing a Shell Script</vt:lpstr>
      <vt:lpstr>Variables</vt:lpstr>
      <vt:lpstr>Positional Parameters</vt:lpstr>
      <vt:lpstr>Environment Variables</vt:lpstr>
      <vt:lpstr>$* and $@</vt:lpstr>
      <vt:lpstr>Variable Scope &amp; Processes</vt:lpstr>
      <vt:lpstr>The read Command (continued)</vt:lpstr>
      <vt:lpstr>Shortcut to Display Lots of Words</vt:lpstr>
      <vt:lpstr>Numbers</vt:lpstr>
      <vt:lpstr>Different  Base Nums: Octal, Hex</vt:lpstr>
      <vt:lpstr>Floating Point Arithmetic</vt:lpstr>
      <vt:lpstr>Test Command</vt:lpstr>
      <vt:lpstr>Using test For Numbers And Strings – Old Format</vt:lpstr>
      <vt:lpstr>Using test For Strings – New Format</vt:lpstr>
      <vt:lpstr>Testing Strings vs Numbers</vt:lpstr>
      <vt:lpstr>test Command Operators – String Test</vt:lpstr>
      <vt:lpstr>test Command Operators – Logical Tests</vt:lpstr>
      <vt:lpstr>test Command Operators – Integer Tests</vt:lpstr>
      <vt:lpstr>test Command Operators – File Tests</vt:lpstr>
      <vt:lpstr>File Testing</vt:lpstr>
      <vt:lpstr>File Testing (continued)</vt:lpstr>
      <vt:lpstr>Exit Status</vt:lpstr>
      <vt:lpstr>Exit Status Demo</vt:lpstr>
      <vt:lpstr>exit Command and the ? Variable</vt:lpstr>
      <vt:lpstr>Looping in Bash – The for Command</vt:lpstr>
      <vt:lpstr>while Command</vt:lpstr>
      <vt:lpstr>The until Command</vt:lpstr>
      <vt:lpstr>The select Command</vt:lpstr>
      <vt:lpstr>Commands Used With select</vt:lpstr>
      <vt:lpstr>SELECT for a menu</vt:lpstr>
      <vt:lpstr>File IO </vt:lpstr>
      <vt:lpstr>Functions</vt:lpstr>
      <vt:lpstr>Trap an Interrupt</vt:lpstr>
      <vt:lpstr>Case</vt:lpstr>
      <vt:lpstr>Summary</vt:lpstr>
    </vt:vector>
  </TitlesOfParts>
  <Company>Adelphi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Adelphi User</dc:creator>
  <cp:lastModifiedBy>Adelphi User</cp:lastModifiedBy>
  <cp:revision>20</cp:revision>
  <dcterms:created xsi:type="dcterms:W3CDTF">2015-09-29T16:51:46Z</dcterms:created>
  <dcterms:modified xsi:type="dcterms:W3CDTF">2015-10-01T12:34:49Z</dcterms:modified>
</cp:coreProperties>
</file>