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CvCLdGySrg3NWTre/Ld3D145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i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3882683" y="745588"/>
            <a:ext cx="2996419" cy="2616590"/>
            <a:chOff x="3882683" y="745588"/>
            <a:chExt cx="2996419" cy="2616590"/>
          </a:xfrm>
        </p:grpSpPr>
        <p:cxnSp>
          <p:nvCxnSpPr>
            <p:cNvPr id="85" name="Google Shape;85;p1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7" name="Google Shape;87;p1"/>
          <p:cNvSpPr txBox="1"/>
          <p:nvPr/>
        </p:nvSpPr>
        <p:spPr>
          <a:xfrm>
            <a:off x="436098" y="1209822"/>
            <a:ext cx="296828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i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 + by + c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 of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y = mx +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 (ax/b + y + c/b)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ax/b + y + c/b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- ax/b – c/b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 = - a/b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- c/b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mx + 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003323" y="745588"/>
            <a:ext cx="13928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wTx + w0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 flipH="1" rot="10800000">
            <a:off x="3924886" y="914400"/>
            <a:ext cx="2321169" cy="24337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5711483" y="2025748"/>
            <a:ext cx="1226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mx + 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flipH="1" rot="10800000">
            <a:off x="3699803" y="1209822"/>
            <a:ext cx="2700997" cy="9706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3882683" y="2180492"/>
            <a:ext cx="0" cy="118168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3" name="Google Shape;93;p1"/>
          <p:cNvSpPr txBox="1"/>
          <p:nvPr/>
        </p:nvSpPr>
        <p:spPr>
          <a:xfrm>
            <a:off x="6710289" y="3460652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699803" y="102694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10"/>
          <p:cNvCxnSpPr/>
          <p:nvPr/>
        </p:nvCxnSpPr>
        <p:spPr>
          <a:xfrm>
            <a:off x="5613009" y="829994"/>
            <a:ext cx="112542" cy="4825218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10"/>
          <p:cNvCxnSpPr/>
          <p:nvPr/>
        </p:nvCxnSpPr>
        <p:spPr>
          <a:xfrm flipH="1" rot="10800000">
            <a:off x="2377440" y="3348111"/>
            <a:ext cx="7343335" cy="28135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0" name="Google Shape;370;p10"/>
          <p:cNvCxnSpPr/>
          <p:nvPr/>
        </p:nvCxnSpPr>
        <p:spPr>
          <a:xfrm>
            <a:off x="2377440" y="1800665"/>
            <a:ext cx="6963508" cy="331997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10"/>
          <p:cNvCxnSpPr/>
          <p:nvPr/>
        </p:nvCxnSpPr>
        <p:spPr>
          <a:xfrm>
            <a:off x="2187526" y="2178148"/>
            <a:ext cx="6963508" cy="33199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10"/>
          <p:cNvCxnSpPr/>
          <p:nvPr/>
        </p:nvCxnSpPr>
        <p:spPr>
          <a:xfrm>
            <a:off x="2567353" y="1423182"/>
            <a:ext cx="6963508" cy="3319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0"/>
          <p:cNvSpPr txBox="1"/>
          <p:nvPr/>
        </p:nvSpPr>
        <p:spPr>
          <a:xfrm>
            <a:off x="970671" y="1423182"/>
            <a:ext cx="1330364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wT.x + b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0"/>
          <p:cNvSpPr txBox="1"/>
          <p:nvPr/>
        </p:nvSpPr>
        <p:spPr>
          <a:xfrm>
            <a:off x="2664861" y="1009916"/>
            <a:ext cx="1513107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wT.x1 + b = -1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1241058" y="2496906"/>
            <a:ext cx="1572418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wT.x2 + b = 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2589156" y="384895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2741556" y="400135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"/>
          <p:cNvSpPr/>
          <p:nvPr/>
        </p:nvSpPr>
        <p:spPr>
          <a:xfrm>
            <a:off x="2893956" y="415375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3046356" y="430615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7192458" y="1563859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7344858" y="1716259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7497258" y="1868659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0"/>
          <p:cNvSpPr/>
          <p:nvPr/>
        </p:nvSpPr>
        <p:spPr>
          <a:xfrm>
            <a:off x="7649658" y="2021059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0"/>
          <p:cNvSpPr/>
          <p:nvPr/>
        </p:nvSpPr>
        <p:spPr>
          <a:xfrm>
            <a:off x="5013866" y="3559338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/>
          <p:nvPr/>
        </p:nvSpPr>
        <p:spPr>
          <a:xfrm>
            <a:off x="6333095" y="3054023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0"/>
          <p:cNvCxnSpPr>
            <a:stCxn id="384" idx="7"/>
          </p:cNvCxnSpPr>
          <p:nvPr/>
        </p:nvCxnSpPr>
        <p:spPr>
          <a:xfrm flipH="1" rot="10800000">
            <a:off x="5121336" y="3256599"/>
            <a:ext cx="238500" cy="33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7" name="Google Shape;387;p10"/>
          <p:cNvCxnSpPr>
            <a:endCxn id="385" idx="3"/>
          </p:cNvCxnSpPr>
          <p:nvPr/>
        </p:nvCxnSpPr>
        <p:spPr>
          <a:xfrm flipH="1" rot="10800000">
            <a:off x="6143034" y="3226903"/>
            <a:ext cx="208500" cy="33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88" name="Google Shape;388;p10"/>
          <p:cNvSpPr/>
          <p:nvPr/>
        </p:nvSpPr>
        <p:spPr>
          <a:xfrm>
            <a:off x="4203774" y="277413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0"/>
          <p:cNvSpPr/>
          <p:nvPr/>
        </p:nvSpPr>
        <p:spPr>
          <a:xfrm>
            <a:off x="6422541" y="3766892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0"/>
          <p:cNvSpPr txBox="1"/>
          <p:nvPr/>
        </p:nvSpPr>
        <p:spPr>
          <a:xfrm>
            <a:off x="8764172" y="1167618"/>
            <a:ext cx="397866" cy="36933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0"/>
          <p:cNvSpPr txBox="1"/>
          <p:nvPr/>
        </p:nvSpPr>
        <p:spPr>
          <a:xfrm>
            <a:off x="3540563" y="3773208"/>
            <a:ext cx="457176" cy="369332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11"/>
          <p:cNvCxnSpPr/>
          <p:nvPr/>
        </p:nvCxnSpPr>
        <p:spPr>
          <a:xfrm>
            <a:off x="5613009" y="829994"/>
            <a:ext cx="112542" cy="4825218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7" name="Google Shape;397;p11"/>
          <p:cNvCxnSpPr/>
          <p:nvPr/>
        </p:nvCxnSpPr>
        <p:spPr>
          <a:xfrm flipH="1" rot="10800000">
            <a:off x="2377440" y="3348111"/>
            <a:ext cx="7343335" cy="28135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8" name="Google Shape;398;p11"/>
          <p:cNvCxnSpPr/>
          <p:nvPr/>
        </p:nvCxnSpPr>
        <p:spPr>
          <a:xfrm>
            <a:off x="2377440" y="1800665"/>
            <a:ext cx="6963508" cy="331997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11"/>
          <p:cNvCxnSpPr/>
          <p:nvPr/>
        </p:nvCxnSpPr>
        <p:spPr>
          <a:xfrm>
            <a:off x="2567353" y="1423182"/>
            <a:ext cx="6963508" cy="3319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0" name="Google Shape;400;p11"/>
          <p:cNvSpPr txBox="1"/>
          <p:nvPr/>
        </p:nvSpPr>
        <p:spPr>
          <a:xfrm>
            <a:off x="970671" y="1423182"/>
            <a:ext cx="1330364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wT.x + b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1"/>
          <p:cNvSpPr txBox="1"/>
          <p:nvPr/>
        </p:nvSpPr>
        <p:spPr>
          <a:xfrm>
            <a:off x="2664861" y="1009916"/>
            <a:ext cx="1513107" cy="36933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wT.x1 + b = -1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1"/>
          <p:cNvSpPr txBox="1"/>
          <p:nvPr/>
        </p:nvSpPr>
        <p:spPr>
          <a:xfrm>
            <a:off x="1241058" y="2496906"/>
            <a:ext cx="1572418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wT.x2 + b = 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1"/>
          <p:cNvSpPr/>
          <p:nvPr/>
        </p:nvSpPr>
        <p:spPr>
          <a:xfrm>
            <a:off x="2589156" y="384895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1"/>
          <p:cNvSpPr/>
          <p:nvPr/>
        </p:nvSpPr>
        <p:spPr>
          <a:xfrm>
            <a:off x="2741556" y="400135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1"/>
          <p:cNvSpPr/>
          <p:nvPr/>
        </p:nvSpPr>
        <p:spPr>
          <a:xfrm>
            <a:off x="2893956" y="415375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3046356" y="430615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7192458" y="1563859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7344858" y="1716259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7497258" y="1868659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7649658" y="2021059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5013866" y="3559338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6333095" y="3054023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11"/>
          <p:cNvCxnSpPr>
            <a:stCxn id="411" idx="7"/>
          </p:cNvCxnSpPr>
          <p:nvPr/>
        </p:nvCxnSpPr>
        <p:spPr>
          <a:xfrm flipH="1" rot="10800000">
            <a:off x="5121336" y="3256599"/>
            <a:ext cx="238500" cy="33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14" name="Google Shape;414;p11"/>
          <p:cNvCxnSpPr>
            <a:endCxn id="412" idx="3"/>
          </p:cNvCxnSpPr>
          <p:nvPr/>
        </p:nvCxnSpPr>
        <p:spPr>
          <a:xfrm flipH="1" rot="10800000">
            <a:off x="6143034" y="3226903"/>
            <a:ext cx="208500" cy="33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15" name="Google Shape;415;p11"/>
          <p:cNvSpPr/>
          <p:nvPr/>
        </p:nvSpPr>
        <p:spPr>
          <a:xfrm>
            <a:off x="4203774" y="2774133"/>
            <a:ext cx="125909" cy="202542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6422541" y="3766892"/>
            <a:ext cx="125909" cy="20254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11"/>
          <p:cNvCxnSpPr/>
          <p:nvPr/>
        </p:nvCxnSpPr>
        <p:spPr>
          <a:xfrm>
            <a:off x="2377438" y="1868659"/>
            <a:ext cx="6963508" cy="33199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p11"/>
          <p:cNvSpPr/>
          <p:nvPr/>
        </p:nvSpPr>
        <p:spPr>
          <a:xfrm>
            <a:off x="6861931" y="4508695"/>
            <a:ext cx="1549727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Recomended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"/>
          <p:cNvSpPr txBox="1"/>
          <p:nvPr/>
        </p:nvSpPr>
        <p:spPr>
          <a:xfrm>
            <a:off x="4535864" y="1249067"/>
            <a:ext cx="151310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wT.x1 + b =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4535864" y="1906063"/>
            <a:ext cx="1572418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wT.x2 + b = +1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2"/>
          <p:cNvSpPr/>
          <p:nvPr/>
        </p:nvSpPr>
        <p:spPr>
          <a:xfrm>
            <a:off x="4535864" y="2546252"/>
            <a:ext cx="1513106" cy="3657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(-) (-) = (-)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2"/>
          <p:cNvSpPr txBox="1"/>
          <p:nvPr/>
        </p:nvSpPr>
        <p:spPr>
          <a:xfrm>
            <a:off x="4506208" y="3182869"/>
            <a:ext cx="1648208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 (x2 – x1)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2"/>
          <p:cNvSpPr txBox="1"/>
          <p:nvPr/>
        </p:nvSpPr>
        <p:spPr>
          <a:xfrm>
            <a:off x="7666892" y="984738"/>
            <a:ext cx="18267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wT.x1 – wTx2 = 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 (x1 – x2) = - 2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 (x2 – x1)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2"/>
          <p:cNvSpPr/>
          <p:nvPr/>
        </p:nvSpPr>
        <p:spPr>
          <a:xfrm>
            <a:off x="5176911" y="3742006"/>
            <a:ext cx="484632" cy="46423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2"/>
          <p:cNvSpPr/>
          <p:nvPr/>
        </p:nvSpPr>
        <p:spPr>
          <a:xfrm>
            <a:off x="3294286" y="4655006"/>
            <a:ext cx="4249881" cy="461665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[wT (x2 – x1)]/||w|| = 2/||w||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2"/>
          <p:cNvSpPr/>
          <p:nvPr/>
        </p:nvSpPr>
        <p:spPr>
          <a:xfrm>
            <a:off x="3445500" y="5565437"/>
            <a:ext cx="1308371" cy="46166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2/||w||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2"/>
          <p:cNvSpPr txBox="1"/>
          <p:nvPr/>
        </p:nvSpPr>
        <p:spPr>
          <a:xfrm>
            <a:off x="5078437" y="5565437"/>
            <a:ext cx="3722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optimization, maximize this value.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3"/>
          <p:cNvSpPr txBox="1"/>
          <p:nvPr/>
        </p:nvSpPr>
        <p:spPr>
          <a:xfrm>
            <a:off x="618978" y="633046"/>
            <a:ext cx="40757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(w*,b*) to find the max (</a:t>
            </a:r>
            <a:r>
              <a:rPr b="1"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2/||w||</a:t>
            </a: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yi {    +1   	wT.x + b &gt;=  +1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-1		wT.x + b &lt;= -1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3"/>
          <p:cNvSpPr/>
          <p:nvPr/>
        </p:nvSpPr>
        <p:spPr>
          <a:xfrm>
            <a:off x="2715065" y="2138175"/>
            <a:ext cx="295500" cy="76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803830" y="3033704"/>
            <a:ext cx="3212674" cy="461665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yi * (wT.xi + bi) &gt;= 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4572000" y="759655"/>
            <a:ext cx="2222695" cy="3798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3"/>
          <p:cNvSpPr txBox="1"/>
          <p:nvPr/>
        </p:nvSpPr>
        <p:spPr>
          <a:xfrm>
            <a:off x="4572000" y="1833375"/>
            <a:ext cx="6302326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(w*,b*) = max(2/||w||)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Reciprocate (max will become min)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(w*,b*) = min(||w||/2)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-&gt; How many errors are allowed? High value of C means that we are controlling the errors, low value means we are allowing the errors.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Gamma/zeta -&gt; Weight/Value/Distance of the error from the </a:t>
            </a:r>
            <a:r>
              <a:rPr b="1" lang="hi-IN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wT.x+b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(w*,b*) = min(||w||/2) + ci </a:t>
            </a:r>
            <a:r>
              <a:rPr b="1"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summation</a:t>
            </a: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(GAMMAi)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13"/>
          <p:cNvCxnSpPr/>
          <p:nvPr/>
        </p:nvCxnSpPr>
        <p:spPr>
          <a:xfrm>
            <a:off x="762000" y="4139300"/>
            <a:ext cx="61200" cy="17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3"/>
          <p:cNvCxnSpPr/>
          <p:nvPr/>
        </p:nvCxnSpPr>
        <p:spPr>
          <a:xfrm>
            <a:off x="1070875" y="4139300"/>
            <a:ext cx="61200" cy="17634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3"/>
          <p:cNvCxnSpPr/>
          <p:nvPr/>
        </p:nvCxnSpPr>
        <p:spPr>
          <a:xfrm>
            <a:off x="1325325" y="4139300"/>
            <a:ext cx="61200" cy="17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13"/>
          <p:cNvSpPr/>
          <p:nvPr/>
        </p:nvSpPr>
        <p:spPr>
          <a:xfrm>
            <a:off x="1665525" y="5057775"/>
            <a:ext cx="2730900" cy="37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4421288" y="669946"/>
            <a:ext cx="544016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 + by + c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ax1 + bx2 + c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w1x1 + w2x2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w1x1 + w2x2 + w3x3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Beyond 3D, ie, 4D or more dimensions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w1x1 + w2x2 + w3x3 + w4x4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w1x1 + w2x2 + w3x3 + ... + wNxN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647114" y="309490"/>
            <a:ext cx="2996419" cy="2616590"/>
            <a:chOff x="3882683" y="745588"/>
            <a:chExt cx="2996419" cy="2616590"/>
          </a:xfrm>
        </p:grpSpPr>
        <p:cxnSp>
          <p:nvCxnSpPr>
            <p:cNvPr id="101" name="Google Shape;101;p2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2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3" name="Google Shape;103;p2"/>
          <p:cNvSpPr txBox="1"/>
          <p:nvPr/>
        </p:nvSpPr>
        <p:spPr>
          <a:xfrm>
            <a:off x="3123028" y="2713279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33046" y="669946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 flipH="1">
            <a:off x="140677" y="2912013"/>
            <a:ext cx="562708" cy="1505242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239151" y="4206240"/>
            <a:ext cx="40107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 rot="10800000">
            <a:off x="140677" y="1519311"/>
            <a:ext cx="548640" cy="1392702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140677" y="1824108"/>
            <a:ext cx="40107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131126" y="1250294"/>
            <a:ext cx="914400" cy="36749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611815" y="669946"/>
            <a:ext cx="1378634" cy="1545716"/>
          </a:xfrm>
          <a:prstGeom prst="rightBrace">
            <a:avLst>
              <a:gd fmla="val 17434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131126" y="2529533"/>
            <a:ext cx="914400" cy="36749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9169791" y="4367152"/>
            <a:ext cx="1588849" cy="36749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Hyperplane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469945" y="2377440"/>
            <a:ext cx="309489" cy="7051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314006" y="3657600"/>
            <a:ext cx="731520" cy="178659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11226018" y="4348702"/>
            <a:ext cx="393896" cy="385941"/>
            <a:chOff x="11226018" y="4348702"/>
            <a:chExt cx="393896" cy="385941"/>
          </a:xfrm>
        </p:grpSpPr>
        <p:cxnSp>
          <p:nvCxnSpPr>
            <p:cNvPr id="116" name="Google Shape;116;p2"/>
            <p:cNvCxnSpPr/>
            <p:nvPr/>
          </p:nvCxnSpPr>
          <p:spPr>
            <a:xfrm>
              <a:off x="11226018" y="4367152"/>
              <a:ext cx="39389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"/>
            <p:cNvCxnSpPr/>
            <p:nvPr/>
          </p:nvCxnSpPr>
          <p:spPr>
            <a:xfrm flipH="1">
              <a:off x="11226018" y="4367152"/>
              <a:ext cx="140677" cy="36749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11394831" y="4348702"/>
              <a:ext cx="196947" cy="34373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19" name="Google Shape;119;p2"/>
          <p:cNvCxnSpPr/>
          <p:nvPr/>
        </p:nvCxnSpPr>
        <p:spPr>
          <a:xfrm flipH="1" rot="10800000">
            <a:off x="829994" y="829994"/>
            <a:ext cx="1842868" cy="18832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 flipH="1" rot="10800000">
            <a:off x="2082018" y="1250294"/>
            <a:ext cx="2180493" cy="2690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2"/>
          <p:cNvSpPr/>
          <p:nvPr/>
        </p:nvSpPr>
        <p:spPr>
          <a:xfrm>
            <a:off x="550213" y="2474995"/>
            <a:ext cx="2124221" cy="369332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3"/>
          <p:cNvGrpSpPr/>
          <p:nvPr/>
        </p:nvGrpSpPr>
        <p:grpSpPr>
          <a:xfrm>
            <a:off x="1055077" y="773723"/>
            <a:ext cx="2996419" cy="2616590"/>
            <a:chOff x="3882683" y="745588"/>
            <a:chExt cx="2996419" cy="2616590"/>
          </a:xfrm>
        </p:grpSpPr>
        <p:cxnSp>
          <p:nvCxnSpPr>
            <p:cNvPr id="127" name="Google Shape;127;p3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3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9" name="Google Shape;129;p3"/>
          <p:cNvGrpSpPr/>
          <p:nvPr/>
        </p:nvGrpSpPr>
        <p:grpSpPr>
          <a:xfrm>
            <a:off x="2700998" y="2307101"/>
            <a:ext cx="484800" cy="484800"/>
            <a:chOff x="6780628" y="520505"/>
            <a:chExt cx="484800" cy="484800"/>
          </a:xfrm>
        </p:grpSpPr>
        <p:sp>
          <p:nvSpPr>
            <p:cNvPr id="130" name="Google Shape;130;p3"/>
            <p:cNvSpPr/>
            <p:nvPr/>
          </p:nvSpPr>
          <p:spPr>
            <a:xfrm>
              <a:off x="6780628" y="5205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933028" y="6729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85428" y="8253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3005798" y="2064701"/>
            <a:ext cx="484800" cy="484800"/>
            <a:chOff x="6780628" y="520505"/>
            <a:chExt cx="484800" cy="484800"/>
          </a:xfrm>
        </p:grpSpPr>
        <p:sp>
          <p:nvSpPr>
            <p:cNvPr id="134" name="Google Shape;134;p3"/>
            <p:cNvSpPr/>
            <p:nvPr/>
          </p:nvSpPr>
          <p:spPr>
            <a:xfrm>
              <a:off x="6780628" y="5205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933028" y="6729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085428" y="8253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3310598" y="1822301"/>
            <a:ext cx="484800" cy="484800"/>
            <a:chOff x="6780628" y="520505"/>
            <a:chExt cx="484800" cy="484800"/>
          </a:xfrm>
        </p:grpSpPr>
        <p:sp>
          <p:nvSpPr>
            <p:cNvPr id="138" name="Google Shape;138;p3"/>
            <p:cNvSpPr/>
            <p:nvPr/>
          </p:nvSpPr>
          <p:spPr>
            <a:xfrm>
              <a:off x="6780628" y="5205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933028" y="6729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085428" y="825305"/>
              <a:ext cx="180000" cy="18000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1237957" y="1266092"/>
            <a:ext cx="759656" cy="295422"/>
            <a:chOff x="1237957" y="1266092"/>
            <a:chExt cx="759656" cy="295422"/>
          </a:xfrm>
        </p:grpSpPr>
        <p:sp>
          <p:nvSpPr>
            <p:cNvPr id="142" name="Google Shape;142;p3"/>
            <p:cNvSpPr/>
            <p:nvPr/>
          </p:nvSpPr>
          <p:spPr>
            <a:xfrm>
              <a:off x="1237957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477108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716259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1378634" y="1674590"/>
            <a:ext cx="759656" cy="295422"/>
            <a:chOff x="1237957" y="1266092"/>
            <a:chExt cx="759656" cy="295422"/>
          </a:xfrm>
        </p:grpSpPr>
        <p:sp>
          <p:nvSpPr>
            <p:cNvPr id="146" name="Google Shape;146;p3"/>
            <p:cNvSpPr/>
            <p:nvPr/>
          </p:nvSpPr>
          <p:spPr>
            <a:xfrm>
              <a:off x="1237957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477108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716259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1553308" y="857594"/>
            <a:ext cx="759656" cy="295422"/>
            <a:chOff x="1237957" y="1266092"/>
            <a:chExt cx="759656" cy="295422"/>
          </a:xfrm>
        </p:grpSpPr>
        <p:sp>
          <p:nvSpPr>
            <p:cNvPr id="150" name="Google Shape;150;p3"/>
            <p:cNvSpPr/>
            <p:nvPr/>
          </p:nvSpPr>
          <p:spPr>
            <a:xfrm>
              <a:off x="1237957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477108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716259" y="1266092"/>
              <a:ext cx="281354" cy="2954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3" name="Google Shape;153;p3"/>
          <p:cNvCxnSpPr/>
          <p:nvPr/>
        </p:nvCxnSpPr>
        <p:spPr>
          <a:xfrm flipH="1" rot="10800000">
            <a:off x="1111348" y="590843"/>
            <a:ext cx="2841674" cy="2771335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3"/>
          <p:cNvSpPr/>
          <p:nvPr/>
        </p:nvSpPr>
        <p:spPr>
          <a:xfrm>
            <a:off x="3465618" y="4852819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574818" y="5309814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3895218" y="547015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3528018" y="5233717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3271505" y="5073378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3876462" y="5254818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3223218" y="4837847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3733441" y="4788239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3895218" y="5073378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5791745" y="4319048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5150409" y="4583352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5335901" y="5139396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5302809" y="4735752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5480775" y="4396154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6530115" y="5139396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5749534" y="5094520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5953255" y="4246798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5890211" y="4665702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5953255" y="4846606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6422549" y="4735752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6171565" y="177121"/>
            <a:ext cx="2996419" cy="2616590"/>
            <a:chOff x="3882683" y="745588"/>
            <a:chExt cx="2996419" cy="2616590"/>
          </a:xfrm>
        </p:grpSpPr>
        <p:cxnSp>
          <p:nvCxnSpPr>
            <p:cNvPr id="175" name="Google Shape;175;p3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3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7" name="Google Shape;177;p3"/>
          <p:cNvGrpSpPr/>
          <p:nvPr/>
        </p:nvGrpSpPr>
        <p:grpSpPr>
          <a:xfrm>
            <a:off x="4729626" y="3038623"/>
            <a:ext cx="2996419" cy="2616590"/>
            <a:chOff x="3882683" y="745588"/>
            <a:chExt cx="2996419" cy="2616590"/>
          </a:xfrm>
        </p:grpSpPr>
        <p:cxnSp>
          <p:nvCxnSpPr>
            <p:cNvPr id="178" name="Google Shape;178;p3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3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80" name="Google Shape;180;p3"/>
          <p:cNvCxnSpPr/>
          <p:nvPr/>
        </p:nvCxnSpPr>
        <p:spPr>
          <a:xfrm flipH="1">
            <a:off x="3876462" y="5641146"/>
            <a:ext cx="909435" cy="9988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3"/>
          <p:cNvSpPr/>
          <p:nvPr/>
        </p:nvSpPr>
        <p:spPr>
          <a:xfrm rot="393169">
            <a:off x="4485060" y="3938047"/>
            <a:ext cx="592513" cy="1880384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7320389" y="129842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7472789" y="145082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7625189" y="160322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7517910" y="983956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906046" y="1090964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7968446" y="145082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7715189" y="1287265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7597589" y="1184789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50323" y="2060422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6799425" y="1216671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7640591" y="299676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7131917" y="399284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976569" y="480191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8312547" y="660706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8648525" y="841221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7034283" y="1812575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8384447" y="1469115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976569" y="1859279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227045" y="1108085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916337" y="825368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3"/>
          <p:cNvCxnSpPr/>
          <p:nvPr/>
        </p:nvCxnSpPr>
        <p:spPr>
          <a:xfrm rot="10800000">
            <a:off x="6734732" y="546995"/>
            <a:ext cx="3548108" cy="1217542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3"/>
          <p:cNvSpPr txBox="1"/>
          <p:nvPr/>
        </p:nvSpPr>
        <p:spPr>
          <a:xfrm>
            <a:off x="9551963" y="399284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1560186" y="188604"/>
            <a:ext cx="1903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Linearly Separable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8879471" y="2332569"/>
            <a:ext cx="2303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Linearly Not Separable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675249" y="4878239"/>
            <a:ext cx="1637715" cy="6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9734843" y="5650152"/>
            <a:ext cx="7938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4"/>
          <p:cNvGrpSpPr/>
          <p:nvPr/>
        </p:nvGrpSpPr>
        <p:grpSpPr>
          <a:xfrm>
            <a:off x="4370900" y="1612025"/>
            <a:ext cx="2996419" cy="2616590"/>
            <a:chOff x="3882683" y="745588"/>
            <a:chExt cx="2996419" cy="2616590"/>
          </a:xfrm>
        </p:grpSpPr>
        <p:cxnSp>
          <p:nvCxnSpPr>
            <p:cNvPr id="213" name="Google Shape;213;p4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4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5" name="Google Shape;215;p4"/>
          <p:cNvSpPr/>
          <p:nvPr/>
        </p:nvSpPr>
        <p:spPr>
          <a:xfrm>
            <a:off x="4576966" y="4110480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6493649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7367319" y="4228615"/>
            <a:ext cx="1371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2152357" y="4290480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Liquid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2138289" y="1758462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4799706" y="4108133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5022446" y="4105786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5245186" y="4103439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5467926" y="410109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6899268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7304887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7710506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8116125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5704734" y="4112815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4"/>
          <p:cNvCxnSpPr/>
          <p:nvPr/>
        </p:nvCxnSpPr>
        <p:spPr>
          <a:xfrm flipH="1" rot="10800000">
            <a:off x="4281606" y="225083"/>
            <a:ext cx="4890529" cy="5162844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4"/>
          <p:cNvCxnSpPr/>
          <p:nvPr/>
        </p:nvCxnSpPr>
        <p:spPr>
          <a:xfrm>
            <a:off x="4145817" y="3312944"/>
            <a:ext cx="4592839" cy="75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4"/>
          <p:cNvSpPr txBox="1"/>
          <p:nvPr/>
        </p:nvSpPr>
        <p:spPr>
          <a:xfrm>
            <a:off x="3910818" y="428813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4"/>
          <p:cNvCxnSpPr/>
          <p:nvPr/>
        </p:nvCxnSpPr>
        <p:spPr>
          <a:xfrm flipH="1" rot="10800000">
            <a:off x="4145817" y="2209723"/>
            <a:ext cx="4251662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4"/>
          <p:cNvSpPr txBox="1"/>
          <p:nvPr/>
        </p:nvSpPr>
        <p:spPr>
          <a:xfrm>
            <a:off x="3910818" y="220862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3727938" y="3312942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8471796" y="4101092"/>
            <a:ext cx="180000" cy="1800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4"/>
          <p:cNvCxnSpPr>
            <a:stCxn id="235" idx="0"/>
          </p:cNvCxnSpPr>
          <p:nvPr/>
        </p:nvCxnSpPr>
        <p:spPr>
          <a:xfrm rot="10800000">
            <a:off x="8561796" y="914492"/>
            <a:ext cx="0" cy="318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4"/>
          <p:cNvSpPr txBox="1"/>
          <p:nvPr/>
        </p:nvSpPr>
        <p:spPr>
          <a:xfrm>
            <a:off x="9312812" y="450166"/>
            <a:ext cx="1226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mx + 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4244426" y="6006905"/>
            <a:ext cx="11929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1/(1+e^-x)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9775566" y="80834"/>
            <a:ext cx="763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407963" y="351692"/>
            <a:ext cx="760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8738656" y="3924886"/>
            <a:ext cx="1223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Point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5"/>
          <p:cNvGrpSpPr/>
          <p:nvPr/>
        </p:nvGrpSpPr>
        <p:grpSpPr>
          <a:xfrm>
            <a:off x="4370900" y="1612025"/>
            <a:ext cx="2996419" cy="2616590"/>
            <a:chOff x="3882683" y="745588"/>
            <a:chExt cx="2996419" cy="2616590"/>
          </a:xfrm>
        </p:grpSpPr>
        <p:cxnSp>
          <p:nvCxnSpPr>
            <p:cNvPr id="247" name="Google Shape;247;p5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5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9" name="Google Shape;249;p5"/>
          <p:cNvSpPr/>
          <p:nvPr/>
        </p:nvSpPr>
        <p:spPr>
          <a:xfrm>
            <a:off x="4576966" y="4110480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6493649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7367319" y="4228615"/>
            <a:ext cx="1371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2152357" y="4290480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Liquid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 txBox="1"/>
          <p:nvPr/>
        </p:nvSpPr>
        <p:spPr>
          <a:xfrm>
            <a:off x="2138289" y="1758462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4799706" y="4108133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5022446" y="4105786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5245186" y="4103439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5467926" y="410109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6899268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7304887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7710506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8116125" y="2060917"/>
            <a:ext cx="281354" cy="29542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5704734" y="4112815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5"/>
          <p:cNvCxnSpPr/>
          <p:nvPr/>
        </p:nvCxnSpPr>
        <p:spPr>
          <a:xfrm>
            <a:off x="4145817" y="3312944"/>
            <a:ext cx="4592839" cy="75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5"/>
          <p:cNvSpPr txBox="1"/>
          <p:nvPr/>
        </p:nvSpPr>
        <p:spPr>
          <a:xfrm>
            <a:off x="3910818" y="428813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5"/>
          <p:cNvCxnSpPr/>
          <p:nvPr/>
        </p:nvCxnSpPr>
        <p:spPr>
          <a:xfrm flipH="1" rot="10800000">
            <a:off x="4145817" y="2209723"/>
            <a:ext cx="4251662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5"/>
          <p:cNvSpPr txBox="1"/>
          <p:nvPr/>
        </p:nvSpPr>
        <p:spPr>
          <a:xfrm>
            <a:off x="3910818" y="220862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5"/>
          <p:cNvSpPr txBox="1"/>
          <p:nvPr/>
        </p:nvSpPr>
        <p:spPr>
          <a:xfrm>
            <a:off x="3727938" y="3312942"/>
            <a:ext cx="516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8471796" y="410109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5"/>
          <p:cNvCxnSpPr/>
          <p:nvPr/>
        </p:nvCxnSpPr>
        <p:spPr>
          <a:xfrm rot="10800000">
            <a:off x="8561796" y="2672864"/>
            <a:ext cx="0" cy="144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5"/>
          <p:cNvSpPr txBox="1"/>
          <p:nvPr/>
        </p:nvSpPr>
        <p:spPr>
          <a:xfrm>
            <a:off x="9312812" y="450166"/>
            <a:ext cx="1226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mx + 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4244426" y="6006905"/>
            <a:ext cx="1298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1/(1+e^-1x)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4321436" y="5808172"/>
            <a:ext cx="881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5228526" y="2180492"/>
            <a:ext cx="1729710" cy="2053883"/>
          </a:xfrm>
          <a:custGeom>
            <a:rect b="b" l="l" r="r" t="t"/>
            <a:pathLst>
              <a:path extrusionOk="0" h="2053883" w="1729710">
                <a:moveTo>
                  <a:pt x="1312951" y="0"/>
                </a:moveTo>
                <a:cubicBezTo>
                  <a:pt x="624806" y="282526"/>
                  <a:pt x="-63338" y="565052"/>
                  <a:pt x="4656" y="815926"/>
                </a:cubicBezTo>
                <a:cubicBezTo>
                  <a:pt x="72650" y="1066800"/>
                  <a:pt x="1603683" y="1298917"/>
                  <a:pt x="1720914" y="1505243"/>
                </a:cubicBezTo>
                <a:cubicBezTo>
                  <a:pt x="1838145" y="1711569"/>
                  <a:pt x="745554" y="1880382"/>
                  <a:pt x="708040" y="2053883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"/>
          <p:cNvSpPr/>
          <p:nvPr/>
        </p:nvSpPr>
        <p:spPr>
          <a:xfrm>
            <a:off x="4421288" y="669946"/>
            <a:ext cx="544016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 + by + c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ax1 + bx2 + c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w1x1 + w2x2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w1x1 + w2x2 + w3x3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Beyond 3D, ie, 4D or more dimensions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w1x1 + w2x2 + w3x3 + w4x4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w1x1 + w2x2 + w3x3 + ... + wNxN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6"/>
          <p:cNvGrpSpPr/>
          <p:nvPr/>
        </p:nvGrpSpPr>
        <p:grpSpPr>
          <a:xfrm>
            <a:off x="647114" y="309490"/>
            <a:ext cx="2996419" cy="2616590"/>
            <a:chOff x="3882683" y="745588"/>
            <a:chExt cx="2996419" cy="2616590"/>
          </a:xfrm>
        </p:grpSpPr>
        <p:cxnSp>
          <p:nvCxnSpPr>
            <p:cNvPr id="280" name="Google Shape;280;p6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6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2" name="Google Shape;282;p6"/>
          <p:cNvSpPr txBox="1"/>
          <p:nvPr/>
        </p:nvSpPr>
        <p:spPr>
          <a:xfrm>
            <a:off x="3123028" y="2713279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633046" y="669946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6"/>
          <p:cNvCxnSpPr/>
          <p:nvPr/>
        </p:nvCxnSpPr>
        <p:spPr>
          <a:xfrm flipH="1">
            <a:off x="140677" y="2912013"/>
            <a:ext cx="562708" cy="1505242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6"/>
          <p:cNvSpPr txBox="1"/>
          <p:nvPr/>
        </p:nvSpPr>
        <p:spPr>
          <a:xfrm>
            <a:off x="239151" y="4206240"/>
            <a:ext cx="40107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6"/>
          <p:cNvCxnSpPr/>
          <p:nvPr/>
        </p:nvCxnSpPr>
        <p:spPr>
          <a:xfrm rot="10800000">
            <a:off x="140677" y="1519311"/>
            <a:ext cx="548640" cy="1392702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6"/>
          <p:cNvSpPr txBox="1"/>
          <p:nvPr/>
        </p:nvSpPr>
        <p:spPr>
          <a:xfrm>
            <a:off x="140677" y="1824108"/>
            <a:ext cx="40107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8131126" y="1250294"/>
            <a:ext cx="914400" cy="36749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6611815" y="669946"/>
            <a:ext cx="1378634" cy="1545716"/>
          </a:xfrm>
          <a:prstGeom prst="rightBrace">
            <a:avLst>
              <a:gd fmla="val 17434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8131126" y="2529533"/>
            <a:ext cx="914400" cy="36749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9169791" y="4367152"/>
            <a:ext cx="1588849" cy="36749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Hyperplane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7469945" y="2377440"/>
            <a:ext cx="309489" cy="7051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8314006" y="3657600"/>
            <a:ext cx="731520" cy="178659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p6"/>
          <p:cNvGrpSpPr/>
          <p:nvPr/>
        </p:nvGrpSpPr>
        <p:grpSpPr>
          <a:xfrm>
            <a:off x="11226018" y="4348702"/>
            <a:ext cx="393896" cy="385941"/>
            <a:chOff x="11226018" y="4348702"/>
            <a:chExt cx="393896" cy="385941"/>
          </a:xfrm>
        </p:grpSpPr>
        <p:cxnSp>
          <p:nvCxnSpPr>
            <p:cNvPr id="295" name="Google Shape;295;p6"/>
            <p:cNvCxnSpPr/>
            <p:nvPr/>
          </p:nvCxnSpPr>
          <p:spPr>
            <a:xfrm>
              <a:off x="11226018" y="4367152"/>
              <a:ext cx="39389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6"/>
            <p:cNvCxnSpPr/>
            <p:nvPr/>
          </p:nvCxnSpPr>
          <p:spPr>
            <a:xfrm flipH="1">
              <a:off x="11226018" y="4367152"/>
              <a:ext cx="140677" cy="36749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6"/>
            <p:cNvCxnSpPr/>
            <p:nvPr/>
          </p:nvCxnSpPr>
          <p:spPr>
            <a:xfrm>
              <a:off x="11394831" y="4348702"/>
              <a:ext cx="196947" cy="34373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7"/>
          <p:cNvGrpSpPr/>
          <p:nvPr/>
        </p:nvGrpSpPr>
        <p:grpSpPr>
          <a:xfrm>
            <a:off x="647114" y="309490"/>
            <a:ext cx="2996419" cy="2616590"/>
            <a:chOff x="3882683" y="745588"/>
            <a:chExt cx="2996419" cy="2616590"/>
          </a:xfrm>
        </p:grpSpPr>
        <p:cxnSp>
          <p:nvCxnSpPr>
            <p:cNvPr id="303" name="Google Shape;303;p7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7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5" name="Google Shape;305;p7"/>
          <p:cNvSpPr txBox="1"/>
          <p:nvPr/>
        </p:nvSpPr>
        <p:spPr>
          <a:xfrm>
            <a:off x="3123028" y="2713279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633046" y="669946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"/>
          <p:cNvSpPr/>
          <p:nvPr/>
        </p:nvSpPr>
        <p:spPr>
          <a:xfrm>
            <a:off x="1636172" y="1527785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7"/>
          <p:cNvCxnSpPr/>
          <p:nvPr/>
        </p:nvCxnSpPr>
        <p:spPr>
          <a:xfrm flipH="1" rot="10800000">
            <a:off x="1487021" y="1387108"/>
            <a:ext cx="478302" cy="4135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p7"/>
          <p:cNvSpPr txBox="1"/>
          <p:nvPr/>
        </p:nvSpPr>
        <p:spPr>
          <a:xfrm>
            <a:off x="1726172" y="1927274"/>
            <a:ext cx="790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x1,x2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4923692" y="309490"/>
            <a:ext cx="2406556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 (x1,x2) as a vector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(x1,x2,x3)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(x1,x2,x3,...,xN)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[x1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[w1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7498080" y="1527785"/>
            <a:ext cx="31098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w.x = w1x1 + w2x2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w.x = w1x1 + w2x2 + ... + wNxN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the equation: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w.x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379828" y="3967089"/>
            <a:ext cx="1128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a.b = aT.b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7863840" y="3662551"/>
            <a:ext cx="484632" cy="97840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7498080" y="5002795"/>
            <a:ext cx="14377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wT.x + w0 = 0</a:t>
            </a:r>
            <a:endParaRPr/>
          </a:p>
        </p:txBody>
      </p:sp>
      <p:sp>
        <p:nvSpPr>
          <p:cNvPr id="315" name="Google Shape;315;p7"/>
          <p:cNvSpPr/>
          <p:nvPr/>
        </p:nvSpPr>
        <p:spPr>
          <a:xfrm>
            <a:off x="10913896" y="3706501"/>
            <a:ext cx="61185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[x1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8348472" y="3782423"/>
            <a:ext cx="2576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i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 = [w1  w2   w3  ...  wN]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8"/>
          <p:cNvGrpSpPr/>
          <p:nvPr/>
        </p:nvGrpSpPr>
        <p:grpSpPr>
          <a:xfrm>
            <a:off x="1055077" y="773723"/>
            <a:ext cx="2996419" cy="2616590"/>
            <a:chOff x="3882683" y="745588"/>
            <a:chExt cx="2996419" cy="2616590"/>
          </a:xfrm>
        </p:grpSpPr>
        <p:cxnSp>
          <p:nvCxnSpPr>
            <p:cNvPr id="322" name="Google Shape;322;p8"/>
            <p:cNvCxnSpPr/>
            <p:nvPr/>
          </p:nvCxnSpPr>
          <p:spPr>
            <a:xfrm>
              <a:off x="3882683" y="745588"/>
              <a:ext cx="42203" cy="26165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 flipH="1" rot="10800000">
              <a:off x="3938954" y="3334043"/>
              <a:ext cx="2940148" cy="1406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24" name="Google Shape;324;p8"/>
          <p:cNvCxnSpPr/>
          <p:nvPr/>
        </p:nvCxnSpPr>
        <p:spPr>
          <a:xfrm flipH="1" rot="10800000">
            <a:off x="1111348" y="590843"/>
            <a:ext cx="2841674" cy="2771335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8"/>
          <p:cNvCxnSpPr/>
          <p:nvPr/>
        </p:nvCxnSpPr>
        <p:spPr>
          <a:xfrm flipH="1" rot="10800000">
            <a:off x="419686" y="236806"/>
            <a:ext cx="2841674" cy="2771335"/>
          </a:xfrm>
          <a:prstGeom prst="straightConnector1">
            <a:avLst/>
          </a:prstGeom>
          <a:noFill/>
          <a:ln cap="flat" cmpd="sng" w="5715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p8"/>
          <p:cNvSpPr txBox="1"/>
          <p:nvPr/>
        </p:nvSpPr>
        <p:spPr>
          <a:xfrm>
            <a:off x="1702191" y="3207434"/>
            <a:ext cx="135806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/ b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8"/>
          <p:cNvSpPr txBox="1"/>
          <p:nvPr/>
        </p:nvSpPr>
        <p:spPr>
          <a:xfrm>
            <a:off x="86485" y="1638885"/>
            <a:ext cx="135806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/ b = 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8"/>
          <p:cNvCxnSpPr/>
          <p:nvPr/>
        </p:nvCxnSpPr>
        <p:spPr>
          <a:xfrm>
            <a:off x="975359" y="2377441"/>
            <a:ext cx="35170" cy="9988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29" name="Google Shape;329;p8"/>
          <p:cNvSpPr txBox="1"/>
          <p:nvPr/>
        </p:nvSpPr>
        <p:spPr>
          <a:xfrm>
            <a:off x="758559" y="2738456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8"/>
          <p:cNvSpPr txBox="1"/>
          <p:nvPr/>
        </p:nvSpPr>
        <p:spPr>
          <a:xfrm>
            <a:off x="5430129" y="236806"/>
            <a:ext cx="217399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mx +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w1x + w2y +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 = -w0/w2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since b = 0 = -w0/w2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therefore w0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 txBox="1"/>
          <p:nvPr/>
        </p:nvSpPr>
        <p:spPr>
          <a:xfrm>
            <a:off x="419686" y="4417255"/>
            <a:ext cx="6087179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plane passes through origin, then the equation becomes: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i-I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wT.x =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419686" y="5725551"/>
            <a:ext cx="3828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||w|| ||x|| cosƟ = 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744973" y="5305045"/>
            <a:ext cx="484632" cy="33293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9"/>
          <p:cNvCxnSpPr/>
          <p:nvPr/>
        </p:nvCxnSpPr>
        <p:spPr>
          <a:xfrm>
            <a:off x="5613009" y="829994"/>
            <a:ext cx="112542" cy="4825218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9"/>
          <p:cNvCxnSpPr/>
          <p:nvPr/>
        </p:nvCxnSpPr>
        <p:spPr>
          <a:xfrm flipH="1" rot="10800000">
            <a:off x="2377440" y="3348111"/>
            <a:ext cx="7343335" cy="28135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" name="Google Shape;340;p9"/>
          <p:cNvCxnSpPr/>
          <p:nvPr/>
        </p:nvCxnSpPr>
        <p:spPr>
          <a:xfrm>
            <a:off x="2377440" y="1800665"/>
            <a:ext cx="6963508" cy="331997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9"/>
          <p:cNvSpPr/>
          <p:nvPr/>
        </p:nvSpPr>
        <p:spPr>
          <a:xfrm>
            <a:off x="6727403" y="2166425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2589156" y="3272178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7108993" y="1887093"/>
            <a:ext cx="676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2290837" y="3466911"/>
            <a:ext cx="756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(-5,0)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9"/>
          <p:cNvSpPr txBox="1"/>
          <p:nvPr/>
        </p:nvSpPr>
        <p:spPr>
          <a:xfrm>
            <a:off x="6255783" y="4063777"/>
            <a:ext cx="1277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wT.x + b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/>
        </p:nvSpPr>
        <p:spPr>
          <a:xfrm>
            <a:off x="8328074" y="4248443"/>
            <a:ext cx="1111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=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"/>
          <p:cNvSpPr txBox="1"/>
          <p:nvPr/>
        </p:nvSpPr>
        <p:spPr>
          <a:xfrm>
            <a:off x="227963" y="2746911"/>
            <a:ext cx="13800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wT.x +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wT.x + 0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wT.x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227963" y="5641144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9"/>
          <p:cNvSpPr txBox="1"/>
          <p:nvPr/>
        </p:nvSpPr>
        <p:spPr>
          <a:xfrm>
            <a:off x="534572" y="5731144"/>
            <a:ext cx="4988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"/>
          <p:cNvSpPr txBox="1"/>
          <p:nvPr/>
        </p:nvSpPr>
        <p:spPr>
          <a:xfrm>
            <a:off x="1231799" y="5694534"/>
            <a:ext cx="89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[-5  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9"/>
          <p:cNvSpPr/>
          <p:nvPr/>
        </p:nvSpPr>
        <p:spPr>
          <a:xfrm>
            <a:off x="2377440" y="5634111"/>
            <a:ext cx="914400" cy="9144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(+ve)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9"/>
          <p:cNvSpPr/>
          <p:nvPr/>
        </p:nvSpPr>
        <p:spPr>
          <a:xfrm>
            <a:off x="227963" y="4539392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"/>
          <p:cNvSpPr txBox="1"/>
          <p:nvPr/>
        </p:nvSpPr>
        <p:spPr>
          <a:xfrm>
            <a:off x="534572" y="4629392"/>
            <a:ext cx="4988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 txBox="1"/>
          <p:nvPr/>
        </p:nvSpPr>
        <p:spPr>
          <a:xfrm>
            <a:off x="1231799" y="4592782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  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"/>
          <p:cNvSpPr/>
          <p:nvPr/>
        </p:nvSpPr>
        <p:spPr>
          <a:xfrm>
            <a:off x="2377440" y="4532359"/>
            <a:ext cx="914400" cy="914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(-ve)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8764172" y="1167618"/>
            <a:ext cx="397866" cy="36933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3540563" y="3773208"/>
            <a:ext cx="457176" cy="369332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9"/>
          <p:cNvSpPr/>
          <p:nvPr/>
        </p:nvSpPr>
        <p:spPr>
          <a:xfrm>
            <a:off x="6756812" y="3471577"/>
            <a:ext cx="180000" cy="180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7387202" y="3588542"/>
            <a:ext cx="756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(3,-1)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9"/>
          <p:cNvSpPr/>
          <p:nvPr/>
        </p:nvSpPr>
        <p:spPr>
          <a:xfrm>
            <a:off x="4491748" y="2163863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9"/>
          <p:cNvSpPr txBox="1"/>
          <p:nvPr/>
        </p:nvSpPr>
        <p:spPr>
          <a:xfrm>
            <a:off x="4153354" y="1718599"/>
            <a:ext cx="756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(-3,3)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9"/>
          <p:cNvSpPr/>
          <p:nvPr/>
        </p:nvSpPr>
        <p:spPr>
          <a:xfrm>
            <a:off x="3769151" y="1536950"/>
            <a:ext cx="1731317" cy="120996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9"/>
          <p:cNvSpPr txBox="1"/>
          <p:nvPr/>
        </p:nvSpPr>
        <p:spPr>
          <a:xfrm>
            <a:off x="3871065" y="1202568"/>
            <a:ext cx="564578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i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TBD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2020-10-03T08:51:07Z</dcterms:created>
  <dc:creator>Kushal Sharma</dc:creator>
</cp:coreProperties>
</file>