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5"/>
  </p:notesMasterIdLst>
  <p:sldIdLst>
    <p:sldId id="256" r:id="rId2"/>
    <p:sldId id="413" r:id="rId3"/>
    <p:sldId id="484" r:id="rId4"/>
    <p:sldId id="429" r:id="rId5"/>
    <p:sldId id="403" r:id="rId6"/>
    <p:sldId id="452" r:id="rId7"/>
    <p:sldId id="453" r:id="rId8"/>
    <p:sldId id="454" r:id="rId9"/>
    <p:sldId id="455" r:id="rId10"/>
    <p:sldId id="456" r:id="rId11"/>
    <p:sldId id="480" r:id="rId12"/>
    <p:sldId id="481" r:id="rId13"/>
    <p:sldId id="457" r:id="rId14"/>
    <p:sldId id="458" r:id="rId15"/>
    <p:sldId id="461" r:id="rId16"/>
    <p:sldId id="462" r:id="rId17"/>
    <p:sldId id="463" r:id="rId18"/>
    <p:sldId id="464" r:id="rId19"/>
    <p:sldId id="475" r:id="rId20"/>
    <p:sldId id="476" r:id="rId21"/>
    <p:sldId id="482" r:id="rId22"/>
    <p:sldId id="465" r:id="rId23"/>
    <p:sldId id="466" r:id="rId24"/>
    <p:sldId id="467" r:id="rId25"/>
    <p:sldId id="477" r:id="rId26"/>
    <p:sldId id="468" r:id="rId27"/>
    <p:sldId id="478" r:id="rId28"/>
    <p:sldId id="479" r:id="rId29"/>
    <p:sldId id="483" r:id="rId30"/>
    <p:sldId id="469" r:id="rId31"/>
    <p:sldId id="470" r:id="rId32"/>
    <p:sldId id="473" r:id="rId33"/>
    <p:sldId id="27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436" y="-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B6ABF-56A9-4882-88A3-43A4D5C1C112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BA5D2-AB69-43F6-A992-319793C18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60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59C29-F2D6-47BC-8D6E-D9FBB1889F34}" type="slidenum">
              <a:rPr lang="en-CA" altLang="en-US"/>
              <a:pPr/>
              <a:t>10</a:t>
            </a:fld>
            <a:endParaRPr lang="en-CA" altLang="en-US"/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93498-D16C-4A6E-83DD-8E3748BDEF9C}" type="slidenum">
              <a:rPr lang="en-CA" altLang="en-US"/>
              <a:pPr/>
              <a:t>22</a:t>
            </a:fld>
            <a:endParaRPr lang="en-CA" alt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72C2DD-A1B8-4F4D-8FC1-D1CBDB074FC3}" type="slidenum">
              <a:rPr lang="en-CA" altLang="en-US"/>
              <a:pPr/>
              <a:t>23</a:t>
            </a:fld>
            <a:endParaRPr lang="en-CA" altLang="en-US"/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56311-DF65-4B3E-8FE7-4D2C2EB2C057}" type="slidenum">
              <a:rPr lang="en-CA" altLang="en-US"/>
              <a:pPr/>
              <a:t>24</a:t>
            </a:fld>
            <a:endParaRPr lang="en-CA" alt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484BE2-D3AC-4867-BF91-87BD488B29FC}" type="slidenum">
              <a:rPr lang="en-CA" altLang="en-US"/>
              <a:pPr/>
              <a:t>26</a:t>
            </a:fld>
            <a:endParaRPr lang="en-CA" alt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37BDB9-A2AE-476D-B6B5-2735F76A1A26}" type="slidenum">
              <a:rPr lang="en-CA" altLang="en-US"/>
              <a:pPr/>
              <a:t>30</a:t>
            </a:fld>
            <a:endParaRPr lang="en-CA" altLang="en-US"/>
          </a:p>
        </p:txBody>
      </p:sp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B0254F-012F-48A3-BAA5-2D101C0B53CC}" type="slidenum">
              <a:rPr lang="en-CA" altLang="en-US"/>
              <a:pPr/>
              <a:t>31</a:t>
            </a:fld>
            <a:endParaRPr lang="en-CA" altLang="en-US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567F4-563A-4463-A2D1-DD510295798D}" type="slidenum">
              <a:rPr lang="en-CA" altLang="en-US"/>
              <a:pPr/>
              <a:t>32</a:t>
            </a:fld>
            <a:endParaRPr lang="en-CA" altLang="en-US"/>
          </a:p>
        </p:txBody>
      </p:sp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E2C82-5B88-48AF-BD75-D98D79383AD0}" type="slidenum">
              <a:rPr lang="en-CA" altLang="en-US"/>
              <a:pPr/>
              <a:t>11</a:t>
            </a:fld>
            <a:endParaRPr lang="en-CA" altLang="en-US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E62CF3-1426-4FEA-A700-3419C3C7E4CA}" type="slidenum">
              <a:rPr lang="en-CA" altLang="en-US"/>
              <a:pPr/>
              <a:t>12</a:t>
            </a:fld>
            <a:endParaRPr lang="en-CA" altLang="en-US"/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8118C1-53E3-4C7E-8F2B-14F98F50769F}" type="slidenum">
              <a:rPr lang="en-CA" altLang="en-US"/>
              <a:pPr/>
              <a:t>13</a:t>
            </a:fld>
            <a:endParaRPr lang="en-CA" alt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C40917-45C6-4601-A9DF-E49289477BCA}" type="slidenum">
              <a:rPr lang="en-CA" altLang="en-US"/>
              <a:pPr/>
              <a:t>14</a:t>
            </a:fld>
            <a:endParaRPr lang="en-CA" altLang="en-US"/>
          </a:p>
        </p:txBody>
      </p:sp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4A611F-4673-4DE7-9296-B591812627AC}" type="slidenum">
              <a:rPr lang="en-CA" altLang="en-US"/>
              <a:pPr/>
              <a:t>15</a:t>
            </a:fld>
            <a:endParaRPr lang="en-CA" altLang="en-US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978783-660C-4D63-80D0-6474BA87983C}" type="slidenum">
              <a:rPr lang="en-CA" altLang="en-US"/>
              <a:pPr/>
              <a:t>16</a:t>
            </a:fld>
            <a:endParaRPr lang="en-CA" altLang="en-US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ABB734-5892-48FF-B268-67B981A081EF}" type="slidenum">
              <a:rPr lang="en-CA" altLang="en-US"/>
              <a:pPr/>
              <a:t>17</a:t>
            </a:fld>
            <a:endParaRPr lang="en-CA" alt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51F0B2-A032-4C64-B469-DFC66E5328AE}" type="slidenum">
              <a:rPr lang="en-CA" altLang="en-US"/>
              <a:pPr/>
              <a:t>18</a:t>
            </a:fld>
            <a:endParaRPr lang="en-CA" alt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0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8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27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189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29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17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40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01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8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8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2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9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6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6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2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7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9C4B65-1FDE-4C58-BA86-5FAFBA98F7C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89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624670" cy="3329581"/>
          </a:xfrm>
        </p:spPr>
        <p:txBody>
          <a:bodyPr anchor="ctr"/>
          <a:lstStyle/>
          <a:p>
            <a:r>
              <a:rPr lang="en-US" sz="4000" dirty="0" smtClean="0"/>
              <a:t>Lecture 10 :  CSE2004 – DBMS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Functional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EXAMPLE OF AN UPDATE ANOMALY</a:t>
            </a:r>
          </a:p>
        </p:txBody>
      </p:sp>
      <p:sp>
        <p:nvSpPr>
          <p:cNvPr id="68403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Consider the relation: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EMP_PROJ(</a:t>
            </a:r>
            <a:r>
              <a:rPr lang="en-US" altLang="en-US" dirty="0" err="1"/>
              <a:t>Emp</a:t>
            </a:r>
            <a:r>
              <a:rPr lang="en-US" altLang="en-US" dirty="0"/>
              <a:t>#, </a:t>
            </a:r>
            <a:r>
              <a:rPr lang="en-US" altLang="en-US" dirty="0" err="1"/>
              <a:t>Proj</a:t>
            </a:r>
            <a:r>
              <a:rPr lang="en-US" altLang="en-US" dirty="0"/>
              <a:t>#, </a:t>
            </a:r>
            <a:r>
              <a:rPr lang="en-US" altLang="en-US" dirty="0" err="1"/>
              <a:t>Ename</a:t>
            </a:r>
            <a:r>
              <a:rPr lang="en-US" altLang="en-US" dirty="0"/>
              <a:t>, </a:t>
            </a:r>
            <a:r>
              <a:rPr lang="en-US" altLang="en-US" dirty="0" err="1"/>
              <a:t>Pname</a:t>
            </a:r>
            <a:r>
              <a:rPr lang="en-US" altLang="en-US" dirty="0"/>
              <a:t>, </a:t>
            </a:r>
            <a:r>
              <a:rPr lang="en-US" altLang="en-US" dirty="0" err="1"/>
              <a:t>No_hours</a:t>
            </a:r>
            <a:r>
              <a:rPr lang="en-US" alt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Update Anomaly: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Changing the name of  project number P1 from “Billing” to “Customer-Accounting” may cause this update to be made for all 100 employees working on project P1. </a:t>
            </a:r>
          </a:p>
        </p:txBody>
      </p:sp>
    </p:spTree>
    <p:extLst>
      <p:ext uri="{BB962C8B-B14F-4D97-AF65-F5344CB8AC3E}">
        <p14:creationId xmlns:p14="http://schemas.microsoft.com/office/powerpoint/2010/main" val="354469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/>
              <a:t>Two </a:t>
            </a:r>
            <a:r>
              <a:rPr lang="en-US" altLang="en-US" sz="3200" dirty="0"/>
              <a:t>relation schemas suffering from update anomalies</a:t>
            </a:r>
          </a:p>
        </p:txBody>
      </p:sp>
      <p:sp>
        <p:nvSpPr>
          <p:cNvPr id="688132" name="Rectangle 4"/>
          <p:cNvSpPr>
            <a:spLocks noChangeArrowheads="1"/>
          </p:cNvSpPr>
          <p:nvPr/>
        </p:nvSpPr>
        <p:spPr bwMode="auto">
          <a:xfrm>
            <a:off x="2438400" y="1309688"/>
            <a:ext cx="1219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pic>
        <p:nvPicPr>
          <p:cNvPr id="688139" name="Picture 11" descr="fig10_0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5"/>
          <a:stretch/>
        </p:blipFill>
        <p:spPr bwMode="auto">
          <a:xfrm>
            <a:off x="935663" y="1897912"/>
            <a:ext cx="10745747" cy="431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04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/>
              <a:t>Example </a:t>
            </a:r>
            <a:r>
              <a:rPr lang="en-US" altLang="en-US" sz="3200" dirty="0"/>
              <a:t>States for EMP_DEPT and EMP_PROJ</a:t>
            </a:r>
          </a:p>
        </p:txBody>
      </p:sp>
      <p:pic>
        <p:nvPicPr>
          <p:cNvPr id="690186" name="Picture 10" descr="fig10_0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47"/>
          <a:stretch/>
        </p:blipFill>
        <p:spPr bwMode="auto">
          <a:xfrm>
            <a:off x="495004" y="1169581"/>
            <a:ext cx="7687081" cy="539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22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EXAMPLE OF AN INSERT ANOMALY</a:t>
            </a:r>
          </a:p>
        </p:txBody>
      </p:sp>
      <p:sp>
        <p:nvSpPr>
          <p:cNvPr id="68608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Consider the relation: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EMP_PROJ(</a:t>
            </a:r>
            <a:r>
              <a:rPr lang="en-US" altLang="en-US" dirty="0" err="1"/>
              <a:t>Emp</a:t>
            </a:r>
            <a:r>
              <a:rPr lang="en-US" altLang="en-US" dirty="0"/>
              <a:t>#, </a:t>
            </a:r>
            <a:r>
              <a:rPr lang="en-US" altLang="en-US" dirty="0" err="1"/>
              <a:t>Proj</a:t>
            </a:r>
            <a:r>
              <a:rPr lang="en-US" altLang="en-US" dirty="0"/>
              <a:t>#, </a:t>
            </a:r>
            <a:r>
              <a:rPr lang="en-US" altLang="en-US" dirty="0" err="1"/>
              <a:t>Ename</a:t>
            </a:r>
            <a:r>
              <a:rPr lang="en-US" altLang="en-US" dirty="0"/>
              <a:t>, </a:t>
            </a:r>
            <a:r>
              <a:rPr lang="en-US" altLang="en-US" dirty="0" err="1"/>
              <a:t>Pname</a:t>
            </a:r>
            <a:r>
              <a:rPr lang="en-US" altLang="en-US" dirty="0"/>
              <a:t>, </a:t>
            </a:r>
            <a:r>
              <a:rPr lang="en-US" altLang="en-US" dirty="0" err="1"/>
              <a:t>No_hours</a:t>
            </a:r>
            <a:r>
              <a:rPr lang="en-US" alt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Insert  Anomaly: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Cannot insert a project unless an employee is assigned to it.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Conversely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Cannot insert an employee unless an he/she is assigned to a project. </a:t>
            </a:r>
          </a:p>
        </p:txBody>
      </p:sp>
    </p:spTree>
    <p:extLst>
      <p:ext uri="{BB962C8B-B14F-4D97-AF65-F5344CB8AC3E}">
        <p14:creationId xmlns:p14="http://schemas.microsoft.com/office/powerpoint/2010/main" val="124220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EXAMPLE OF AN DELETE ANOMALY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Consider the relation: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EMP_PROJ(</a:t>
            </a:r>
            <a:r>
              <a:rPr lang="en-US" altLang="en-US" dirty="0" err="1"/>
              <a:t>Emp</a:t>
            </a:r>
            <a:r>
              <a:rPr lang="en-US" altLang="en-US" dirty="0"/>
              <a:t>#, </a:t>
            </a:r>
            <a:r>
              <a:rPr lang="en-US" altLang="en-US" dirty="0" err="1"/>
              <a:t>Proj</a:t>
            </a:r>
            <a:r>
              <a:rPr lang="en-US" altLang="en-US" dirty="0"/>
              <a:t>#, </a:t>
            </a:r>
            <a:r>
              <a:rPr lang="en-US" altLang="en-US" dirty="0" err="1"/>
              <a:t>Ename</a:t>
            </a:r>
            <a:r>
              <a:rPr lang="en-US" altLang="en-US" dirty="0"/>
              <a:t>, </a:t>
            </a:r>
            <a:r>
              <a:rPr lang="en-US" altLang="en-US" dirty="0" err="1"/>
              <a:t>Pname</a:t>
            </a:r>
            <a:r>
              <a:rPr lang="en-US" altLang="en-US" dirty="0"/>
              <a:t>, </a:t>
            </a:r>
            <a:r>
              <a:rPr lang="en-US" altLang="en-US" dirty="0" err="1"/>
              <a:t>No_hours</a:t>
            </a:r>
            <a:r>
              <a:rPr lang="en-US" alt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Delete Anomaly: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When a project is deleted, it will result in deleting all the employees who work on that project.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Alternately, if an employee is the sole employee on a project, deleting that employee would result in deleting the corresponding project.</a:t>
            </a:r>
          </a:p>
          <a:p>
            <a:pPr>
              <a:lnSpc>
                <a:spcPct val="15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998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Guideline to Redundant Information in Tuples and Update Anomalies</a:t>
            </a:r>
          </a:p>
        </p:txBody>
      </p:sp>
      <p:sp>
        <p:nvSpPr>
          <p:cNvPr id="69223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GUIDELINE 2: 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Design a schema that does not suffer from the insertion, deletion and update anomalies.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If there are any anomalies present, then note them so that applications can be made to take them into account. </a:t>
            </a:r>
          </a:p>
        </p:txBody>
      </p:sp>
    </p:spTree>
    <p:extLst>
      <p:ext uri="{BB962C8B-B14F-4D97-AF65-F5344CB8AC3E}">
        <p14:creationId xmlns:p14="http://schemas.microsoft.com/office/powerpoint/2010/main" val="277310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1.3 Null Values in Tuples </a:t>
            </a:r>
          </a:p>
        </p:txBody>
      </p:sp>
      <p:sp>
        <p:nvSpPr>
          <p:cNvPr id="6942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59220" y="1446028"/>
            <a:ext cx="10430538" cy="5135525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altLang="en-US" dirty="0"/>
              <a:t>GUIDELINE 3:</a:t>
            </a:r>
          </a:p>
          <a:p>
            <a:pPr lvl="1">
              <a:lnSpc>
                <a:spcPct val="200000"/>
              </a:lnSpc>
            </a:pPr>
            <a:r>
              <a:rPr lang="en-US" altLang="en-US" dirty="0"/>
              <a:t>Relations should be designed such that their tuples will have as few NULL values as possible</a:t>
            </a:r>
          </a:p>
          <a:p>
            <a:pPr lvl="1">
              <a:lnSpc>
                <a:spcPct val="200000"/>
              </a:lnSpc>
            </a:pPr>
            <a:r>
              <a:rPr lang="en-US" altLang="en-US" dirty="0"/>
              <a:t>Attributes that are NULL frequently could be placed in separate relations (with the primary key)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 Reasons for nulls:</a:t>
            </a:r>
          </a:p>
          <a:p>
            <a:pPr lvl="1">
              <a:lnSpc>
                <a:spcPct val="200000"/>
              </a:lnSpc>
            </a:pPr>
            <a:r>
              <a:rPr lang="en-US" altLang="en-US" dirty="0"/>
              <a:t>Attribute not applicable or invalid</a:t>
            </a:r>
          </a:p>
          <a:p>
            <a:pPr lvl="1">
              <a:lnSpc>
                <a:spcPct val="200000"/>
              </a:lnSpc>
            </a:pPr>
            <a:r>
              <a:rPr lang="en-US" altLang="en-US" dirty="0"/>
              <a:t>Attribute value unknown  (may exist)</a:t>
            </a:r>
          </a:p>
          <a:p>
            <a:pPr lvl="1">
              <a:lnSpc>
                <a:spcPct val="200000"/>
              </a:lnSpc>
            </a:pPr>
            <a:r>
              <a:rPr lang="en-US" altLang="en-US" dirty="0"/>
              <a:t>Value known to exist, but unavailable </a:t>
            </a:r>
          </a:p>
        </p:txBody>
      </p:sp>
    </p:spTree>
    <p:extLst>
      <p:ext uri="{BB962C8B-B14F-4D97-AF65-F5344CB8AC3E}">
        <p14:creationId xmlns:p14="http://schemas.microsoft.com/office/powerpoint/2010/main" val="262773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1.4 Spurious Tuples </a:t>
            </a:r>
          </a:p>
        </p:txBody>
      </p:sp>
      <p:sp>
        <p:nvSpPr>
          <p:cNvPr id="6963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12381" y="1584252"/>
            <a:ext cx="10898371" cy="466414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en-US" dirty="0"/>
              <a:t>Bad designs for a relational database may result in erroneous results for certain JOIN operations</a:t>
            </a:r>
          </a:p>
          <a:p>
            <a:pPr>
              <a:lnSpc>
                <a:spcPct val="170000"/>
              </a:lnSpc>
            </a:pPr>
            <a:r>
              <a:rPr lang="en-US" altLang="en-US" dirty="0"/>
              <a:t>The "lossless join" property is used to guarantee meaningful results for join operations </a:t>
            </a:r>
          </a:p>
          <a:p>
            <a:pPr>
              <a:lnSpc>
                <a:spcPct val="170000"/>
              </a:lnSpc>
            </a:pPr>
            <a:endParaRPr lang="en-US" altLang="en-US" dirty="0"/>
          </a:p>
          <a:p>
            <a:pPr>
              <a:lnSpc>
                <a:spcPct val="170000"/>
              </a:lnSpc>
            </a:pPr>
            <a:r>
              <a:rPr lang="en-US" altLang="en-US" dirty="0"/>
              <a:t>GUIDELINE 4:</a:t>
            </a:r>
          </a:p>
          <a:p>
            <a:pPr lvl="1">
              <a:lnSpc>
                <a:spcPct val="170000"/>
              </a:lnSpc>
            </a:pPr>
            <a:r>
              <a:rPr lang="en-US" altLang="en-US" dirty="0"/>
              <a:t>The relations should be designed to satisfy the lossless join condition.</a:t>
            </a:r>
          </a:p>
          <a:p>
            <a:pPr lvl="1">
              <a:lnSpc>
                <a:spcPct val="170000"/>
              </a:lnSpc>
            </a:pPr>
            <a:r>
              <a:rPr lang="en-US" altLang="en-US" dirty="0"/>
              <a:t>No spurious tuples should be generated by doing a natural-join of any relations.</a:t>
            </a:r>
          </a:p>
          <a:p>
            <a:pPr>
              <a:lnSpc>
                <a:spcPct val="17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406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Spurious Tuples </a:t>
            </a:r>
          </a:p>
        </p:txBody>
      </p:sp>
      <p:sp>
        <p:nvSpPr>
          <p:cNvPr id="6983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95423" y="1648048"/>
            <a:ext cx="11185451" cy="4600352"/>
          </a:xfrm>
        </p:spPr>
        <p:txBody>
          <a:bodyPr/>
          <a:lstStyle/>
          <a:p>
            <a:pPr marL="457200" indent="-457200"/>
            <a:r>
              <a:rPr lang="en-US" altLang="en-US" sz="2400" dirty="0"/>
              <a:t>There are two important properties of decompositions: </a:t>
            </a:r>
          </a:p>
          <a:p>
            <a:pPr marL="876300" lvl="1" indent="-419100">
              <a:buSzTx/>
              <a:buFont typeface="Wingdings" pitchFamily="2" charset="2"/>
              <a:buAutoNum type="alphaLcParenR"/>
            </a:pPr>
            <a:r>
              <a:rPr lang="en-US" altLang="en-US" sz="2200" dirty="0"/>
              <a:t>Non-additive or </a:t>
            </a:r>
            <a:r>
              <a:rPr lang="en-US" altLang="en-US" sz="2200" dirty="0" err="1"/>
              <a:t>losslessness</a:t>
            </a:r>
            <a:r>
              <a:rPr lang="en-US" altLang="en-US" sz="2200" dirty="0"/>
              <a:t> of the corresponding join</a:t>
            </a:r>
          </a:p>
          <a:p>
            <a:pPr marL="876300" lvl="1" indent="-419100">
              <a:buSzTx/>
              <a:buFont typeface="Wingdings" pitchFamily="2" charset="2"/>
              <a:buAutoNum type="alphaLcParenR"/>
            </a:pPr>
            <a:r>
              <a:rPr lang="en-US" altLang="en-US" sz="2200" dirty="0"/>
              <a:t>Preservation of the functional dependencies. </a:t>
            </a:r>
          </a:p>
          <a:p>
            <a:pPr marL="457200" indent="-457200"/>
            <a:endParaRPr lang="en-US" altLang="en-US" sz="2400" dirty="0"/>
          </a:p>
          <a:p>
            <a:pPr marL="457200" indent="-457200"/>
            <a:r>
              <a:rPr lang="en-US" altLang="en-US" sz="2400" dirty="0"/>
              <a:t>Note that:</a:t>
            </a:r>
          </a:p>
          <a:p>
            <a:pPr marL="876300" lvl="1" indent="-419100"/>
            <a:r>
              <a:rPr lang="en-US" altLang="en-US" sz="2200" dirty="0"/>
              <a:t>Property (a) is extremely important and </a:t>
            </a:r>
            <a:r>
              <a:rPr lang="en-US" altLang="en-US" sz="2200" i="1" dirty="0"/>
              <a:t>cannot</a:t>
            </a:r>
            <a:r>
              <a:rPr lang="en-US" altLang="en-US" sz="2200" dirty="0"/>
              <a:t> be sacrificed.</a:t>
            </a:r>
          </a:p>
          <a:p>
            <a:pPr marL="876300" lvl="1" indent="-419100"/>
            <a:r>
              <a:rPr lang="en-US" altLang="en-US" sz="2200" dirty="0"/>
              <a:t>Property (b) is less stringent and may be sacrificed. </a:t>
            </a:r>
            <a:r>
              <a:rPr lang="en-US" altLang="en-US" sz="2200" dirty="0" smtClean="0"/>
              <a:t> 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7206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6" t="18606" r="17587" b="8062"/>
          <a:stretch/>
        </p:blipFill>
        <p:spPr bwMode="auto">
          <a:xfrm>
            <a:off x="1616148" y="1275906"/>
            <a:ext cx="8431619" cy="502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512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41991" y="393405"/>
            <a:ext cx="10409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dirty="0"/>
              <a:t>Outline</a:t>
            </a:r>
            <a:endParaRPr lang="en-US" sz="4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799" y="1498600"/>
            <a:ext cx="10531549" cy="459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en-US" sz="2800" dirty="0" smtClean="0">
                <a:cs typeface="Times New Roman" pitchFamily="18" charset="0"/>
              </a:rPr>
              <a:t>Informal Guidelines</a:t>
            </a:r>
          </a:p>
          <a:p>
            <a:r>
              <a:rPr lang="en-US" altLang="en-US" sz="2800" dirty="0" smtClean="0">
                <a:cs typeface="Times New Roman" pitchFamily="18" charset="0"/>
              </a:rPr>
              <a:t>Functional Dependencies</a:t>
            </a:r>
          </a:p>
          <a:p>
            <a:r>
              <a:rPr lang="en-US" altLang="en-US" sz="2800" dirty="0" smtClean="0">
                <a:cs typeface="Times New Roman" pitchFamily="18" charset="0"/>
              </a:rPr>
              <a:t>Normal Forms Based on Primary Keys</a:t>
            </a:r>
          </a:p>
          <a:p>
            <a:pPr lvl="1"/>
            <a:r>
              <a:rPr lang="en-US" altLang="en-US" sz="2400" dirty="0" smtClean="0">
                <a:cs typeface="Times New Roman" pitchFamily="18" charset="0"/>
              </a:rPr>
              <a:t>First Normal Form</a:t>
            </a:r>
          </a:p>
          <a:p>
            <a:pPr lvl="1"/>
            <a:r>
              <a:rPr lang="en-US" altLang="en-US" sz="2400" dirty="0" smtClean="0">
                <a:cs typeface="Times New Roman" pitchFamily="18" charset="0"/>
              </a:rPr>
              <a:t>Second Normal Form</a:t>
            </a:r>
          </a:p>
          <a:p>
            <a:pPr lvl="1"/>
            <a:r>
              <a:rPr lang="en-US" altLang="en-US" sz="2400" dirty="0" smtClean="0">
                <a:cs typeface="Times New Roman" pitchFamily="18" charset="0"/>
              </a:rPr>
              <a:t>Third Normal Form</a:t>
            </a:r>
          </a:p>
          <a:p>
            <a:pPr lvl="1"/>
            <a:r>
              <a:rPr lang="en-US" altLang="en-US" sz="2400" dirty="0" smtClean="0">
                <a:cs typeface="Times New Roman" pitchFamily="18" charset="0"/>
              </a:rPr>
              <a:t>BCNF </a:t>
            </a:r>
            <a:r>
              <a:rPr lang="en-US" altLang="en-US" sz="2400" dirty="0">
                <a:cs typeface="Times New Roman" pitchFamily="18" charset="0"/>
              </a:rPr>
              <a:t>(Boyce-</a:t>
            </a:r>
            <a:r>
              <a:rPr lang="en-US" altLang="en-US" sz="2400" dirty="0" err="1">
                <a:cs typeface="Times New Roman" pitchFamily="18" charset="0"/>
              </a:rPr>
              <a:t>Codd</a:t>
            </a:r>
            <a:r>
              <a:rPr lang="en-US" altLang="en-US" sz="2400" dirty="0">
                <a:cs typeface="Times New Roman" pitchFamily="18" charset="0"/>
              </a:rPr>
              <a:t> Normal Form)</a:t>
            </a:r>
          </a:p>
          <a:p>
            <a:pPr lvl="1"/>
            <a:r>
              <a:rPr lang="en-US" altLang="en-US" sz="2400" dirty="0">
                <a:cs typeface="Times New Roman" pitchFamily="18" charset="0"/>
              </a:rPr>
              <a:t>Fourth Normal Form</a:t>
            </a:r>
          </a:p>
          <a:p>
            <a:pPr lvl="1"/>
            <a:r>
              <a:rPr lang="en-US" altLang="en-US" sz="2400" dirty="0">
                <a:cs typeface="Times New Roman" pitchFamily="18" charset="0"/>
              </a:rPr>
              <a:t>Fifth Normal Form</a:t>
            </a:r>
          </a:p>
        </p:txBody>
      </p:sp>
    </p:spTree>
    <p:extLst>
      <p:ext uri="{BB962C8B-B14F-4D97-AF65-F5344CB8AC3E}">
        <p14:creationId xmlns:p14="http://schemas.microsoft.com/office/powerpoint/2010/main" val="185044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t="17519" r="18110" b="11163"/>
          <a:stretch/>
        </p:blipFill>
        <p:spPr bwMode="auto">
          <a:xfrm>
            <a:off x="1573619" y="1201479"/>
            <a:ext cx="8410354" cy="4890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8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106" y="2696188"/>
            <a:ext cx="9404723" cy="1400530"/>
          </a:xfrm>
        </p:spPr>
        <p:txBody>
          <a:bodyPr/>
          <a:lstStyle/>
          <a:p>
            <a:pPr algn="ctr"/>
            <a:r>
              <a:rPr lang="en-US" altLang="en-US" sz="5400" dirty="0"/>
              <a:t>Functional Dependencies 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75909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2.  </a:t>
            </a:r>
            <a:r>
              <a:rPr lang="en-US" altLang="en-US" dirty="0"/>
              <a:t>Functional </a:t>
            </a:r>
            <a:r>
              <a:rPr lang="en-US" altLang="en-US" dirty="0" smtClean="0"/>
              <a:t>Dependencies </a:t>
            </a:r>
            <a:endParaRPr lang="en-US" altLang="en-US" dirty="0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25302" y="1382233"/>
            <a:ext cx="10653824" cy="55501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Functional dependencies (FDs)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Are used to specify </a:t>
            </a:r>
            <a:r>
              <a:rPr lang="en-US" altLang="en-US" i="1" dirty="0">
                <a:solidFill>
                  <a:srgbClr val="FF0000"/>
                </a:solidFill>
              </a:rPr>
              <a:t>formal measures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of the "goodness" of relational designs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And keys are used to </a:t>
            </a:r>
            <a:r>
              <a:rPr lang="en-US" altLang="en-US" dirty="0">
                <a:solidFill>
                  <a:srgbClr val="FF0000"/>
                </a:solidFill>
              </a:rPr>
              <a:t>define </a:t>
            </a:r>
            <a:r>
              <a:rPr lang="en-US" altLang="en-US" b="1" dirty="0">
                <a:solidFill>
                  <a:srgbClr val="FF0000"/>
                </a:solidFill>
              </a:rPr>
              <a:t>normal forms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for relations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Are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constraints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that are derived from the </a:t>
            </a:r>
            <a:r>
              <a:rPr lang="en-US" altLang="en-US" i="1" dirty="0"/>
              <a:t>meaning</a:t>
            </a:r>
            <a:r>
              <a:rPr lang="en-US" altLang="en-US" dirty="0"/>
              <a:t>  and </a:t>
            </a:r>
            <a:r>
              <a:rPr lang="en-US" altLang="en-US" i="1" dirty="0"/>
              <a:t>interrelationships</a:t>
            </a:r>
            <a:r>
              <a:rPr lang="en-US" altLang="en-US" dirty="0"/>
              <a:t>  of the data attributes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A set of attributes X </a:t>
            </a:r>
            <a:r>
              <a:rPr lang="en-US" altLang="en-US" i="1" dirty="0"/>
              <a:t>functionally</a:t>
            </a:r>
            <a:r>
              <a:rPr lang="en-US" altLang="en-US" dirty="0"/>
              <a:t> </a:t>
            </a:r>
            <a:r>
              <a:rPr lang="en-US" altLang="en-US" i="1" dirty="0"/>
              <a:t>determines</a:t>
            </a:r>
            <a:r>
              <a:rPr lang="en-US" altLang="en-US" dirty="0"/>
              <a:t>  a set of attributes Y if the value of X determines a unique value for Y</a:t>
            </a:r>
          </a:p>
        </p:txBody>
      </p:sp>
    </p:spTree>
    <p:extLst>
      <p:ext uri="{BB962C8B-B14F-4D97-AF65-F5344CB8AC3E}">
        <p14:creationId xmlns:p14="http://schemas.microsoft.com/office/powerpoint/2010/main" val="79667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Functional Dependencies </a:t>
            </a:r>
          </a:p>
        </p:txBody>
      </p:sp>
      <p:sp>
        <p:nvSpPr>
          <p:cNvPr id="7024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27322" y="1371600"/>
            <a:ext cx="10685720" cy="524185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X -&gt; Y holds if whenever two tuples have the same value for X, they must have the same value for Y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For any two tuples t1 and t2 in any relation instance r(R): If  t1[X]=t2[X], then t1[Y]=t2[Y]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X -&gt; Y in R specifies a constraint on all relation instances r(R)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Written as X -&gt; Y; can be displayed graphically on a relation schema as in Figures.  ( denoted by the arrow:  ).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FDs are derived from the real-world constraints on the attributes </a:t>
            </a:r>
          </a:p>
        </p:txBody>
      </p:sp>
    </p:spTree>
    <p:extLst>
      <p:ext uri="{BB962C8B-B14F-4D97-AF65-F5344CB8AC3E}">
        <p14:creationId xmlns:p14="http://schemas.microsoft.com/office/powerpoint/2010/main" val="313997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Examples of FD constraints </a:t>
            </a:r>
            <a:r>
              <a:rPr lang="en-US" altLang="en-US" dirty="0" smtClean="0"/>
              <a:t> </a:t>
            </a:r>
            <a:endParaRPr lang="en-US" altLang="en-US" dirty="0"/>
          </a:p>
        </p:txBody>
      </p:sp>
      <p:sp>
        <p:nvSpPr>
          <p:cNvPr id="7045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63526" y="1552353"/>
            <a:ext cx="10100930" cy="48590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Social security number determines employee name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SSN -&gt; ENAME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Project number determines project name and location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PNUMBER -&gt; {PNAME, PLOCATION}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Employee </a:t>
            </a:r>
            <a:r>
              <a:rPr lang="en-US" altLang="en-US" dirty="0" err="1"/>
              <a:t>ssn</a:t>
            </a:r>
            <a:r>
              <a:rPr lang="en-US" altLang="en-US" dirty="0"/>
              <a:t> and project number determines the hours per week that the employee works on the project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{SSN, PNUMBER} -&gt; HOURS </a:t>
            </a:r>
          </a:p>
        </p:txBody>
      </p:sp>
    </p:spTree>
    <p:extLst>
      <p:ext uri="{BB962C8B-B14F-4D97-AF65-F5344CB8AC3E}">
        <p14:creationId xmlns:p14="http://schemas.microsoft.com/office/powerpoint/2010/main" val="321017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3655" y="1014760"/>
            <a:ext cx="11614298" cy="615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Functional Dependencies in a relation are dependent on the domain of the relation. </a:t>
            </a:r>
          </a:p>
          <a:p>
            <a:pPr marL="342900" indent="-342900"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smtClean="0">
                <a:latin typeface="+mj-lt"/>
                <a:ea typeface="+mj-ea"/>
                <a:cs typeface="+mj-cs"/>
              </a:rPr>
              <a:t>Consider </a:t>
            </a:r>
            <a:r>
              <a:rPr lang="en-US" dirty="0">
                <a:latin typeface="+mj-lt"/>
                <a:ea typeface="+mj-ea"/>
                <a:cs typeface="+mj-cs"/>
              </a:rPr>
              <a:t>the STUDENT relation given in Table 1.</a:t>
            </a:r>
          </a:p>
          <a:p>
            <a:pPr marL="342900" indent="-342900"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We know that STUD_NO is unique for each student.</a:t>
            </a:r>
          </a:p>
          <a:p>
            <a:pPr marL="342900" indent="-342900"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 So STUD_NO-&gt;STUD_NAME, STUD_NO-&gt;STUD_PHONE, STUD_NO-&gt;STUD_STATE, STUD_NO-&gt;STUD_COUNTRY and STUD_NO -&gt; STUD_AGE all will be true.</a:t>
            </a:r>
          </a:p>
          <a:p>
            <a:pPr marL="342900" indent="-342900"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smtClean="0">
                <a:latin typeface="+mj-lt"/>
                <a:ea typeface="+mj-ea"/>
                <a:cs typeface="+mj-cs"/>
              </a:rPr>
              <a:t>Similarly</a:t>
            </a:r>
            <a:r>
              <a:rPr lang="en-US" dirty="0">
                <a:latin typeface="+mj-lt"/>
                <a:ea typeface="+mj-ea"/>
                <a:cs typeface="+mj-cs"/>
              </a:rPr>
              <a:t>, STUD_STATE-&gt;STUD_COUNTRY will be true as if two records have same STUD_STATE, they will have same STUD_COUNTRY as well.</a:t>
            </a:r>
          </a:p>
          <a:p>
            <a:pPr marL="342900" indent="-342900"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  <a:p>
            <a:pPr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>
          <a:xfrm>
            <a:off x="289385" y="314495"/>
            <a:ext cx="11070968" cy="70026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base"/>
            <a:r>
              <a:rPr lang="en-US" sz="2800" b="1" dirty="0"/>
              <a:t>How to find functional dependencies for a relation?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54" y="4600667"/>
            <a:ext cx="69627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26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Examples of FD constraints </a:t>
            </a:r>
          </a:p>
        </p:txBody>
      </p:sp>
      <p:sp>
        <p:nvSpPr>
          <p:cNvPr id="7065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59220" y="1456660"/>
            <a:ext cx="9390634" cy="47917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An FD is a property of the attributes in the schema R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The constraint must hold on </a:t>
            </a:r>
            <a:r>
              <a:rPr lang="en-US" altLang="en-US" i="1" dirty="0"/>
              <a:t>every</a:t>
            </a:r>
            <a:r>
              <a:rPr lang="en-US" altLang="en-US" dirty="0"/>
              <a:t> relation instance r(R)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If K is a key of R, then K functionally determines all attributes in R 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(since we never have two distinct tuples with t1[K]=t2[K]) </a:t>
            </a:r>
          </a:p>
        </p:txBody>
      </p:sp>
    </p:spTree>
    <p:extLst>
      <p:ext uri="{BB962C8B-B14F-4D97-AF65-F5344CB8AC3E}">
        <p14:creationId xmlns:p14="http://schemas.microsoft.com/office/powerpoint/2010/main" val="106522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59220" y="1509823"/>
            <a:ext cx="1079204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Attribute Closure: Attribute closure of an attribute set can be defined as set of attributes which can be functionally determined from it.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To </a:t>
            </a:r>
            <a:r>
              <a:rPr lang="en-US" dirty="0"/>
              <a:t>find attribute closure of an attribute set: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Add </a:t>
            </a:r>
            <a:r>
              <a:rPr lang="en-US" dirty="0"/>
              <a:t>elements of attribute set to the result set.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Recursively </a:t>
            </a:r>
            <a:r>
              <a:rPr lang="en-US" dirty="0"/>
              <a:t>add elements to the result set which can be functionally determined </a:t>
            </a:r>
            <a:r>
              <a:rPr lang="en-US" dirty="0" smtClean="0"/>
              <a:t>   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    from </a:t>
            </a:r>
            <a:r>
              <a:rPr lang="en-US" dirty="0"/>
              <a:t>the elements of the result set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Using FD set of table 1, attribute closure can be determined as: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(STUD_NO)+ = {STUD_NO, STUD_NAME, STUD_PHONE, STUD_STATE, STUD_COUNTRY, STUD_AGE}</a:t>
            </a:r>
          </a:p>
          <a:p>
            <a:pPr>
              <a:lnSpc>
                <a:spcPct val="150000"/>
              </a:lnSpc>
            </a:pPr>
            <a:r>
              <a:rPr lang="en-US" dirty="0"/>
              <a:t>(STUD_STATE)+ = {STUD_STATE, STUD_COUNTRY}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46296" y="361507"/>
            <a:ext cx="7602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Attribute Closure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85894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5936" y="1275909"/>
            <a:ext cx="11334306" cy="5441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IN" b="1" dirty="0"/>
              <a:t>Consider the relation scheme R = {E, F, G, H, I, J, K, L, M, M} and the set of functional dependencies {{E, F} -&gt; {G}, {F} -&gt; {I, J}, {E, H} -&gt; {K, L}, K -&gt; {M}, L -&gt; {N} on R. What is the key for R? (GATE-CS-2014)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A. {E, F}</a:t>
            </a:r>
            <a:br>
              <a:rPr lang="en-IN" dirty="0"/>
            </a:br>
            <a:r>
              <a:rPr lang="en-IN" dirty="0"/>
              <a:t>B. {E, F, H}</a:t>
            </a:r>
            <a:br>
              <a:rPr lang="en-IN" dirty="0"/>
            </a:br>
            <a:r>
              <a:rPr lang="en-IN" dirty="0"/>
              <a:t>C. {E, F, H, K, L}</a:t>
            </a:r>
            <a:br>
              <a:rPr lang="en-IN" dirty="0"/>
            </a:br>
            <a:r>
              <a:rPr lang="en-IN" dirty="0"/>
              <a:t>D. {E}</a:t>
            </a:r>
          </a:p>
          <a:p>
            <a:pPr fontAlgn="base">
              <a:lnSpc>
                <a:spcPct val="150000"/>
              </a:lnSpc>
            </a:pPr>
            <a:r>
              <a:rPr lang="en-IN" b="1" dirty="0"/>
              <a:t>Answer:</a:t>
            </a:r>
            <a:r>
              <a:rPr lang="en-IN" dirty="0"/>
              <a:t> Finding attribute closure of all given options, we get:</a:t>
            </a:r>
            <a:br>
              <a:rPr lang="en-IN" dirty="0"/>
            </a:br>
            <a:r>
              <a:rPr lang="en-IN" dirty="0"/>
              <a:t>{E,F}+ = {EFGIJ}</a:t>
            </a:r>
            <a:br>
              <a:rPr lang="en-IN" dirty="0"/>
            </a:br>
            <a:r>
              <a:rPr lang="en-IN" dirty="0"/>
              <a:t>{E,F,H}+ = {EFHGIJKLMN}</a:t>
            </a:r>
            <a:br>
              <a:rPr lang="en-IN" dirty="0"/>
            </a:br>
            <a:r>
              <a:rPr lang="en-IN" dirty="0"/>
              <a:t>{E,F,H,K,L}+ = {{EFHGIJKLMN}</a:t>
            </a:r>
            <a:br>
              <a:rPr lang="en-IN" dirty="0"/>
            </a:br>
            <a:r>
              <a:rPr lang="en-IN" dirty="0"/>
              <a:t>{E}+ = {E}</a:t>
            </a:r>
            <a:br>
              <a:rPr lang="en-IN" dirty="0"/>
            </a:br>
            <a:r>
              <a:rPr lang="en-IN" dirty="0"/>
              <a:t>{EFH}+ and {EFHKL}+ results in set of all attributes, but EFH is minimal. So it will be candidate key. So correct option is (B).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4130" y="574158"/>
            <a:ext cx="6517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 Problem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9366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638923"/>
              </p:ext>
            </p:extLst>
          </p:nvPr>
        </p:nvGraphicFramePr>
        <p:xfrm>
          <a:off x="467834" y="2126789"/>
          <a:ext cx="10983430" cy="1849792"/>
        </p:xfrm>
        <a:graphic>
          <a:graphicData uri="http://schemas.openxmlformats.org/drawingml/2006/table">
            <a:tbl>
              <a:tblPr/>
              <a:tblGrid>
                <a:gridCol w="1098343"/>
                <a:gridCol w="1098343"/>
                <a:gridCol w="1301424"/>
                <a:gridCol w="895262"/>
                <a:gridCol w="1098343"/>
                <a:gridCol w="1098343"/>
                <a:gridCol w="1098343"/>
                <a:gridCol w="1098343"/>
                <a:gridCol w="1098343"/>
                <a:gridCol w="1098343"/>
              </a:tblGrid>
              <a:tr h="23122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 dirty="0" err="1">
                          <a:effectLst/>
                          <a:latin typeface="book antiqua"/>
                        </a:rPr>
                        <a:t>Regno</a:t>
                      </a:r>
                      <a:endParaRPr lang="en-IN" sz="14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Name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DOB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Phone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Gender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CID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CName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Ins_ID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Ins_Name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Ins_Office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22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14M01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Kumar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12-Jan-1996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12345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M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C1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DBMS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I1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Kesav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G123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22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14M05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Mary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10-Jun-1995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12367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F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C1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DBMS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I1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 dirty="0" err="1">
                          <a:effectLst/>
                          <a:latin typeface="book antiqua"/>
                        </a:rPr>
                        <a:t>Kesav</a:t>
                      </a:r>
                      <a:endParaRPr lang="en-IN" sz="14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G123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22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14M07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Ram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10-May-1996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12898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M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C1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DBMS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I2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Ragav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G127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22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14M01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Kumar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12-Jan-1996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12345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M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C3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DS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I5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Mani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G125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22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14B01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Revathi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10-Dec-1995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23456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F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C3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DS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I5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Mani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G125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22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14M09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Steve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23-Oct-1995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34567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M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C4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OS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I5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Mani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G125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22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14B03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Ramya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20-Jul-1996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23456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F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C4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OS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I5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>
                          <a:effectLst/>
                          <a:latin typeface="book antiqua"/>
                        </a:rPr>
                        <a:t>Mani</a:t>
                      </a:r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400" dirty="0">
                          <a:effectLst/>
                          <a:latin typeface="book antiqua"/>
                        </a:rPr>
                        <a:t>G125</a:t>
                      </a:r>
                      <a:endParaRPr lang="en-IN" sz="14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67834" y="505722"/>
            <a:ext cx="9835116" cy="18004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For the following Student table instance, find all the possible functional dependencies that are held.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[ Schema - Student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Regno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, Name, DOB, Phone, Gender,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Course_ID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Course_Name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Instructor_ID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Instructor_Name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Instructor_Office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834" y="3995678"/>
            <a:ext cx="113236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Regno</a:t>
            </a:r>
            <a:r>
              <a:rPr lang="en-US" dirty="0"/>
              <a:t> → Name</a:t>
            </a:r>
          </a:p>
          <a:p>
            <a:r>
              <a:rPr lang="en-US" dirty="0"/>
              <a:t>– Names are uniquely identified by a </a:t>
            </a:r>
            <a:r>
              <a:rPr lang="en-US" dirty="0" err="1"/>
              <a:t>regno</a:t>
            </a:r>
            <a:r>
              <a:rPr lang="en-US" dirty="0"/>
              <a:t>. In other words, for a given register number, there is exactly one name.</a:t>
            </a:r>
          </a:p>
          <a:p>
            <a:r>
              <a:rPr lang="en-US" dirty="0" err="1"/>
              <a:t>Regno</a:t>
            </a:r>
            <a:r>
              <a:rPr lang="en-US" dirty="0"/>
              <a:t> → </a:t>
            </a:r>
            <a:r>
              <a:rPr lang="en-US" dirty="0" smtClean="0"/>
              <a:t>DOB -</a:t>
            </a:r>
            <a:r>
              <a:rPr lang="en-US" dirty="0"/>
              <a:t>         For any given register number in Student, there is exactly one DOB value.</a:t>
            </a:r>
          </a:p>
          <a:p>
            <a:r>
              <a:rPr lang="en-US" dirty="0" err="1"/>
              <a:t>Regno</a:t>
            </a:r>
            <a:r>
              <a:rPr lang="en-US" dirty="0"/>
              <a:t> → Phone</a:t>
            </a:r>
          </a:p>
          <a:p>
            <a:r>
              <a:rPr lang="en-US" dirty="0" err="1"/>
              <a:t>Regno</a:t>
            </a:r>
            <a:r>
              <a:rPr lang="en-US" dirty="0"/>
              <a:t> → Gender</a:t>
            </a:r>
          </a:p>
          <a:p>
            <a:r>
              <a:rPr lang="en-US" dirty="0"/>
              <a:t>You can write the above FDs collectively as follows;</a:t>
            </a:r>
          </a:p>
          <a:p>
            <a:r>
              <a:rPr lang="en-US" dirty="0" smtClean="0"/>
              <a:t>                 </a:t>
            </a:r>
            <a:r>
              <a:rPr lang="en-US" dirty="0" err="1" smtClean="0"/>
              <a:t>Regno</a:t>
            </a:r>
            <a:r>
              <a:rPr lang="en-US" dirty="0" smtClean="0"/>
              <a:t> </a:t>
            </a:r>
            <a:r>
              <a:rPr lang="en-US" dirty="0"/>
              <a:t>→ Name, DOB, Phone, Gender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75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241629" cy="1400530"/>
          </a:xfrm>
        </p:spPr>
        <p:txBody>
          <a:bodyPr/>
          <a:lstStyle/>
          <a:p>
            <a:r>
              <a:rPr lang="en-US" dirty="0" smtClean="0"/>
              <a:t>Objectives </a:t>
            </a:r>
            <a:r>
              <a:rPr lang="en-US" dirty="0"/>
              <a:t>of database normalization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3" y="1605516"/>
            <a:ext cx="11429999" cy="49866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To </a:t>
            </a:r>
            <a:r>
              <a:rPr lang="en-US" dirty="0"/>
              <a:t>correct duplicate data and database anomalies.</a:t>
            </a:r>
          </a:p>
          <a:p>
            <a:pPr>
              <a:lnSpc>
                <a:spcPct val="150000"/>
              </a:lnSpc>
            </a:pPr>
            <a:r>
              <a:rPr lang="en-US" dirty="0"/>
              <a:t>To avoid creating and updating any unwanted data connections and dependencies.</a:t>
            </a:r>
          </a:p>
          <a:p>
            <a:pPr>
              <a:lnSpc>
                <a:spcPct val="150000"/>
              </a:lnSpc>
            </a:pPr>
            <a:r>
              <a:rPr lang="en-US" dirty="0"/>
              <a:t>To prevent unwanted deletions of data.</a:t>
            </a:r>
          </a:p>
          <a:p>
            <a:pPr>
              <a:lnSpc>
                <a:spcPct val="150000"/>
              </a:lnSpc>
            </a:pPr>
            <a:r>
              <a:rPr lang="en-US" dirty="0"/>
              <a:t>To optimize storage space.</a:t>
            </a:r>
          </a:p>
          <a:p>
            <a:pPr>
              <a:lnSpc>
                <a:spcPct val="150000"/>
              </a:lnSpc>
            </a:pPr>
            <a:r>
              <a:rPr lang="en-US" dirty="0"/>
              <a:t>To reduce the delay and complexity of checking databases when new types of data need to be introduced.</a:t>
            </a:r>
          </a:p>
          <a:p>
            <a:pPr>
              <a:lnSpc>
                <a:spcPct val="150000"/>
              </a:lnSpc>
            </a:pPr>
            <a:r>
              <a:rPr lang="en-US" dirty="0"/>
              <a:t>To facilitate the access and interpretation of data to users and applications that make use of the databases.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206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2.2 Inference Rules for FDs (1) </a:t>
            </a:r>
          </a:p>
        </p:txBody>
      </p:sp>
      <p:sp>
        <p:nvSpPr>
          <p:cNvPr id="7086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23014" y="1339702"/>
            <a:ext cx="10770781" cy="49086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1800" dirty="0"/>
              <a:t>Given a set of FDs F, we can </a:t>
            </a:r>
            <a:r>
              <a:rPr lang="en-US" altLang="en-US" sz="1800" b="1" dirty="0"/>
              <a:t>infer</a:t>
            </a:r>
            <a:r>
              <a:rPr lang="en-US" altLang="en-US" sz="1800" dirty="0"/>
              <a:t> additional FDs that hold whenever the FDs in F hold</a:t>
            </a:r>
          </a:p>
          <a:p>
            <a:pPr>
              <a:lnSpc>
                <a:spcPct val="150000"/>
              </a:lnSpc>
            </a:pPr>
            <a:r>
              <a:rPr lang="en-US" altLang="en-US" sz="1800" dirty="0"/>
              <a:t>Armstrong's inference rules: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IR1. (</a:t>
            </a:r>
            <a:r>
              <a:rPr lang="en-US" altLang="en-US" b="1" dirty="0"/>
              <a:t>Reflexive</a:t>
            </a:r>
            <a:r>
              <a:rPr lang="en-US" altLang="en-US" dirty="0"/>
              <a:t>) If Y </a:t>
            </a:r>
            <a:r>
              <a:rPr lang="en-US" altLang="en-US" i="1" dirty="0"/>
              <a:t>subset-of</a:t>
            </a:r>
            <a:r>
              <a:rPr lang="en-US" altLang="en-US" dirty="0"/>
              <a:t> X, then X -&gt; Y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IR2. (</a:t>
            </a:r>
            <a:r>
              <a:rPr lang="en-US" altLang="en-US" b="1" dirty="0"/>
              <a:t>Augmentation</a:t>
            </a:r>
            <a:r>
              <a:rPr lang="en-US" altLang="en-US" dirty="0"/>
              <a:t>) If X -&gt; Y, then XZ -&gt; YZ</a:t>
            </a:r>
          </a:p>
          <a:p>
            <a:pPr lvl="2">
              <a:lnSpc>
                <a:spcPct val="150000"/>
              </a:lnSpc>
            </a:pPr>
            <a:r>
              <a:rPr lang="en-US" altLang="en-US" sz="1800" dirty="0"/>
              <a:t>(Notation: XZ stands for X U Z)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IR3. (</a:t>
            </a:r>
            <a:r>
              <a:rPr lang="en-US" altLang="en-US" b="1" dirty="0"/>
              <a:t>Transitive</a:t>
            </a:r>
            <a:r>
              <a:rPr lang="en-US" altLang="en-US" dirty="0"/>
              <a:t>) If X -&gt; Y and Y -&gt; Z, then X -&gt; Z</a:t>
            </a:r>
          </a:p>
          <a:p>
            <a:pPr>
              <a:lnSpc>
                <a:spcPct val="150000"/>
              </a:lnSpc>
            </a:pPr>
            <a:endParaRPr lang="en-US" altLang="en-US" sz="1800" dirty="0"/>
          </a:p>
          <a:p>
            <a:pPr>
              <a:lnSpc>
                <a:spcPct val="150000"/>
              </a:lnSpc>
            </a:pPr>
            <a:r>
              <a:rPr lang="en-US" altLang="en-US" sz="1800" dirty="0"/>
              <a:t>IR1, IR2, IR3 form a </a:t>
            </a:r>
            <a:r>
              <a:rPr lang="en-US" altLang="en-US" sz="1800" b="1" dirty="0"/>
              <a:t>sound</a:t>
            </a:r>
            <a:r>
              <a:rPr lang="en-US" altLang="en-US" sz="1800" dirty="0"/>
              <a:t> and </a:t>
            </a:r>
            <a:r>
              <a:rPr lang="en-US" altLang="en-US" sz="1800" b="1" dirty="0"/>
              <a:t>complete</a:t>
            </a:r>
            <a:r>
              <a:rPr lang="en-US" altLang="en-US" sz="1800" dirty="0"/>
              <a:t> set of inference rules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These are rules hold and all other rules that hold can be deduced from these</a:t>
            </a:r>
          </a:p>
        </p:txBody>
      </p:sp>
    </p:spTree>
    <p:extLst>
      <p:ext uri="{BB962C8B-B14F-4D97-AF65-F5344CB8AC3E}">
        <p14:creationId xmlns:p14="http://schemas.microsoft.com/office/powerpoint/2010/main" val="219600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 Rules for FDs (2)</a:t>
            </a:r>
          </a:p>
        </p:txBody>
      </p:sp>
      <p:sp>
        <p:nvSpPr>
          <p:cNvPr id="7106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6057" y="1435395"/>
            <a:ext cx="11111021" cy="47598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1800" dirty="0"/>
              <a:t>Some additional inference rules that are useful:</a:t>
            </a:r>
          </a:p>
          <a:p>
            <a:pPr lvl="1">
              <a:lnSpc>
                <a:spcPct val="150000"/>
              </a:lnSpc>
            </a:pPr>
            <a:r>
              <a:rPr lang="en-US" altLang="en-US" b="1" dirty="0"/>
              <a:t>Decomposition:</a:t>
            </a:r>
            <a:r>
              <a:rPr lang="en-US" altLang="en-US" dirty="0"/>
              <a:t> If X -&gt; YZ, then X -&gt; Y and X -&gt; Z</a:t>
            </a:r>
          </a:p>
          <a:p>
            <a:pPr lvl="1">
              <a:lnSpc>
                <a:spcPct val="150000"/>
              </a:lnSpc>
            </a:pPr>
            <a:r>
              <a:rPr lang="en-US" altLang="en-US" b="1" dirty="0"/>
              <a:t>Union:</a:t>
            </a:r>
            <a:r>
              <a:rPr lang="en-US" altLang="en-US" dirty="0"/>
              <a:t> If X -&gt; Y and X -&gt; Z, then X -&gt; YZ</a:t>
            </a:r>
          </a:p>
          <a:p>
            <a:pPr lvl="1">
              <a:lnSpc>
                <a:spcPct val="150000"/>
              </a:lnSpc>
            </a:pPr>
            <a:r>
              <a:rPr lang="en-US" altLang="en-US" b="1" dirty="0" err="1"/>
              <a:t>Psuedotransitivity</a:t>
            </a:r>
            <a:r>
              <a:rPr lang="en-US" altLang="en-US" b="1" dirty="0"/>
              <a:t>:</a:t>
            </a:r>
            <a:r>
              <a:rPr lang="en-US" altLang="en-US" dirty="0"/>
              <a:t> If X -&gt; Y and WY -&gt; Z, then WX -&gt; Z</a:t>
            </a:r>
          </a:p>
          <a:p>
            <a:pPr>
              <a:lnSpc>
                <a:spcPct val="150000"/>
              </a:lnSpc>
            </a:pPr>
            <a:endParaRPr lang="en-US" altLang="en-US" sz="1800" dirty="0"/>
          </a:p>
          <a:p>
            <a:pPr>
              <a:lnSpc>
                <a:spcPct val="150000"/>
              </a:lnSpc>
            </a:pPr>
            <a:r>
              <a:rPr lang="en-US" altLang="en-US" sz="1800" dirty="0"/>
              <a:t>The last three inference rules, as well as any other inference rules, can be deduced from IR1, IR2, and IR3 (completeness property) </a:t>
            </a:r>
          </a:p>
        </p:txBody>
      </p:sp>
    </p:spTree>
    <p:extLst>
      <p:ext uri="{BB962C8B-B14F-4D97-AF65-F5344CB8AC3E}">
        <p14:creationId xmlns:p14="http://schemas.microsoft.com/office/powerpoint/2010/main" val="89724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2.4 Minimal Sets of FDs (1)</a:t>
            </a:r>
          </a:p>
        </p:txBody>
      </p:sp>
      <p:sp>
        <p:nvSpPr>
          <p:cNvPr id="7168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37954" y="1594884"/>
            <a:ext cx="9411900" cy="4653515"/>
          </a:xfrm>
        </p:spPr>
        <p:txBody>
          <a:bodyPr/>
          <a:lstStyle/>
          <a:p>
            <a:pPr marL="533400" indent="-533400">
              <a:lnSpc>
                <a:spcPct val="150000"/>
              </a:lnSpc>
            </a:pPr>
            <a:r>
              <a:rPr lang="en-US" altLang="en-US" dirty="0"/>
              <a:t>A set of FDs is </a:t>
            </a:r>
            <a:r>
              <a:rPr lang="en-US" altLang="en-US" b="1" dirty="0"/>
              <a:t>minimal</a:t>
            </a:r>
            <a:r>
              <a:rPr lang="en-US" altLang="en-US" dirty="0"/>
              <a:t> if it satisfies the following conditions:</a:t>
            </a:r>
          </a:p>
          <a:p>
            <a:pPr marL="952500" lvl="1" indent="-495300">
              <a:lnSpc>
                <a:spcPct val="150000"/>
              </a:lnSpc>
              <a:buSzTx/>
              <a:buFont typeface="Wingdings" pitchFamily="2" charset="2"/>
              <a:buAutoNum type="arabicPeriod"/>
            </a:pPr>
            <a:r>
              <a:rPr lang="en-US" altLang="en-US" dirty="0"/>
              <a:t>Every dependency in F has a single attribute for its RHS.</a:t>
            </a:r>
          </a:p>
          <a:p>
            <a:pPr marL="952500" lvl="1" indent="-495300">
              <a:lnSpc>
                <a:spcPct val="150000"/>
              </a:lnSpc>
              <a:buSzTx/>
              <a:buFont typeface="Wingdings" pitchFamily="2" charset="2"/>
              <a:buAutoNum type="arabicPeriod"/>
            </a:pPr>
            <a:r>
              <a:rPr lang="en-US" altLang="en-US" dirty="0"/>
              <a:t>We cannot remove any dependency from F and have a set of dependencies that is equivalent to F.</a:t>
            </a:r>
          </a:p>
          <a:p>
            <a:pPr marL="952500" lvl="1" indent="-495300">
              <a:lnSpc>
                <a:spcPct val="150000"/>
              </a:lnSpc>
              <a:buSzTx/>
              <a:buFont typeface="Wingdings" pitchFamily="2" charset="2"/>
              <a:buAutoNum type="arabicPeriod"/>
            </a:pPr>
            <a:r>
              <a:rPr lang="en-US" altLang="en-US" dirty="0"/>
              <a:t>We cannot replace any dependency X -&gt; A in F with a dependency Y -&gt; A, where Y proper-subset-of X ( Y subset-of X) and still have a set of dependencies that is equivalent to F.</a:t>
            </a:r>
          </a:p>
        </p:txBody>
      </p:sp>
    </p:spTree>
    <p:extLst>
      <p:ext uri="{BB962C8B-B14F-4D97-AF65-F5344CB8AC3E}">
        <p14:creationId xmlns:p14="http://schemas.microsoft.com/office/powerpoint/2010/main" val="258053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546" y="2684929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41991" y="393405"/>
            <a:ext cx="10409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dirty="0">
                <a:cs typeface="Times New Roman" pitchFamily="18" charset="0"/>
              </a:rPr>
              <a:t>Normalization of Relations</a:t>
            </a:r>
            <a:endParaRPr lang="en-US" sz="4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799" y="1981200"/>
            <a:ext cx="10765465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en-US" sz="2800" b="1" smtClean="0">
                <a:cs typeface="Times New Roman" pitchFamily="18" charset="0"/>
              </a:rPr>
              <a:t>Normalization</a:t>
            </a:r>
            <a:r>
              <a:rPr lang="en-US" altLang="en-US" sz="2800" smtClean="0">
                <a:cs typeface="Times New Roman" pitchFamily="18" charset="0"/>
              </a:rPr>
              <a:t>: The process of decomposing unsatisfactory "bad" relations by breaking up their attributes into smaller relations</a:t>
            </a:r>
          </a:p>
          <a:p>
            <a:pPr>
              <a:buFont typeface="Wingdings" pitchFamily="2" charset="2"/>
              <a:buNone/>
            </a:pPr>
            <a:endParaRPr lang="en-US" altLang="en-US" sz="2800" smtClean="0">
              <a:cs typeface="Times New Roman" pitchFamily="18" charset="0"/>
            </a:endParaRPr>
          </a:p>
          <a:p>
            <a:r>
              <a:rPr lang="en-US" altLang="en-US" sz="2800" b="1" smtClean="0">
                <a:cs typeface="Times New Roman" pitchFamily="18" charset="0"/>
              </a:rPr>
              <a:t>Normal form</a:t>
            </a:r>
            <a:r>
              <a:rPr lang="en-US" altLang="en-US" sz="2800" smtClean="0">
                <a:cs typeface="Times New Roman" pitchFamily="18" charset="0"/>
              </a:rPr>
              <a:t>: Condition using keys and FDs of a relation to certify whether a relation schema is in a particular normal form</a:t>
            </a:r>
            <a:r>
              <a:rPr lang="en-US" altLang="en-US" sz="2800" smtClean="0"/>
              <a:t> 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1030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cs typeface="Times New Roman" pitchFamily="18" charset="0"/>
              </a:rPr>
              <a:t>Normalization of Relations</a:t>
            </a:r>
            <a:endParaRPr lang="en-IN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5181" y="1424763"/>
            <a:ext cx="11695813" cy="4880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1800" dirty="0" smtClean="0">
                <a:cs typeface="Times New Roman" pitchFamily="18" charset="0"/>
              </a:rPr>
              <a:t>A </a:t>
            </a:r>
            <a:r>
              <a:rPr lang="en-US" altLang="en-US" sz="1800" b="1" dirty="0" err="1" smtClean="0">
                <a:cs typeface="Times New Roman" pitchFamily="18" charset="0"/>
              </a:rPr>
              <a:t>superkey</a:t>
            </a:r>
            <a:r>
              <a:rPr lang="en-US" altLang="en-US" sz="1800" dirty="0" smtClean="0">
                <a:cs typeface="Times New Roman" pitchFamily="18" charset="0"/>
              </a:rPr>
              <a:t> of a relation schema </a:t>
            </a:r>
            <a:r>
              <a:rPr lang="en-US" altLang="en-US" sz="1800" i="1" dirty="0" smtClean="0">
                <a:cs typeface="Times New Roman" pitchFamily="18" charset="0"/>
              </a:rPr>
              <a:t>R</a:t>
            </a:r>
            <a:r>
              <a:rPr lang="en-US" altLang="en-US" sz="1800" dirty="0" smtClean="0">
                <a:cs typeface="Times New Roman" pitchFamily="18" charset="0"/>
              </a:rPr>
              <a:t> = {</a:t>
            </a:r>
            <a:r>
              <a:rPr lang="en-US" altLang="en-US" sz="1800" i="1" dirty="0" smtClean="0">
                <a:cs typeface="Times New Roman" pitchFamily="18" charset="0"/>
              </a:rPr>
              <a:t>A</a:t>
            </a:r>
            <a:r>
              <a:rPr lang="en-US" altLang="en-US" sz="1800" baseline="-30000" dirty="0" smtClean="0">
                <a:cs typeface="Times New Roman" pitchFamily="18" charset="0"/>
              </a:rPr>
              <a:t>1</a:t>
            </a:r>
            <a:r>
              <a:rPr lang="en-US" altLang="en-US" sz="1800" dirty="0" smtClean="0">
                <a:cs typeface="Times New Roman" pitchFamily="18" charset="0"/>
              </a:rPr>
              <a:t>, </a:t>
            </a:r>
            <a:r>
              <a:rPr lang="en-US" altLang="en-US" sz="1800" i="1" dirty="0" smtClean="0">
                <a:cs typeface="Times New Roman" pitchFamily="18" charset="0"/>
              </a:rPr>
              <a:t>A</a:t>
            </a:r>
            <a:r>
              <a:rPr lang="en-US" altLang="en-US" sz="1800" baseline="-30000" dirty="0" smtClean="0">
                <a:cs typeface="Times New Roman" pitchFamily="18" charset="0"/>
              </a:rPr>
              <a:t>2</a:t>
            </a:r>
            <a:r>
              <a:rPr lang="en-US" altLang="en-US" sz="1800" dirty="0" smtClean="0">
                <a:cs typeface="Times New Roman" pitchFamily="18" charset="0"/>
              </a:rPr>
              <a:t>, ...., </a:t>
            </a:r>
            <a:r>
              <a:rPr lang="en-US" altLang="en-US" sz="1800" i="1" dirty="0" smtClean="0">
                <a:cs typeface="Times New Roman" pitchFamily="18" charset="0"/>
              </a:rPr>
              <a:t>A</a:t>
            </a:r>
            <a:r>
              <a:rPr lang="en-US" altLang="en-US" sz="1800" baseline="-30000" dirty="0" smtClean="0">
                <a:cs typeface="Times New Roman" pitchFamily="18" charset="0"/>
              </a:rPr>
              <a:t>n</a:t>
            </a:r>
            <a:r>
              <a:rPr lang="en-US" altLang="en-US" sz="1800" dirty="0" smtClean="0">
                <a:cs typeface="Times New Roman" pitchFamily="18" charset="0"/>
              </a:rPr>
              <a:t>} is a set of attributes </a:t>
            </a:r>
            <a:r>
              <a:rPr lang="en-US" altLang="en-US" sz="1800" i="1" dirty="0" smtClean="0">
                <a:cs typeface="Times New Roman" pitchFamily="18" charset="0"/>
              </a:rPr>
              <a:t>S</a:t>
            </a:r>
            <a:r>
              <a:rPr lang="en-US" altLang="en-US" sz="1800" dirty="0" smtClean="0">
                <a:cs typeface="Times New Roman" pitchFamily="18" charset="0"/>
              </a:rPr>
              <a:t> </a:t>
            </a:r>
            <a:r>
              <a:rPr lang="en-US" altLang="en-US" sz="1800" i="1" u="sng" dirty="0" smtClean="0">
                <a:cs typeface="Times New Roman" pitchFamily="18" charset="0"/>
              </a:rPr>
              <a:t>subset-of</a:t>
            </a:r>
            <a:r>
              <a:rPr lang="en-US" altLang="en-US" sz="1800" dirty="0" smtClean="0">
                <a:cs typeface="Times New Roman" pitchFamily="18" charset="0"/>
              </a:rPr>
              <a:t> </a:t>
            </a:r>
            <a:r>
              <a:rPr lang="en-US" altLang="en-US" sz="1800" i="1" dirty="0" smtClean="0">
                <a:cs typeface="Times New Roman" pitchFamily="18" charset="0"/>
              </a:rPr>
              <a:t>R</a:t>
            </a:r>
            <a:r>
              <a:rPr lang="en-US" altLang="en-US" sz="1800" dirty="0" smtClean="0">
                <a:cs typeface="Times New Roman" pitchFamily="18" charset="0"/>
              </a:rPr>
              <a:t> with the property that no two tuples </a:t>
            </a:r>
            <a:r>
              <a:rPr lang="en-US" altLang="en-US" sz="1800" i="1" dirty="0" smtClean="0">
                <a:cs typeface="Times New Roman" pitchFamily="18" charset="0"/>
              </a:rPr>
              <a:t>t</a:t>
            </a:r>
            <a:r>
              <a:rPr lang="en-US" altLang="en-US" sz="1800" baseline="-30000" dirty="0" smtClean="0">
                <a:cs typeface="Times New Roman" pitchFamily="18" charset="0"/>
              </a:rPr>
              <a:t>1</a:t>
            </a:r>
            <a:r>
              <a:rPr lang="en-US" altLang="en-US" sz="1800" dirty="0" smtClean="0">
                <a:cs typeface="Times New Roman" pitchFamily="18" charset="0"/>
              </a:rPr>
              <a:t> and </a:t>
            </a:r>
            <a:r>
              <a:rPr lang="en-US" altLang="en-US" sz="1800" i="1" dirty="0" smtClean="0">
                <a:cs typeface="Times New Roman" pitchFamily="18" charset="0"/>
              </a:rPr>
              <a:t>t</a:t>
            </a:r>
            <a:r>
              <a:rPr lang="en-US" altLang="en-US" sz="1800" baseline="-30000" dirty="0" smtClean="0">
                <a:cs typeface="Times New Roman" pitchFamily="18" charset="0"/>
              </a:rPr>
              <a:t>2</a:t>
            </a:r>
            <a:r>
              <a:rPr lang="en-US" altLang="en-US" sz="1800" dirty="0" smtClean="0">
                <a:cs typeface="Times New Roman" pitchFamily="18" charset="0"/>
              </a:rPr>
              <a:t> in any legal relation state </a:t>
            </a:r>
            <a:r>
              <a:rPr lang="en-US" altLang="en-US" sz="1800" i="1" dirty="0" smtClean="0">
                <a:cs typeface="Times New Roman" pitchFamily="18" charset="0"/>
              </a:rPr>
              <a:t>r</a:t>
            </a:r>
            <a:r>
              <a:rPr lang="en-US" altLang="en-US" sz="1800" dirty="0" smtClean="0">
                <a:cs typeface="Times New Roman" pitchFamily="18" charset="0"/>
              </a:rPr>
              <a:t> of </a:t>
            </a:r>
            <a:r>
              <a:rPr lang="en-US" altLang="en-US" sz="1800" i="1" dirty="0" smtClean="0">
                <a:cs typeface="Times New Roman" pitchFamily="18" charset="0"/>
              </a:rPr>
              <a:t>R</a:t>
            </a:r>
            <a:r>
              <a:rPr lang="en-US" altLang="en-US" sz="1800" dirty="0" smtClean="0">
                <a:cs typeface="Times New Roman" pitchFamily="18" charset="0"/>
              </a:rPr>
              <a:t> will have </a:t>
            </a:r>
            <a:r>
              <a:rPr lang="en-US" altLang="en-US" sz="1800" i="1" dirty="0" smtClean="0">
                <a:cs typeface="Times New Roman" pitchFamily="18" charset="0"/>
              </a:rPr>
              <a:t>t</a:t>
            </a:r>
            <a:r>
              <a:rPr lang="en-US" altLang="en-US" sz="1800" baseline="-30000" dirty="0" smtClean="0">
                <a:cs typeface="Times New Roman" pitchFamily="18" charset="0"/>
              </a:rPr>
              <a:t>1</a:t>
            </a:r>
            <a:r>
              <a:rPr lang="en-US" altLang="en-US" sz="1800" dirty="0" smtClean="0">
                <a:cs typeface="Times New Roman" pitchFamily="18" charset="0"/>
              </a:rPr>
              <a:t>[</a:t>
            </a:r>
            <a:r>
              <a:rPr lang="en-US" altLang="en-US" sz="1800" i="1" dirty="0" smtClean="0">
                <a:cs typeface="Times New Roman" pitchFamily="18" charset="0"/>
              </a:rPr>
              <a:t>S</a:t>
            </a:r>
            <a:r>
              <a:rPr lang="en-US" altLang="en-US" sz="1800" dirty="0" smtClean="0">
                <a:cs typeface="Times New Roman" pitchFamily="18" charset="0"/>
              </a:rPr>
              <a:t>] = </a:t>
            </a:r>
            <a:r>
              <a:rPr lang="en-US" altLang="en-US" sz="1800" i="1" dirty="0" smtClean="0">
                <a:cs typeface="Times New Roman" pitchFamily="18" charset="0"/>
              </a:rPr>
              <a:t>t</a:t>
            </a:r>
            <a:r>
              <a:rPr lang="en-US" altLang="en-US" sz="1800" baseline="-30000" dirty="0" smtClean="0">
                <a:cs typeface="Times New Roman" pitchFamily="18" charset="0"/>
              </a:rPr>
              <a:t>2</a:t>
            </a:r>
            <a:r>
              <a:rPr lang="en-US" altLang="en-US" sz="1800" dirty="0" smtClean="0">
                <a:cs typeface="Times New Roman" pitchFamily="18" charset="0"/>
              </a:rPr>
              <a:t>[</a:t>
            </a:r>
            <a:r>
              <a:rPr lang="en-US" altLang="en-US" sz="1800" i="1" dirty="0" smtClean="0">
                <a:cs typeface="Times New Roman" pitchFamily="18" charset="0"/>
              </a:rPr>
              <a:t>S</a:t>
            </a:r>
            <a:r>
              <a:rPr lang="en-US" altLang="en-US" sz="1800" dirty="0" smtClean="0">
                <a:cs typeface="Times New Roman" pitchFamily="18" charset="0"/>
              </a:rPr>
              <a:t>]</a:t>
            </a:r>
            <a:r>
              <a:rPr lang="en-US" altLang="en-US" sz="18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en-US" sz="1800" dirty="0" smtClean="0">
                <a:cs typeface="Times New Roman" pitchFamily="18" charset="0"/>
              </a:rPr>
              <a:t>A </a:t>
            </a:r>
            <a:r>
              <a:rPr lang="en-US" altLang="en-US" sz="1800" b="1" dirty="0" smtClean="0">
                <a:cs typeface="Times New Roman" pitchFamily="18" charset="0"/>
              </a:rPr>
              <a:t>key</a:t>
            </a:r>
            <a:r>
              <a:rPr lang="en-US" altLang="en-US" sz="1800" dirty="0" smtClean="0">
                <a:cs typeface="Times New Roman" pitchFamily="18" charset="0"/>
              </a:rPr>
              <a:t> </a:t>
            </a:r>
            <a:r>
              <a:rPr lang="en-US" altLang="en-US" sz="1800" i="1" dirty="0" smtClean="0">
                <a:cs typeface="Times New Roman" pitchFamily="18" charset="0"/>
              </a:rPr>
              <a:t>K</a:t>
            </a:r>
            <a:r>
              <a:rPr lang="en-US" altLang="en-US" sz="1800" dirty="0" smtClean="0">
                <a:cs typeface="Times New Roman" pitchFamily="18" charset="0"/>
              </a:rPr>
              <a:t> is a </a:t>
            </a:r>
            <a:r>
              <a:rPr lang="en-US" altLang="en-US" sz="1800" dirty="0" err="1" smtClean="0">
                <a:cs typeface="Times New Roman" pitchFamily="18" charset="0"/>
              </a:rPr>
              <a:t>superkey</a:t>
            </a:r>
            <a:r>
              <a:rPr lang="en-US" altLang="en-US" sz="1800" dirty="0" smtClean="0">
                <a:cs typeface="Times New Roman" pitchFamily="18" charset="0"/>
              </a:rPr>
              <a:t> with the </a:t>
            </a:r>
            <a:r>
              <a:rPr lang="en-US" altLang="en-US" sz="1800" i="1" dirty="0" smtClean="0">
                <a:cs typeface="Times New Roman" pitchFamily="18" charset="0"/>
              </a:rPr>
              <a:t>additional property</a:t>
            </a:r>
            <a:r>
              <a:rPr lang="en-US" altLang="en-US" sz="1800" dirty="0" smtClean="0">
                <a:cs typeface="Times New Roman" pitchFamily="18" charset="0"/>
              </a:rPr>
              <a:t> that removal of any attribute from </a:t>
            </a:r>
            <a:r>
              <a:rPr lang="en-US" altLang="en-US" sz="1800" i="1" dirty="0" smtClean="0">
                <a:cs typeface="Times New Roman" pitchFamily="18" charset="0"/>
              </a:rPr>
              <a:t>K</a:t>
            </a:r>
            <a:r>
              <a:rPr lang="en-US" altLang="en-US" sz="1800" dirty="0" smtClean="0">
                <a:cs typeface="Times New Roman" pitchFamily="18" charset="0"/>
              </a:rPr>
              <a:t> will cause </a:t>
            </a:r>
            <a:r>
              <a:rPr lang="en-US" altLang="en-US" sz="1800" i="1" dirty="0" smtClean="0">
                <a:cs typeface="Times New Roman" pitchFamily="18" charset="0"/>
              </a:rPr>
              <a:t>K</a:t>
            </a:r>
            <a:r>
              <a:rPr lang="en-US" altLang="en-US" sz="1800" dirty="0" smtClean="0">
                <a:cs typeface="Times New Roman" pitchFamily="18" charset="0"/>
              </a:rPr>
              <a:t> not to be a </a:t>
            </a:r>
            <a:r>
              <a:rPr lang="en-US" altLang="en-US" sz="1800" dirty="0" err="1" smtClean="0">
                <a:cs typeface="Times New Roman" pitchFamily="18" charset="0"/>
              </a:rPr>
              <a:t>superkey</a:t>
            </a:r>
            <a:r>
              <a:rPr lang="en-US" altLang="en-US" sz="1800" dirty="0" smtClean="0">
                <a:cs typeface="Times New Roman" pitchFamily="18" charset="0"/>
              </a:rPr>
              <a:t> any more.</a:t>
            </a:r>
            <a:r>
              <a:rPr lang="en-US" altLang="en-US" sz="18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en-US" sz="1800" dirty="0">
                <a:cs typeface="Times New Roman" pitchFamily="18" charset="0"/>
              </a:rPr>
              <a:t>If a relation schema has more than one key, each is called a </a:t>
            </a:r>
            <a:r>
              <a:rPr lang="en-US" altLang="en-US" sz="1800" b="1" dirty="0">
                <a:cs typeface="Times New Roman" pitchFamily="18" charset="0"/>
              </a:rPr>
              <a:t>candidate key.</a:t>
            </a:r>
            <a:r>
              <a:rPr lang="en-US" altLang="en-US" sz="1800" dirty="0">
                <a:cs typeface="Times New Roman" pitchFamily="18" charset="0"/>
              </a:rPr>
              <a:t> One of the candidate keys is </a:t>
            </a:r>
            <a:r>
              <a:rPr lang="en-US" altLang="en-US" sz="1800" i="1" dirty="0">
                <a:cs typeface="Times New Roman" pitchFamily="18" charset="0"/>
              </a:rPr>
              <a:t>arbitrarily</a:t>
            </a:r>
            <a:r>
              <a:rPr lang="en-US" altLang="en-US" sz="1800" dirty="0">
                <a:cs typeface="Times New Roman" pitchFamily="18" charset="0"/>
              </a:rPr>
              <a:t> designated to be the </a:t>
            </a:r>
            <a:r>
              <a:rPr lang="en-US" altLang="en-US" sz="1800" b="1" dirty="0">
                <a:cs typeface="Times New Roman" pitchFamily="18" charset="0"/>
              </a:rPr>
              <a:t>primary key,</a:t>
            </a:r>
            <a:r>
              <a:rPr lang="en-US" altLang="en-US" sz="1800" dirty="0">
                <a:cs typeface="Times New Roman" pitchFamily="18" charset="0"/>
              </a:rPr>
              <a:t> and the others are called </a:t>
            </a:r>
            <a:r>
              <a:rPr lang="en-US" altLang="en-US" sz="1800" i="1" dirty="0">
                <a:cs typeface="Times New Roman" pitchFamily="18" charset="0"/>
              </a:rPr>
              <a:t>secondary keys</a:t>
            </a:r>
            <a:r>
              <a:rPr lang="en-US" altLang="en-US" sz="1800" dirty="0"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en-US" sz="1800" dirty="0">
                <a:cs typeface="Times New Roman" pitchFamily="18" charset="0"/>
              </a:rPr>
              <a:t>A</a:t>
            </a:r>
            <a:r>
              <a:rPr lang="en-US" altLang="en-US" sz="1800" b="1" dirty="0">
                <a:cs typeface="Times New Roman" pitchFamily="18" charset="0"/>
              </a:rPr>
              <a:t> Prime attribute </a:t>
            </a:r>
            <a:r>
              <a:rPr lang="en-US" altLang="en-US" sz="1800" dirty="0">
                <a:cs typeface="Times New Roman" pitchFamily="18" charset="0"/>
              </a:rPr>
              <a:t>must be</a:t>
            </a:r>
            <a:r>
              <a:rPr lang="en-US" altLang="en-US" sz="1800" b="1" dirty="0">
                <a:cs typeface="Times New Roman" pitchFamily="18" charset="0"/>
              </a:rPr>
              <a:t> </a:t>
            </a:r>
            <a:r>
              <a:rPr lang="en-US" altLang="en-US" sz="1800" dirty="0">
                <a:cs typeface="Times New Roman" pitchFamily="18" charset="0"/>
              </a:rPr>
              <a:t>a member of </a:t>
            </a:r>
            <a:r>
              <a:rPr lang="en-US" altLang="en-US" sz="1800" i="1" dirty="0">
                <a:cs typeface="Times New Roman" pitchFamily="18" charset="0"/>
              </a:rPr>
              <a:t>some candidate key</a:t>
            </a:r>
          </a:p>
          <a:p>
            <a:pPr>
              <a:lnSpc>
                <a:spcPct val="150000"/>
              </a:lnSpc>
            </a:pPr>
            <a:r>
              <a:rPr lang="en-US" altLang="en-US" sz="1800" dirty="0">
                <a:cs typeface="Times New Roman" pitchFamily="18" charset="0"/>
              </a:rPr>
              <a:t>A</a:t>
            </a:r>
            <a:r>
              <a:rPr lang="en-US" altLang="en-US" sz="1800" b="1" dirty="0">
                <a:cs typeface="Times New Roman" pitchFamily="18" charset="0"/>
              </a:rPr>
              <a:t> Nonprime attribute </a:t>
            </a:r>
            <a:r>
              <a:rPr lang="en-US" altLang="en-US" sz="1800" dirty="0">
                <a:cs typeface="Times New Roman" pitchFamily="18" charset="0"/>
              </a:rPr>
              <a:t>is not a prime attribute—that is, it is not a member of any candidate key</a:t>
            </a:r>
            <a:endParaRPr lang="en-US" altLang="en-US" sz="18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66722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867034" y="547576"/>
            <a:ext cx="9893115" cy="592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en-US" sz="2400" dirty="0" smtClean="0"/>
              <a:t>1 Informal Design Guidelines for Relational Databases</a:t>
            </a:r>
          </a:p>
          <a:p>
            <a:pPr lvl="1"/>
            <a:r>
              <a:rPr lang="en-US" altLang="en-US" sz="2200" dirty="0" smtClean="0"/>
              <a:t>1.1Semantics of the Relation Attributes</a:t>
            </a:r>
          </a:p>
          <a:p>
            <a:pPr lvl="1"/>
            <a:r>
              <a:rPr lang="en-US" altLang="en-US" sz="2200" dirty="0" smtClean="0"/>
              <a:t>1.2 Redundant Information in Tuples and Update Anomalies</a:t>
            </a:r>
          </a:p>
          <a:p>
            <a:pPr lvl="1"/>
            <a:r>
              <a:rPr lang="en-US" altLang="en-US" sz="2200" dirty="0" smtClean="0"/>
              <a:t>1.3 Null Values in Tuples</a:t>
            </a:r>
          </a:p>
          <a:p>
            <a:pPr lvl="1"/>
            <a:r>
              <a:rPr lang="en-US" altLang="en-US" sz="2200" dirty="0" smtClean="0"/>
              <a:t>1.4 Spurious Tuples</a:t>
            </a:r>
          </a:p>
          <a:p>
            <a:pPr lvl="1"/>
            <a:endParaRPr lang="en-US" altLang="en-US" sz="2200" dirty="0" smtClean="0"/>
          </a:p>
          <a:p>
            <a:pPr marL="0" indent="0">
              <a:buNone/>
            </a:pPr>
            <a:r>
              <a:rPr lang="en-US" altLang="en-US" sz="2400" dirty="0" smtClean="0"/>
              <a:t>2 Functional Dependencies (FDs)</a:t>
            </a:r>
          </a:p>
          <a:p>
            <a:pPr lvl="1"/>
            <a:r>
              <a:rPr lang="en-US" altLang="en-US" sz="2200" dirty="0" smtClean="0"/>
              <a:t>2.1 Definition of FD</a:t>
            </a:r>
          </a:p>
          <a:p>
            <a:pPr lvl="1"/>
            <a:r>
              <a:rPr lang="en-US" altLang="en-US" sz="2200" dirty="0" smtClean="0"/>
              <a:t>2.2 Inference Rules for FDs</a:t>
            </a:r>
          </a:p>
          <a:p>
            <a:pPr lvl="1"/>
            <a:r>
              <a:rPr lang="en-US" altLang="en-US" sz="2200" dirty="0" smtClean="0"/>
              <a:t>2.3 Minimal Sets of FDs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955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 txBox="1">
            <a:spLocks noChangeArrowheads="1"/>
          </p:cNvSpPr>
          <p:nvPr/>
        </p:nvSpPr>
        <p:spPr>
          <a:xfrm>
            <a:off x="239713" y="1600200"/>
            <a:ext cx="11169022" cy="457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400" dirty="0" smtClean="0"/>
              <a:t>GUIDELINE 1: Informally, each tuple in a relation should represent one entity or relationship instance. (Applies to individual relations and their attributes).</a:t>
            </a:r>
          </a:p>
          <a:p>
            <a:pPr lvl="1">
              <a:lnSpc>
                <a:spcPct val="150000"/>
              </a:lnSpc>
            </a:pPr>
            <a:r>
              <a:rPr lang="en-US" altLang="en-US" sz="2200" dirty="0" smtClean="0"/>
              <a:t>Attributes of different entities (EMPLOYEEs, DEPARTMENTs, PROJECTs) should not be mixed in the same relation</a:t>
            </a:r>
          </a:p>
          <a:p>
            <a:pPr lvl="1">
              <a:lnSpc>
                <a:spcPct val="150000"/>
              </a:lnSpc>
            </a:pPr>
            <a:r>
              <a:rPr lang="en-US" altLang="en-US" sz="2200" dirty="0" smtClean="0"/>
              <a:t>Only foreign keys should be used to refer to other entities</a:t>
            </a:r>
          </a:p>
          <a:p>
            <a:pPr lvl="1">
              <a:lnSpc>
                <a:spcPct val="150000"/>
              </a:lnSpc>
            </a:pPr>
            <a:r>
              <a:rPr lang="en-US" altLang="en-US" sz="2200" dirty="0" smtClean="0"/>
              <a:t>Entity and relationship attributes should be kept apart as much as possible.</a:t>
            </a:r>
          </a:p>
          <a:p>
            <a:pPr>
              <a:lnSpc>
                <a:spcPct val="150000"/>
              </a:lnSpc>
            </a:pPr>
            <a:r>
              <a:rPr lang="en-US" altLang="en-US" sz="2400" u="sng" dirty="0" smtClean="0"/>
              <a:t>Bottom Line: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Design a schema that can be explained easily relation by relation. The semantics of attributes should be easy to interpret. </a:t>
            </a:r>
            <a:endParaRPr lang="en-US" altLang="en-US" sz="2400" i="1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10850526" cy="992187"/>
          </a:xfrm>
        </p:spPr>
        <p:txBody>
          <a:bodyPr/>
          <a:lstStyle/>
          <a:p>
            <a:r>
              <a:rPr lang="en-US" altLang="en-US" sz="3200" dirty="0"/>
              <a:t>1.1	Semantics of the Relation Attributes </a:t>
            </a:r>
          </a:p>
        </p:txBody>
      </p:sp>
    </p:spTree>
    <p:extLst>
      <p:ext uri="{BB962C8B-B14F-4D97-AF65-F5344CB8AC3E}">
        <p14:creationId xmlns:p14="http://schemas.microsoft.com/office/powerpoint/2010/main" val="6468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462516" y="326342"/>
            <a:ext cx="11445949" cy="9921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3200" dirty="0" smtClean="0"/>
              <a:t>A simplified COMPANY relational database schema</a:t>
            </a:r>
            <a:endParaRPr lang="en-US" altLang="en-US" sz="3200" dirty="0"/>
          </a:p>
        </p:txBody>
      </p:sp>
      <p:pic>
        <p:nvPicPr>
          <p:cNvPr id="5" name="Picture 11" descr="fig10_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9"/>
          <a:stretch/>
        </p:blipFill>
        <p:spPr bwMode="auto">
          <a:xfrm>
            <a:off x="2073348" y="1109330"/>
            <a:ext cx="4112142" cy="562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34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>
          <a:xfrm>
            <a:off x="228600" y="303213"/>
            <a:ext cx="11403419" cy="9921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3200" dirty="0" smtClean="0"/>
              <a:t>1.2 Redundant Information in Tuples and Update Anomalies </a:t>
            </a:r>
            <a:endParaRPr lang="en-US" altLang="en-US" sz="3200" dirty="0"/>
          </a:p>
        </p:txBody>
      </p:sp>
      <p:sp>
        <p:nvSpPr>
          <p:cNvPr id="3" name="Rectangle 7"/>
          <p:cNvSpPr txBox="1">
            <a:spLocks noChangeArrowheads="1"/>
          </p:cNvSpPr>
          <p:nvPr/>
        </p:nvSpPr>
        <p:spPr>
          <a:xfrm>
            <a:off x="239713" y="1600200"/>
            <a:ext cx="12132530" cy="457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1800" dirty="0" smtClean="0"/>
              <a:t>Information is stored redundantly 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/>
              <a:t>Wastes storage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/>
              <a:t>Causes problems with update anomalies</a:t>
            </a:r>
          </a:p>
          <a:p>
            <a:pPr lvl="2">
              <a:lnSpc>
                <a:spcPct val="150000"/>
              </a:lnSpc>
            </a:pPr>
            <a:r>
              <a:rPr lang="en-US" altLang="en-US" sz="1800" dirty="0" smtClean="0"/>
              <a:t>Insertion anomalies</a:t>
            </a:r>
          </a:p>
          <a:p>
            <a:pPr lvl="2">
              <a:lnSpc>
                <a:spcPct val="150000"/>
              </a:lnSpc>
            </a:pPr>
            <a:r>
              <a:rPr lang="en-US" altLang="en-US" sz="1800" dirty="0" smtClean="0"/>
              <a:t>Deletion anomalies</a:t>
            </a:r>
          </a:p>
          <a:p>
            <a:pPr lvl="2">
              <a:lnSpc>
                <a:spcPct val="150000"/>
              </a:lnSpc>
            </a:pPr>
            <a:r>
              <a:rPr lang="en-US" altLang="en-US" sz="1800" dirty="0" smtClean="0"/>
              <a:t>Modification anomalies 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1544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10221</TotalTime>
  <Words>1820</Words>
  <Application>Microsoft Office PowerPoint</Application>
  <PresentationFormat>Custom</PresentationFormat>
  <Paragraphs>275</Paragraphs>
  <Slides>33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Ion</vt:lpstr>
      <vt:lpstr>Lecture 10 :  CSE2004 – DBMS</vt:lpstr>
      <vt:lpstr>PowerPoint Presentation</vt:lpstr>
      <vt:lpstr>Objectives of database normalization</vt:lpstr>
      <vt:lpstr>PowerPoint Presentation</vt:lpstr>
      <vt:lpstr>Normalization of Relations</vt:lpstr>
      <vt:lpstr>PowerPoint Presentation</vt:lpstr>
      <vt:lpstr>1.1 Semantics of the Relation Attributes </vt:lpstr>
      <vt:lpstr>PowerPoint Presentation</vt:lpstr>
      <vt:lpstr>PowerPoint Presentation</vt:lpstr>
      <vt:lpstr>EXAMPLE OF AN UPDATE ANOMALY</vt:lpstr>
      <vt:lpstr>Two relation schemas suffering from update anomalies</vt:lpstr>
      <vt:lpstr>Example States for EMP_DEPT and EMP_PROJ</vt:lpstr>
      <vt:lpstr>EXAMPLE OF AN INSERT ANOMALY</vt:lpstr>
      <vt:lpstr>EXAMPLE OF AN DELETE ANOMALY</vt:lpstr>
      <vt:lpstr>Guideline to Redundant Information in Tuples and Update Anomalies</vt:lpstr>
      <vt:lpstr>1.3 Null Values in Tuples </vt:lpstr>
      <vt:lpstr>1.4 Spurious Tuples </vt:lpstr>
      <vt:lpstr>Spurious Tuples </vt:lpstr>
      <vt:lpstr>PowerPoint Presentation</vt:lpstr>
      <vt:lpstr>PowerPoint Presentation</vt:lpstr>
      <vt:lpstr>Functional Dependencies </vt:lpstr>
      <vt:lpstr>2.  Functional Dependencies </vt:lpstr>
      <vt:lpstr>Functional Dependencies </vt:lpstr>
      <vt:lpstr>Examples of FD constraints  </vt:lpstr>
      <vt:lpstr>PowerPoint Presentation</vt:lpstr>
      <vt:lpstr>Examples of FD constraints </vt:lpstr>
      <vt:lpstr>PowerPoint Presentation</vt:lpstr>
      <vt:lpstr>PowerPoint Presentation</vt:lpstr>
      <vt:lpstr>PowerPoint Presentation</vt:lpstr>
      <vt:lpstr>2.2 Inference Rules for FDs (1) </vt:lpstr>
      <vt:lpstr>Inference Rules for FDs (2)</vt:lpstr>
      <vt:lpstr>2.4 Minimal Sets of FDs (1)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: CSE3002 – Internet and Web Programming</dc:title>
  <dc:creator>Dell</dc:creator>
  <cp:lastModifiedBy>Admin</cp:lastModifiedBy>
  <cp:revision>288</cp:revision>
  <dcterms:created xsi:type="dcterms:W3CDTF">2020-07-14T02:25:48Z</dcterms:created>
  <dcterms:modified xsi:type="dcterms:W3CDTF">2021-04-16T03:34:13Z</dcterms:modified>
</cp:coreProperties>
</file>