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4" r:id="rId13"/>
    <p:sldId id="495" r:id="rId14"/>
    <p:sldId id="490" r:id="rId15"/>
    <p:sldId id="491" r:id="rId16"/>
    <p:sldId id="492" r:id="rId17"/>
    <p:sldId id="49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4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6ABF-56A9-4882-88A3-43A4D5C1C112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A5D2-AB69-43F6-A992-319793C18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89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C4B65-1FDE-4C58-BA86-5FAFBA98F7C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4404-4455-47C3-9DCF-FCEF8075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24670" cy="3329581"/>
          </a:xfrm>
        </p:spPr>
        <p:txBody>
          <a:bodyPr anchor="ctr"/>
          <a:lstStyle/>
          <a:p>
            <a:r>
              <a:rPr lang="en-US" sz="4000" dirty="0" smtClean="0"/>
              <a:t>Lecture 11 :  CSE2004 – DBMS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22727" r="23706" b="27131"/>
          <a:stretch/>
        </p:blipFill>
        <p:spPr bwMode="auto">
          <a:xfrm>
            <a:off x="310901" y="584791"/>
            <a:ext cx="6974958" cy="59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3" t="71008" r="30843" b="11008"/>
          <a:stretch/>
        </p:blipFill>
        <p:spPr bwMode="auto">
          <a:xfrm>
            <a:off x="7438278" y="1737832"/>
            <a:ext cx="5055418" cy="23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4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17519" r="24302" b="20310"/>
          <a:stretch/>
        </p:blipFill>
        <p:spPr bwMode="auto">
          <a:xfrm>
            <a:off x="382773" y="459667"/>
            <a:ext cx="10027483" cy="598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0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14690"/>
              </p:ext>
            </p:extLst>
          </p:nvPr>
        </p:nvGraphicFramePr>
        <p:xfrm>
          <a:off x="1265273" y="1924493"/>
          <a:ext cx="8831980" cy="3696833"/>
        </p:xfrm>
        <a:graphic>
          <a:graphicData uri="http://schemas.openxmlformats.org/drawingml/2006/table">
            <a:tbl>
              <a:tblPr/>
              <a:tblGrid>
                <a:gridCol w="1766396"/>
                <a:gridCol w="1766396"/>
                <a:gridCol w="1766396"/>
                <a:gridCol w="1766396"/>
                <a:gridCol w="1766396"/>
              </a:tblGrid>
              <a:tr h="808234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Student 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Student Name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Subject 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Subject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Address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234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18-Uni-205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Ali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DATABASE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California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389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19-Uni-335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Rashid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DLD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Pakistan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234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17-Uni-832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Zafar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03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C++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United States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08234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18-Uni-192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Asad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04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DLD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United Kingdom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47776"/>
              </p:ext>
            </p:extLst>
          </p:nvPr>
        </p:nvGraphicFramePr>
        <p:xfrm>
          <a:off x="1237277" y="4497573"/>
          <a:ext cx="4830236" cy="1689100"/>
        </p:xfrm>
        <a:graphic>
          <a:graphicData uri="http://schemas.openxmlformats.org/drawingml/2006/table">
            <a:tbl>
              <a:tblPr/>
              <a:tblGrid>
                <a:gridCol w="2112205"/>
                <a:gridCol w="2718031"/>
              </a:tblGrid>
              <a:tr h="272205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Subject 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Subject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DATABASE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DLD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03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C++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04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DLD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25326"/>
              </p:ext>
            </p:extLst>
          </p:nvPr>
        </p:nvGraphicFramePr>
        <p:xfrm>
          <a:off x="1194746" y="1539901"/>
          <a:ext cx="8565944" cy="2298452"/>
        </p:xfrm>
        <a:graphic>
          <a:graphicData uri="http://schemas.openxmlformats.org/drawingml/2006/table">
            <a:tbl>
              <a:tblPr/>
              <a:tblGrid>
                <a:gridCol w="2141486"/>
                <a:gridCol w="2141486"/>
                <a:gridCol w="2141486"/>
                <a:gridCol w="2141486"/>
              </a:tblGrid>
              <a:tr h="42619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Student 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Student Name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Subject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Address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1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18-Uni-205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Ali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California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61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19-Uni-335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Rashid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Pakistan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1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17-Uni-832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Zafar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03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United States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3684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18-Uni-192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Asad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04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United Kingdom</a:t>
                      </a:r>
                    </a:p>
                  </a:txBody>
                  <a:tcPr marL="95250" marR="95250" marT="31750" marB="31750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659"/>
          </a:xfrm>
        </p:spPr>
        <p:txBody>
          <a:bodyPr/>
          <a:lstStyle/>
          <a:p>
            <a:r>
              <a:rPr lang="en-US" dirty="0" smtClean="0"/>
              <a:t>Boyce – 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t="22481" r="20117" b="11473"/>
          <a:stretch/>
        </p:blipFill>
        <p:spPr bwMode="auto">
          <a:xfrm>
            <a:off x="1649545" y="1382232"/>
            <a:ext cx="8806153" cy="518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6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24186" r="37209" b="31163"/>
          <a:stretch/>
        </p:blipFill>
        <p:spPr bwMode="auto">
          <a:xfrm>
            <a:off x="2105247" y="701749"/>
            <a:ext cx="8452883" cy="539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9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871538"/>
            <a:ext cx="90011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0" y="354530"/>
            <a:ext cx="9881191" cy="599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46" y="2684929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428" y="1981200"/>
            <a:ext cx="423175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 smtClean="0">
                <a:cs typeface="Times New Roman" pitchFamily="18" charset="0"/>
              </a:rPr>
              <a:t>Disallows composite attributes, multivalued attributes, and </a:t>
            </a:r>
            <a:r>
              <a:rPr lang="en-US" altLang="en-US" b="1" dirty="0" smtClean="0">
                <a:cs typeface="Times New Roman" pitchFamily="18" charset="0"/>
              </a:rPr>
              <a:t>nested relations</a:t>
            </a:r>
            <a:r>
              <a:rPr lang="en-US" altLang="en-US" dirty="0" smtClean="0">
                <a:cs typeface="Times New Roman" pitchFamily="18" charset="0"/>
              </a:rPr>
              <a:t>; attributes whose values </a:t>
            </a:r>
            <a:r>
              <a:rPr lang="en-US" altLang="en-US" i="1" dirty="0" smtClean="0">
                <a:cs typeface="Times New Roman" pitchFamily="18" charset="0"/>
              </a:rPr>
              <a:t>for an individual tuple</a:t>
            </a:r>
            <a:r>
              <a:rPr lang="en-US" altLang="en-US" dirty="0" smtClean="0">
                <a:cs typeface="Times New Roman" pitchFamily="18" charset="0"/>
              </a:rPr>
              <a:t> are non-atomic</a:t>
            </a:r>
          </a:p>
          <a:p>
            <a:pPr>
              <a:buFont typeface="Wingding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r>
              <a:rPr lang="en-US" altLang="en-US" dirty="0" smtClean="0">
                <a:cs typeface="Times New Roman" pitchFamily="18" charset="0"/>
              </a:rPr>
              <a:t>Considered to be part of the definition of relation</a:t>
            </a:r>
            <a:r>
              <a:rPr lang="en-US" altLang="en-US" sz="2800" dirty="0" smtClean="0"/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84288" y="6096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smtClean="0">
                <a:cs typeface="Times New Roman" pitchFamily="18" charset="0"/>
              </a:rPr>
              <a:t>First Normal Form</a:t>
            </a:r>
            <a:r>
              <a:rPr lang="en-US" altLang="en-US" smtClean="0"/>
              <a:t> </a:t>
            </a:r>
            <a:endParaRPr lang="en-US" altLang="en-US" dirty="0" smtClean="0"/>
          </a:p>
        </p:txBody>
      </p:sp>
      <p:pic>
        <p:nvPicPr>
          <p:cNvPr id="8" name="Picture 5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51" y="1752600"/>
            <a:ext cx="7326313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4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2" y="1039332"/>
            <a:ext cx="58324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31" y="4752717"/>
            <a:ext cx="3457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529" y="2288621"/>
            <a:ext cx="4352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1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49400"/>
            <a:ext cx="11041912" cy="45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Times New Roman" pitchFamily="18" charset="0"/>
              </a:rPr>
              <a:t>Uses the concepts of </a:t>
            </a:r>
            <a:r>
              <a:rPr lang="en-US" altLang="en-US" sz="2400" b="1" dirty="0" smtClean="0">
                <a:cs typeface="Times New Roman" pitchFamily="18" charset="0"/>
              </a:rPr>
              <a:t>FD</a:t>
            </a:r>
            <a:r>
              <a:rPr lang="en-US" altLang="en-US" sz="2400" dirty="0" smtClean="0">
                <a:cs typeface="Times New Roman" pitchFamily="18" charset="0"/>
              </a:rPr>
              <a:t>s, </a:t>
            </a:r>
            <a:r>
              <a:rPr lang="en-US" altLang="en-US" sz="2400" b="1" dirty="0" smtClean="0">
                <a:cs typeface="Times New Roman" pitchFamily="18" charset="0"/>
              </a:rPr>
              <a:t>primary key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u="sng" dirty="0" smtClean="0">
                <a:cs typeface="Times New Roman" pitchFamily="18" charset="0"/>
              </a:rPr>
              <a:t>Definitions:</a:t>
            </a:r>
            <a:endParaRPr lang="en-US" alt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cs typeface="Times New Roman" pitchFamily="18" charset="0"/>
              </a:rPr>
              <a:t>Prime attribute</a:t>
            </a:r>
            <a:r>
              <a:rPr lang="en-US" altLang="en-US" sz="2800" dirty="0" smtClean="0">
                <a:cs typeface="Times New Roman" pitchFamily="18" charset="0"/>
              </a:rPr>
              <a:t> - attribute that is member of the primary key K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cs typeface="Times New Roman" pitchFamily="18" charset="0"/>
              </a:rPr>
              <a:t>Full functional dependency</a:t>
            </a:r>
            <a:r>
              <a:rPr lang="en-US" altLang="en-US" sz="2800" dirty="0" smtClean="0">
                <a:cs typeface="Times New Roman" pitchFamily="18" charset="0"/>
              </a:rPr>
              <a:t> - a FD  Y </a:t>
            </a:r>
            <a:r>
              <a:rPr lang="en-US" altLang="en-US" sz="28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800" dirty="0" smtClean="0">
                <a:cs typeface="Times New Roman" pitchFamily="18" charset="0"/>
              </a:rPr>
              <a:t>Z where removal of any attribute from Y means the FD does not hold any more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cs typeface="Times New Roman" pitchFamily="18" charset="0"/>
              </a:rPr>
              <a:t>	</a:t>
            </a:r>
            <a:r>
              <a:rPr lang="en-US" altLang="en-US" sz="2200" u="sng" dirty="0" smtClean="0">
                <a:cs typeface="Times New Roman" pitchFamily="18" charset="0"/>
              </a:rPr>
              <a:t>Examples:</a:t>
            </a:r>
            <a:r>
              <a:rPr lang="en-US" altLang="en-US" sz="2200" dirty="0" smtClean="0">
                <a:cs typeface="Times New Roman" pitchFamily="18" charset="0"/>
              </a:rPr>
              <a:t>	- {SSN, PNUMBER} </a:t>
            </a:r>
            <a:r>
              <a:rPr lang="en-US" altLang="en-US" sz="22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200" dirty="0" smtClean="0">
                <a:cs typeface="Times New Roman" pitchFamily="18" charset="0"/>
              </a:rPr>
              <a:t>HOURS is a full FD since neither SSN </a:t>
            </a:r>
            <a:r>
              <a:rPr lang="en-US" altLang="en-US" sz="22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200" dirty="0" smtClean="0">
                <a:cs typeface="Times New Roman" pitchFamily="18" charset="0"/>
              </a:rPr>
              <a:t>HOURS nor PNUMBER </a:t>
            </a:r>
            <a:r>
              <a:rPr lang="en-US" altLang="en-US" sz="22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200" dirty="0" smtClean="0">
                <a:cs typeface="Times New Roman" pitchFamily="18" charset="0"/>
              </a:rPr>
              <a:t>HOURS hold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cs typeface="Times New Roman" pitchFamily="18" charset="0"/>
              </a:rPr>
              <a:t>	</a:t>
            </a:r>
            <a:r>
              <a:rPr lang="en-US" altLang="en-US" sz="2200" dirty="0" smtClean="0">
                <a:cs typeface="Times New Roman" pitchFamily="18" charset="0"/>
              </a:rPr>
              <a:t>- {SSN, PNUMBER} </a:t>
            </a:r>
            <a:r>
              <a:rPr lang="en-US" altLang="en-US" sz="22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200" dirty="0" smtClean="0">
                <a:cs typeface="Times New Roman" pitchFamily="18" charset="0"/>
              </a:rPr>
              <a:t>ENAME is </a:t>
            </a:r>
            <a:r>
              <a:rPr lang="en-US" altLang="en-US" sz="2200" i="1" dirty="0" smtClean="0">
                <a:cs typeface="Times New Roman" pitchFamily="18" charset="0"/>
              </a:rPr>
              <a:t>not</a:t>
            </a:r>
            <a:r>
              <a:rPr lang="en-US" altLang="en-US" sz="2200" dirty="0" smtClean="0">
                <a:cs typeface="Times New Roman" pitchFamily="18" charset="0"/>
              </a:rPr>
              <a:t>  a full FD (it is called a </a:t>
            </a:r>
            <a:r>
              <a:rPr lang="en-US" altLang="en-US" sz="2200" i="1" dirty="0" smtClean="0">
                <a:cs typeface="Times New Roman" pitchFamily="18" charset="0"/>
              </a:rPr>
              <a:t>partial dependency</a:t>
            </a:r>
            <a:r>
              <a:rPr lang="en-US" altLang="en-US" sz="2200" dirty="0" smtClean="0">
                <a:cs typeface="Times New Roman" pitchFamily="18" charset="0"/>
              </a:rPr>
              <a:t> ) since SSN </a:t>
            </a:r>
            <a:r>
              <a:rPr lang="en-US" altLang="en-US" sz="2200" dirty="0" smtClean="0">
                <a:latin typeface="BostonII" charset="0"/>
                <a:cs typeface="Times New Roman" pitchFamily="18" charset="0"/>
              </a:rPr>
              <a:t>-&gt; </a:t>
            </a:r>
            <a:r>
              <a:rPr lang="en-US" altLang="en-US" sz="2200" dirty="0" smtClean="0">
                <a:cs typeface="Times New Roman" pitchFamily="18" charset="0"/>
              </a:rPr>
              <a:t>ENAME also holds</a:t>
            </a:r>
            <a:r>
              <a:rPr lang="en-US" altLang="en-US" sz="22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84288" y="4064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>
                <a:cs typeface="Times New Roman" pitchFamily="18" charset="0"/>
              </a:rPr>
              <a:t>Second Normal Form 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84288" y="406400"/>
            <a:ext cx="717391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b="1" dirty="0" smtClean="0">
                <a:cs typeface="Times New Roman" pitchFamily="18" charset="0"/>
              </a:rPr>
              <a:t>Second Normal Form </a:t>
            </a:r>
            <a:r>
              <a:rPr lang="en-US" altLang="en-US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0739" y="1364512"/>
            <a:ext cx="1049965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 smtClean="0">
                <a:cs typeface="Times New Roman" pitchFamily="18" charset="0"/>
              </a:rPr>
              <a:t>A relation schema R is in </a:t>
            </a:r>
            <a:r>
              <a:rPr lang="en-US" altLang="en-US" b="1" dirty="0" smtClean="0">
                <a:cs typeface="Times New Roman" pitchFamily="18" charset="0"/>
              </a:rPr>
              <a:t>second normal form 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b="1" dirty="0" smtClean="0">
                <a:cs typeface="Times New Roman" pitchFamily="18" charset="0"/>
              </a:rPr>
              <a:t>2NF</a:t>
            </a:r>
            <a:r>
              <a:rPr lang="en-US" altLang="en-US" dirty="0" smtClean="0">
                <a:cs typeface="Times New Roman" pitchFamily="18" charset="0"/>
              </a:rPr>
              <a:t>) if every non-prime attribute A in R is fully functionally dependent on the primary key</a:t>
            </a:r>
          </a:p>
          <a:p>
            <a:r>
              <a:rPr lang="en-US" altLang="en-US" dirty="0" smtClean="0">
                <a:cs typeface="Times New Roman" pitchFamily="18" charset="0"/>
              </a:rPr>
              <a:t>R can be decomposed into 2NF relations via the process of 2NF normalization</a:t>
            </a:r>
            <a:r>
              <a:rPr lang="en-US" altLang="en-US" dirty="0" smtClean="0"/>
              <a:t>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3" y="2538229"/>
            <a:ext cx="83740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1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29612" r="19593" b="6046"/>
          <a:stretch/>
        </p:blipFill>
        <p:spPr bwMode="auto">
          <a:xfrm>
            <a:off x="1118594" y="850604"/>
            <a:ext cx="9407640" cy="53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r>
              <a:rPr lang="en-US" dirty="0" smtClean="0"/>
              <a:t>Third Normal Form (3NF)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19006" r="20169" b="16994"/>
          <a:stretch/>
        </p:blipFill>
        <p:spPr bwMode="auto">
          <a:xfrm>
            <a:off x="1212112" y="1186944"/>
            <a:ext cx="9537403" cy="549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r>
              <a:rPr lang="en-US" dirty="0" smtClean="0"/>
              <a:t>Third Normal Form (3NF)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t="17984" r="20291" b="16123"/>
          <a:stretch/>
        </p:blipFill>
        <p:spPr bwMode="auto">
          <a:xfrm>
            <a:off x="1084520" y="1233376"/>
            <a:ext cx="9346019" cy="550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6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538163"/>
            <a:ext cx="980122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6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10111</TotalTime>
  <Words>224</Words>
  <Application>Microsoft Office PowerPoint</Application>
  <PresentationFormat>Custom</PresentationFormat>
  <Paragraphs>77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Lecture 11 :  CSE2004 –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Normal Form (3NF)</vt:lpstr>
      <vt:lpstr>Third Normal Form (3NF)</vt:lpstr>
      <vt:lpstr>PowerPoint Presentation</vt:lpstr>
      <vt:lpstr>PowerPoint Presentation</vt:lpstr>
      <vt:lpstr>PowerPoint Presentation</vt:lpstr>
      <vt:lpstr>3NF?</vt:lpstr>
      <vt:lpstr>3NF </vt:lpstr>
      <vt:lpstr>Boyce – Codd Normal Form (BCNF)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: CSE3002 – Internet and Web Programming</dc:title>
  <dc:creator>Dell</dc:creator>
  <cp:lastModifiedBy>Admin</cp:lastModifiedBy>
  <cp:revision>289</cp:revision>
  <dcterms:created xsi:type="dcterms:W3CDTF">2020-07-14T02:25:48Z</dcterms:created>
  <dcterms:modified xsi:type="dcterms:W3CDTF">2021-04-20T03:57:42Z</dcterms:modified>
</cp:coreProperties>
</file>