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480" r:id="rId3"/>
    <p:sldId id="496" r:id="rId4"/>
    <p:sldId id="505" r:id="rId5"/>
    <p:sldId id="481" r:id="rId6"/>
    <p:sldId id="497" r:id="rId7"/>
    <p:sldId id="482" r:id="rId8"/>
    <p:sldId id="499" r:id="rId9"/>
    <p:sldId id="500" r:id="rId10"/>
    <p:sldId id="501" r:id="rId11"/>
    <p:sldId id="498" r:id="rId12"/>
    <p:sldId id="503" r:id="rId13"/>
    <p:sldId id="50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4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6ABF-56A9-4882-88A3-43A4D5C1C11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A5D2-AB69-43F6-A992-319793C18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89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C4B65-1FDE-4C58-BA86-5FAFBA98F7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9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24670" cy="3329581"/>
          </a:xfrm>
        </p:spPr>
        <p:txBody>
          <a:bodyPr anchor="ctr"/>
          <a:lstStyle/>
          <a:p>
            <a:r>
              <a:rPr lang="en-US" sz="4000" dirty="0" smtClean="0"/>
              <a:t>Lecture </a:t>
            </a:r>
            <a:r>
              <a:rPr lang="en-US" sz="4000" dirty="0" smtClean="0"/>
              <a:t>12 </a:t>
            </a:r>
            <a:r>
              <a:rPr lang="en-US" sz="4000" dirty="0" smtClean="0"/>
              <a:t>:  CSE2004 – DBMS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128015"/>
            <a:ext cx="2101850" cy="737870"/>
            <a:chOff x="515112" y="128015"/>
            <a:chExt cx="2101850" cy="73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12" y="128015"/>
              <a:ext cx="643128" cy="6263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96" y="192023"/>
              <a:ext cx="1772412" cy="6736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8340" y="177165"/>
            <a:ext cx="174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Myanmar Text"/>
                <a:cs typeface="Myanmar Text"/>
              </a:rPr>
              <a:t>Example</a:t>
            </a:r>
            <a:r>
              <a:rPr sz="2400" spc="-6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157204" y="5553180"/>
            <a:ext cx="295909" cy="78295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0572750" y="5553180"/>
            <a:ext cx="880109" cy="94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pc="-5" dirty="0"/>
              <a:t>16-Dec-16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85912"/>
              </p:ext>
            </p:extLst>
          </p:nvPr>
        </p:nvGraphicFramePr>
        <p:xfrm>
          <a:off x="777417" y="931036"/>
          <a:ext cx="8128634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Agent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Company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Product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Nut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Raj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Raj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CDE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89786" y="4074626"/>
            <a:ext cx="8113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735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table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in 4NF</a:t>
            </a:r>
            <a:r>
              <a:rPr sz="24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because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24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contains</a:t>
            </a:r>
            <a:r>
              <a:rPr sz="24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no</a:t>
            </a:r>
            <a:r>
              <a:rPr sz="24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multi-valued </a:t>
            </a:r>
            <a:r>
              <a:rPr sz="2400" spc="-6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dependency.</a:t>
            </a:r>
            <a:endParaRPr sz="2400" dirty="0">
              <a:latin typeface="Myanmar Text"/>
              <a:cs typeface="Myanmar Text"/>
            </a:endParaRPr>
          </a:p>
          <a:p>
            <a:pPr marL="355600" marR="5080" indent="-343535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Suppose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that table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decomposed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into it’s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three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relations </a:t>
            </a:r>
            <a:r>
              <a:rPr sz="2400" spc="-6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P1,P2</a:t>
            </a:r>
            <a:r>
              <a:rPr sz="24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&amp;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P3.</a:t>
            </a:r>
            <a:endParaRPr sz="24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6962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51046"/>
              </p:ext>
            </p:extLst>
          </p:nvPr>
        </p:nvGraphicFramePr>
        <p:xfrm>
          <a:off x="501650" y="1235836"/>
          <a:ext cx="446405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/>
                <a:gridCol w="223202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Agent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Company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CDE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Raj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4040" y="545338"/>
            <a:ext cx="932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9900" algn="l"/>
              </a:tabLst>
            </a:pPr>
            <a:r>
              <a:rPr sz="3200" spc="5" dirty="0">
                <a:solidFill>
                  <a:srgbClr val="FFFFFF"/>
                </a:solidFill>
                <a:latin typeface="Myanmar Text"/>
                <a:cs typeface="Myanmar Text"/>
              </a:rPr>
              <a:t>P1</a:t>
            </a:r>
            <a:endParaRPr sz="3200">
              <a:latin typeface="Myanmar Text"/>
              <a:cs typeface="Myanmar Tex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9131"/>
              </p:ext>
            </p:extLst>
          </p:nvPr>
        </p:nvGraphicFramePr>
        <p:xfrm>
          <a:off x="5946181" y="1059053"/>
          <a:ext cx="446405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/>
                <a:gridCol w="2232025"/>
              </a:tblGrid>
              <a:tr h="175808"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Agent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Product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Nut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Suneet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Raj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Raj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97728" y="545338"/>
            <a:ext cx="9315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9900" algn="l"/>
              </a:tabLst>
            </a:pPr>
            <a:r>
              <a:rPr sz="3200" spc="5" dirty="0">
                <a:solidFill>
                  <a:srgbClr val="FFFFFF"/>
                </a:solidFill>
                <a:latin typeface="Myanmar Text"/>
                <a:cs typeface="Myanmar Text"/>
              </a:rPr>
              <a:t>P2</a:t>
            </a:r>
            <a:endParaRPr sz="3200">
              <a:latin typeface="Myanmar Text"/>
              <a:cs typeface="Myanmar Tex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35463"/>
              </p:ext>
            </p:extLst>
          </p:nvPr>
        </p:nvGraphicFramePr>
        <p:xfrm>
          <a:off x="2671445" y="4088765"/>
          <a:ext cx="409447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239"/>
                <a:gridCol w="2047239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Company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Product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Nut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ABC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CDE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Bolt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44216" y="3398901"/>
            <a:ext cx="9315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9900" algn="l"/>
              </a:tabLst>
            </a:pPr>
            <a:r>
              <a:rPr sz="3200" spc="5" dirty="0">
                <a:solidFill>
                  <a:srgbClr val="FFFFFF"/>
                </a:solidFill>
                <a:latin typeface="Myanmar Text"/>
                <a:cs typeface="Myanmar Text"/>
              </a:rPr>
              <a:t>P3</a:t>
            </a:r>
            <a:endParaRPr sz="320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42396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007" y="840765"/>
            <a:ext cx="9143365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200000"/>
              </a:lnSpc>
              <a:spcBef>
                <a:spcPts val="10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From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above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tables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or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relations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perform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natural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join </a:t>
            </a:r>
            <a:r>
              <a:rPr sz="2000" spc="-7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between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any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two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above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relations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i.e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P1</a:t>
            </a:r>
            <a:r>
              <a:rPr sz="2000" spc="-5" dirty="0">
                <a:solidFill>
                  <a:srgbClr val="FFFFFF"/>
                </a:solidFill>
                <a:latin typeface="Cambria Math"/>
                <a:cs typeface="Cambria Math"/>
              </a:rPr>
              <a:t>⋈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P2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P2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⋈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P3</a:t>
            </a:r>
            <a:endParaRPr sz="2000" dirty="0">
              <a:latin typeface="Myanmar Text"/>
              <a:cs typeface="Myanmar Text"/>
            </a:endParaRPr>
          </a:p>
          <a:p>
            <a:pPr marL="299085" marR="1769110">
              <a:lnSpc>
                <a:spcPct val="2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or P1</a:t>
            </a:r>
            <a:r>
              <a:rPr sz="2000" spc="-5" dirty="0">
                <a:solidFill>
                  <a:srgbClr val="FFFFFF"/>
                </a:solidFill>
                <a:latin typeface="Cambria Math"/>
                <a:cs typeface="Cambria Math"/>
              </a:rPr>
              <a:t>⋈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P3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then extra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rows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added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dec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mp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sitio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 c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ed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i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loss</a:t>
            </a:r>
            <a:r>
              <a:rPr sz="2000" i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000" i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deco</a:t>
            </a:r>
            <a:r>
              <a:rPr sz="2000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mp</a:t>
            </a:r>
            <a:r>
              <a:rPr sz="20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sition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 dirty="0">
              <a:latin typeface="Myanmar Text"/>
              <a:cs typeface="Myanmar Text"/>
            </a:endParaRPr>
          </a:p>
          <a:p>
            <a:pPr marL="299085" marR="231775" indent="-287020">
              <a:lnSpc>
                <a:spcPct val="200000"/>
              </a:lnSpc>
              <a:spcBef>
                <a:spcPts val="6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But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we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perform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natural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join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between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above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three </a:t>
            </a:r>
            <a:r>
              <a:rPr sz="2000" spc="-7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relation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then no extra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rows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added so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decomposition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called</a:t>
            </a:r>
            <a:r>
              <a:rPr sz="2000" spc="-20" dirty="0">
                <a:latin typeface="Myanmar Text"/>
                <a:cs typeface="Myanmar Text"/>
              </a:rPr>
              <a:t> </a:t>
            </a:r>
            <a:r>
              <a:rPr sz="2000" i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loseless</a:t>
            </a:r>
            <a:r>
              <a:rPr sz="20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decomoposition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 dirty="0">
              <a:latin typeface="Myanmar Text"/>
              <a:cs typeface="Myanmar Text"/>
            </a:endParaRPr>
          </a:p>
          <a:p>
            <a:pPr marL="299085" indent="-287020">
              <a:lnSpc>
                <a:spcPct val="2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So, above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three tables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P1,P2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P3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are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5NF.</a:t>
            </a:r>
            <a:endParaRPr sz="2000" dirty="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7747" y="5553180"/>
            <a:ext cx="515620" cy="7829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3200" dirty="0">
                <a:solidFill>
                  <a:srgbClr val="092F49"/>
                </a:solidFill>
                <a:latin typeface="Myanmar Text"/>
                <a:cs typeface="Myanmar Text"/>
              </a:rPr>
              <a:t>12</a:t>
            </a:fld>
            <a:endParaRPr sz="3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0572750" y="5553180"/>
            <a:ext cx="880109" cy="94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pc="-5" dirty="0"/>
              <a:t>16-Dec-16</a:t>
            </a:r>
          </a:p>
        </p:txBody>
      </p:sp>
    </p:spTree>
    <p:extLst>
      <p:ext uri="{BB962C8B-B14F-4D97-AF65-F5344CB8AC3E}">
        <p14:creationId xmlns:p14="http://schemas.microsoft.com/office/powerpoint/2010/main" val="36916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utorials.ducatindia.com/wp-content/themes/asb-ducat-tutorials/images/dbms/fifth-normal-form-5nf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4" y="76199"/>
            <a:ext cx="5734050" cy="67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546" y="268492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4267" y="1981200"/>
            <a:ext cx="977899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For a table to satisfy the Fourth Normal Form, it should satisfy the following two conditions:</a:t>
            </a:r>
          </a:p>
          <a:p>
            <a:pPr lvl="2">
              <a:lnSpc>
                <a:spcPct val="200000"/>
              </a:lnSpc>
            </a:pPr>
            <a:r>
              <a:rPr lang="en-US" sz="2000" dirty="0"/>
              <a:t>It should be in the </a:t>
            </a:r>
            <a:r>
              <a:rPr lang="en-US" sz="2000" b="1" dirty="0"/>
              <a:t>Boyce-</a:t>
            </a:r>
            <a:r>
              <a:rPr lang="en-US" sz="2000" b="1" dirty="0" err="1"/>
              <a:t>Codd</a:t>
            </a:r>
            <a:r>
              <a:rPr lang="en-US" sz="2000" b="1" dirty="0"/>
              <a:t> Normal Form</a:t>
            </a:r>
            <a:r>
              <a:rPr lang="en-US" sz="2000" dirty="0"/>
              <a:t>.</a:t>
            </a:r>
          </a:p>
          <a:p>
            <a:pPr lvl="2">
              <a:lnSpc>
                <a:spcPct val="200000"/>
              </a:lnSpc>
            </a:pPr>
            <a:r>
              <a:rPr lang="en-US" sz="2000" dirty="0"/>
              <a:t>And, the table should not have any </a:t>
            </a:r>
            <a:r>
              <a:rPr lang="en-US" sz="2000" b="1" dirty="0"/>
              <a:t>Multi-valued Dependency</a:t>
            </a:r>
            <a:r>
              <a:rPr lang="en-US" dirty="0"/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84288" y="6096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>
                <a:cs typeface="Times New Roman" pitchFamily="18" charset="0"/>
              </a:rPr>
              <a:t>Fourth </a:t>
            </a:r>
            <a:r>
              <a:rPr lang="en-US" altLang="en-US" sz="3200" b="1" dirty="0" smtClean="0">
                <a:cs typeface="Times New Roman" pitchFamily="18" charset="0"/>
              </a:rPr>
              <a:t>Normal Form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4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1801" y="1642533"/>
            <a:ext cx="11032066" cy="4969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A table is said to have multi-valued dependency, if the following conditions are true,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For </a:t>
            </a:r>
            <a:r>
              <a:rPr lang="en-US" dirty="0"/>
              <a:t>a dependency A → B, if for a single value of A, multiple value of B exists, then the table may have multi-valued dependency.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Also, a table should have at-least 3 columns for it to have a multi-valued dependency.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And, for a relation R(A,B,C), if there is a multi-valued dependency between, A and B, then B and C should be independent of each other.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If all these conditions are true for any relation(table), it is said to have multi-valued dependency.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84288" y="6096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What is Multi-valued Dependency?</a:t>
            </a:r>
          </a:p>
        </p:txBody>
      </p:sp>
    </p:spTree>
    <p:extLst>
      <p:ext uri="{BB962C8B-B14F-4D97-AF65-F5344CB8AC3E}">
        <p14:creationId xmlns:p14="http://schemas.microsoft.com/office/powerpoint/2010/main" val="14325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1801" y="1642533"/>
            <a:ext cx="11032066" cy="4969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A multi-value dependency exists when</a:t>
            </a:r>
          </a:p>
          <a:p>
            <a:r>
              <a:rPr lang="en-US" dirty="0"/>
              <a:t>There are at least three attributes A, B and C in a relation.</a:t>
            </a:r>
          </a:p>
          <a:p>
            <a:r>
              <a:rPr lang="en-US" dirty="0"/>
              <a:t>For each value of A there is a well-defined set of values for B, and a well-defined set of values for C.</a:t>
            </a:r>
          </a:p>
          <a:p>
            <a:r>
              <a:rPr lang="en-US" dirty="0"/>
              <a:t>The set of values of B is independent of set C.</a:t>
            </a:r>
          </a:p>
          <a:p>
            <a:r>
              <a:rPr lang="en-US" dirty="0"/>
              <a:t>If a table in 4NF then -</a:t>
            </a:r>
          </a:p>
          <a:p>
            <a:pPr lvl="1"/>
            <a:r>
              <a:rPr lang="en-US" dirty="0"/>
              <a:t>All attributes must be dependent on the primary key, but they must be independent of each other.</a:t>
            </a:r>
          </a:p>
          <a:p>
            <a:pPr lvl="1"/>
            <a:r>
              <a:rPr lang="en-US" dirty="0"/>
              <a:t>No row may contain two or more multivalued facts about an entity.</a:t>
            </a:r>
          </a:p>
          <a:p>
            <a:r>
              <a:rPr lang="en-US" dirty="0"/>
              <a:t>Example -</a:t>
            </a:r>
            <a:br>
              <a:rPr lang="en-US" dirty="0"/>
            </a:br>
            <a:r>
              <a:rPr lang="en-US" i="1" dirty="0"/>
              <a:t>Course(</a:t>
            </a:r>
            <a:r>
              <a:rPr lang="en-US" i="1" dirty="0" err="1"/>
              <a:t>Course_code</a:t>
            </a:r>
            <a:r>
              <a:rPr lang="en-US" i="1" dirty="0"/>
              <a:t>, Professor, </a:t>
            </a:r>
            <a:r>
              <a:rPr lang="en-US" i="1" dirty="0" err="1"/>
              <a:t>Reference_book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u="sng" dirty="0" err="1"/>
              <a:t>Multivalue</a:t>
            </a:r>
            <a:r>
              <a:rPr lang="en-US" u="sng" dirty="0"/>
              <a:t> Dependency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Course_code</a:t>
            </a:r>
            <a:r>
              <a:rPr lang="en-US" i="1" dirty="0"/>
              <a:t> → → Professor</a:t>
            </a:r>
            <a:br>
              <a:rPr lang="en-US" i="1" dirty="0"/>
            </a:br>
            <a:r>
              <a:rPr lang="en-US" i="1" dirty="0" err="1"/>
              <a:t>Course_code</a:t>
            </a:r>
            <a:r>
              <a:rPr lang="en-US" i="1" dirty="0"/>
              <a:t> → → </a:t>
            </a:r>
            <a:r>
              <a:rPr lang="en-US" i="1" dirty="0" err="1"/>
              <a:t>Reference_book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84288" y="6096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What is Multi-valued Dependency?</a:t>
            </a:r>
          </a:p>
        </p:txBody>
      </p:sp>
    </p:spTree>
    <p:extLst>
      <p:ext uri="{BB962C8B-B14F-4D97-AF65-F5344CB8AC3E}">
        <p14:creationId xmlns:p14="http://schemas.microsoft.com/office/powerpoint/2010/main" val="22761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42874"/>
              </p:ext>
            </p:extLst>
          </p:nvPr>
        </p:nvGraphicFramePr>
        <p:xfrm>
          <a:off x="329672" y="1667932"/>
          <a:ext cx="4415364" cy="1828800"/>
        </p:xfrm>
        <a:graphic>
          <a:graphicData uri="http://schemas.openxmlformats.org/drawingml/2006/table">
            <a:tbl>
              <a:tblPr/>
              <a:tblGrid>
                <a:gridCol w="669394"/>
                <a:gridCol w="1634067"/>
                <a:gridCol w="2111903"/>
              </a:tblGrid>
              <a:tr h="350679"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s_id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course</a:t>
                      </a:r>
                    </a:p>
                  </a:txBody>
                  <a:tcPr>
                    <a:lnL w="6350" cap="flat" cmpd="sng" algn="ctr">
                      <a:solidFill>
                        <a:srgbClr val="F0F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hobby</a:t>
                      </a:r>
                    </a:p>
                  </a:txBody>
                  <a:tcPr>
                    <a:lnL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Science</a:t>
                      </a:r>
                    </a:p>
                  </a:txBody>
                  <a:tcPr>
                    <a:lnL w="6350" cap="flat" cmpd="sng" algn="ctr">
                      <a:solidFill>
                        <a:srgbClr val="E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B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Cricket</a:t>
                      </a:r>
                    </a:p>
                  </a:txBody>
                  <a:tcPr>
                    <a:lnL w="6350" cap="flat" cmpd="sng" algn="ctr">
                      <a:solidFill>
                        <a:srgbClr val="9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B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8B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Maths</a:t>
                      </a:r>
                    </a:p>
                  </a:txBody>
                  <a:tcPr>
                    <a:lnL w="6350" cap="flat" cmpd="sng" algn="ctr">
                      <a:solidFill>
                        <a:srgbClr val="A0B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B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>
                    <a:lnL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5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E08B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8B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5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C#</a:t>
                      </a:r>
                    </a:p>
                  </a:txBody>
                  <a:tcPr>
                    <a:lnL w="6350" cap="flat" cmpd="sng" algn="ctr">
                      <a:solidFill>
                        <a:srgbClr val="3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A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Cricket</a:t>
                      </a:r>
                    </a:p>
                  </a:txBody>
                  <a:tcPr>
                    <a:lnL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E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D05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A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5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5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rgbClr val="30A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A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A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>
                    <a:lnL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5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3611"/>
              </p:ext>
            </p:extLst>
          </p:nvPr>
        </p:nvGraphicFramePr>
        <p:xfrm>
          <a:off x="7331606" y="4021667"/>
          <a:ext cx="4415364" cy="2114973"/>
        </p:xfrm>
        <a:graphic>
          <a:graphicData uri="http://schemas.openxmlformats.org/drawingml/2006/table">
            <a:tbl>
              <a:tblPr/>
              <a:tblGrid>
                <a:gridCol w="1471788"/>
                <a:gridCol w="1471788"/>
                <a:gridCol w="1471788"/>
              </a:tblGrid>
              <a:tr h="651933"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s_id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course</a:t>
                      </a:r>
                    </a:p>
                  </a:txBody>
                  <a:tcPr>
                    <a:lnL w="6350" cap="flat" cmpd="sng" algn="ctr">
                      <a:solidFill>
                        <a:srgbClr val="0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E7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hobby</a:t>
                      </a:r>
                    </a:p>
                  </a:txBody>
                  <a:tcPr>
                    <a:lnL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A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E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E7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Science</a:t>
                      </a:r>
                    </a:p>
                  </a:txBody>
                  <a:tcPr>
                    <a:lnL w="6350" cap="flat" cmpd="sng" algn="ctr">
                      <a:solidFill>
                        <a:srgbClr val="90E7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E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E7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5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Cricket</a:t>
                      </a:r>
                    </a:p>
                  </a:txBody>
                  <a:tcPr>
                    <a:lnL w="6350" cap="flat" cmpd="sng" algn="ctr">
                      <a:solidFill>
                        <a:srgbClr val="60E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E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E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5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Maths</a:t>
                      </a:r>
                    </a:p>
                  </a:txBody>
                  <a:tcPr>
                    <a:lnL w="6350" cap="flat" cmpd="sng" algn="ctr">
                      <a:solidFill>
                        <a:srgbClr val="405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5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>
                    <a:lnL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F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Science</a:t>
                      </a:r>
                    </a:p>
                  </a:txBody>
                  <a:tcPr>
                    <a:lnL w="6350" cap="flat" cmpd="sng" algn="ctr">
                      <a:solidFill>
                        <a:srgbClr val="6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E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F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>
                    <a:lnL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B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0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Maths</a:t>
                      </a:r>
                    </a:p>
                  </a:txBody>
                  <a:tcPr>
                    <a:lnL w="6350" cap="flat" cmpd="sng" algn="ctr">
                      <a:solidFill>
                        <a:srgbClr val="B0F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F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Cricket</a:t>
                      </a:r>
                    </a:p>
                  </a:txBody>
                  <a:tcPr>
                    <a:lnL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6"/>
          <p:cNvSpPr txBox="1"/>
          <p:nvPr/>
        </p:nvSpPr>
        <p:spPr>
          <a:xfrm>
            <a:off x="4656455" y="1893401"/>
            <a:ext cx="7535545" cy="169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ts val="3210"/>
              </a:lnSpc>
              <a:spcBef>
                <a:spcPts val="9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Primary key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{Student_ID</a:t>
            </a:r>
            <a:r>
              <a:rPr sz="28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Subject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8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Activity</a:t>
            </a:r>
            <a:r>
              <a:rPr sz="2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}</a:t>
            </a:r>
            <a:endParaRPr sz="2800" dirty="0">
              <a:latin typeface="Myanmar Text"/>
              <a:cs typeface="Myanmar Text"/>
            </a:endParaRPr>
          </a:p>
          <a:p>
            <a:pPr marL="469900" indent="-457834">
              <a:lnSpc>
                <a:spcPts val="321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Many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 Student_ID</a:t>
            </a:r>
            <a:r>
              <a:rPr sz="28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have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same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 Subject.</a:t>
            </a:r>
            <a:endParaRPr sz="2800" dirty="0">
              <a:latin typeface="Myanmar Text"/>
              <a:cs typeface="Myanmar Text"/>
            </a:endParaRPr>
          </a:p>
          <a:p>
            <a:pPr marL="469900" indent="-457834">
              <a:lnSpc>
                <a:spcPct val="10000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Many</a:t>
            </a:r>
            <a:r>
              <a:rPr sz="2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Student_ID</a:t>
            </a:r>
            <a:r>
              <a:rPr sz="28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have</a:t>
            </a:r>
            <a:r>
              <a:rPr sz="28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same Activity.</a:t>
            </a:r>
            <a:endParaRPr sz="2800" dirty="0">
              <a:latin typeface="Myanmar Text"/>
              <a:cs typeface="Myanmar Text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Thus</a:t>
            </a:r>
            <a:r>
              <a:rPr sz="28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violates</a:t>
            </a:r>
            <a:r>
              <a:rPr sz="28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4NF.</a:t>
            </a:r>
            <a:endParaRPr sz="28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37151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34008"/>
              </p:ext>
            </p:extLst>
          </p:nvPr>
        </p:nvGraphicFramePr>
        <p:xfrm>
          <a:off x="1160993" y="1636712"/>
          <a:ext cx="4415364" cy="1828800"/>
        </p:xfrm>
        <a:graphic>
          <a:graphicData uri="http://schemas.openxmlformats.org/drawingml/2006/table">
            <a:tbl>
              <a:tblPr/>
              <a:tblGrid>
                <a:gridCol w="2207682"/>
                <a:gridCol w="22076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s_id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B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course</a:t>
                      </a:r>
                    </a:p>
                  </a:txBody>
                  <a:tcPr>
                    <a:lnL w="6350" cap="flat" cmpd="sng" algn="ctr">
                      <a:solidFill>
                        <a:srgbClr val="0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5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Science</a:t>
                      </a:r>
                    </a:p>
                  </a:txBody>
                  <a:tcPr>
                    <a:lnL w="6350" cap="flat" cmpd="sng" algn="ctr">
                      <a:solidFill>
                        <a:srgbClr val="F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99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4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Maths</a:t>
                      </a:r>
                    </a:p>
                  </a:txBody>
                  <a:tcPr>
                    <a:lnL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6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C#</a:t>
                      </a:r>
                    </a:p>
                  </a:txBody>
                  <a:tcPr>
                    <a:lnL w="6350" cap="flat" cmpd="sng" algn="ctr">
                      <a:solidFill>
                        <a:srgbClr val="5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8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Php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8209" y="1119530"/>
            <a:ext cx="1943289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  <a:cs typeface="Arial" pitchFamily="34" charset="0"/>
              </a:rPr>
              <a:t>CourseOpted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  <a:cs typeface="Arial" pitchFamily="34" charset="0"/>
              </a:rPr>
              <a:t> Table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62791"/>
              </p:ext>
            </p:extLst>
          </p:nvPr>
        </p:nvGraphicFramePr>
        <p:xfrm>
          <a:off x="1337206" y="4523052"/>
          <a:ext cx="4415364" cy="1828800"/>
        </p:xfrm>
        <a:graphic>
          <a:graphicData uri="http://schemas.openxmlformats.org/drawingml/2006/table">
            <a:tbl>
              <a:tblPr/>
              <a:tblGrid>
                <a:gridCol w="2207682"/>
                <a:gridCol w="22076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s_id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09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13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9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94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hobby</a:t>
                      </a:r>
                    </a:p>
                  </a:txBody>
                  <a:tcPr>
                    <a:lnL w="6350" cap="flat" cmpd="sng" algn="ctr">
                      <a:solidFill>
                        <a:srgbClr val="0013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13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13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C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094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C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94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Cricket</a:t>
                      </a:r>
                    </a:p>
                  </a:txBody>
                  <a:tcPr>
                    <a:lnL w="6350" cap="flat" cmpd="sng" algn="ctr">
                      <a:solidFill>
                        <a:srgbClr val="A02C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C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C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7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>
                    <a:lnL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B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0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Cricket</a:t>
                      </a:r>
                    </a:p>
                  </a:txBody>
                  <a:tcPr>
                    <a:lnL w="6350" cap="flat" cmpd="sng" algn="ctr">
                      <a:solidFill>
                        <a:srgbClr val="A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1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4020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20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0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>
                    <a:lnL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12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46741" y="3972797"/>
            <a:ext cx="153612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  <a:cs typeface="Arial" pitchFamily="34" charset="0"/>
              </a:rPr>
              <a:t>Hobbies Table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  <a:cs typeface="Arial" pitchFamily="34" charset="0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84288" y="4064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>
                <a:cs typeface="Times New Roman" pitchFamily="18" charset="0"/>
              </a:rPr>
              <a:t>Example 2</a:t>
            </a:r>
            <a:endParaRPr lang="en-US" altLang="en-US" dirty="0" smtClean="0"/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31851"/>
              </p:ext>
            </p:extLst>
          </p:nvPr>
        </p:nvGraphicFramePr>
        <p:xfrm>
          <a:off x="806927" y="1549400"/>
          <a:ext cx="8128634" cy="2501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855133">
                <a:tc>
                  <a:txBody>
                    <a:bodyPr/>
                    <a:lstStyle/>
                    <a:p>
                      <a:pPr marL="91440">
                        <a:lnSpc>
                          <a:spcPts val="1945"/>
                        </a:lnSpc>
                      </a:pPr>
                      <a:endParaRPr lang="en-US" sz="1800" b="1" spc="-5" dirty="0" smtClean="0">
                        <a:solidFill>
                          <a:schemeClr val="tx1"/>
                        </a:solidFill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ts val="1945"/>
                        </a:lnSpc>
                      </a:pPr>
                      <a:r>
                        <a:rPr sz="1800" b="1" spc="-5" dirty="0" smtClean="0">
                          <a:solidFill>
                            <a:schemeClr val="tx1"/>
                          </a:solidFill>
                          <a:latin typeface="Myanmar Text"/>
                          <a:cs typeface="Myanmar Text"/>
                        </a:rPr>
                        <a:t>Manager</a:t>
                      </a:r>
                      <a:endParaRPr sz="1800" dirty="0">
                        <a:solidFill>
                          <a:schemeClr val="tx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45"/>
                        </a:lnSpc>
                      </a:pPr>
                      <a:endParaRPr lang="en-US" sz="1800" b="1" spc="-5" dirty="0" smtClean="0">
                        <a:solidFill>
                          <a:schemeClr val="tx1"/>
                        </a:solidFill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ts val="1945"/>
                        </a:lnSpc>
                      </a:pPr>
                      <a:r>
                        <a:rPr sz="1800" b="1" spc="-5" dirty="0" smtClean="0">
                          <a:solidFill>
                            <a:schemeClr val="tx1"/>
                          </a:solidFill>
                          <a:latin typeface="Myanmar Text"/>
                          <a:cs typeface="Myanmar Text"/>
                        </a:rPr>
                        <a:t>Child</a:t>
                      </a:r>
                      <a:endParaRPr sz="1800" dirty="0">
                        <a:solidFill>
                          <a:schemeClr val="tx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45"/>
                        </a:lnSpc>
                      </a:pPr>
                      <a:endParaRPr lang="en-US" sz="1800" b="1" spc="-5" dirty="0" smtClean="0">
                        <a:solidFill>
                          <a:schemeClr val="tx1"/>
                        </a:solidFill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945"/>
                        </a:lnSpc>
                      </a:pPr>
                      <a:r>
                        <a:rPr sz="1800" b="1" spc="-5" dirty="0" smtClean="0">
                          <a:solidFill>
                            <a:schemeClr val="tx1"/>
                          </a:solidFill>
                          <a:latin typeface="Myanmar Text"/>
                          <a:cs typeface="Myanmar Text"/>
                        </a:rPr>
                        <a:t>Employee</a:t>
                      </a:r>
                      <a:endParaRPr sz="1800" dirty="0">
                        <a:solidFill>
                          <a:schemeClr val="tx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Jim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Beth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Alice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Jim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John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NULL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Mary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Bob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Jane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Mary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NULL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Adam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10" name="object 6"/>
          <p:cNvSpPr txBox="1"/>
          <p:nvPr/>
        </p:nvSpPr>
        <p:spPr>
          <a:xfrm>
            <a:off x="730674" y="4449775"/>
            <a:ext cx="9022080" cy="169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ts val="3210"/>
              </a:lnSpc>
              <a:spcBef>
                <a:spcPts val="9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Primary key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{Manager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8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Child</a:t>
            </a:r>
            <a:r>
              <a:rPr sz="28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8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Employee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}</a:t>
            </a:r>
            <a:endParaRPr sz="2800" dirty="0">
              <a:latin typeface="Myanmar Text"/>
              <a:cs typeface="Myanmar Text"/>
            </a:endParaRPr>
          </a:p>
          <a:p>
            <a:pPr marL="469900" indent="-457834">
              <a:lnSpc>
                <a:spcPts val="321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Each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manager can</a:t>
            </a:r>
            <a:r>
              <a:rPr sz="2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have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more</a:t>
            </a:r>
            <a:r>
              <a:rPr sz="28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than one child.</a:t>
            </a:r>
            <a:endParaRPr sz="2800" dirty="0">
              <a:latin typeface="Myanmar Text"/>
              <a:cs typeface="Myanmar Text"/>
            </a:endParaRPr>
          </a:p>
          <a:p>
            <a:pPr marL="469900" indent="-457834">
              <a:lnSpc>
                <a:spcPct val="10000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Each manager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can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 supervise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more</a:t>
            </a:r>
            <a:r>
              <a:rPr sz="28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than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one</a:t>
            </a:r>
            <a:r>
              <a:rPr sz="2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employee.</a:t>
            </a:r>
            <a:endParaRPr sz="2800" dirty="0">
              <a:latin typeface="Myanmar Text"/>
              <a:cs typeface="Myanmar Text"/>
            </a:endParaRPr>
          </a:p>
          <a:p>
            <a:pPr marL="469900" indent="-457834">
              <a:lnSpc>
                <a:spcPct val="10000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Thus</a:t>
            </a:r>
            <a:r>
              <a:rPr sz="28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violates</a:t>
            </a:r>
            <a:r>
              <a:rPr sz="28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4NF.</a:t>
            </a:r>
            <a:endParaRPr sz="28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1916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73608"/>
              </p:ext>
            </p:extLst>
          </p:nvPr>
        </p:nvGraphicFramePr>
        <p:xfrm>
          <a:off x="578688" y="2424176"/>
          <a:ext cx="4710430" cy="135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215"/>
                <a:gridCol w="2355215"/>
              </a:tblGrid>
              <a:tr h="53086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Manager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Child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Jim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Beth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Mary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Bob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59769"/>
              </p:ext>
            </p:extLst>
          </p:nvPr>
        </p:nvGraphicFramePr>
        <p:xfrm>
          <a:off x="527888" y="4349241"/>
          <a:ext cx="473456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/>
                <a:gridCol w="2367280"/>
              </a:tblGrid>
              <a:tr h="407796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Manager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Employee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Jim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Alice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407797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Mary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Jane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407733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Mary</a:t>
                      </a:r>
                      <a:endParaRPr sz="180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Myanmar Text"/>
                          <a:cs typeface="Myanmar Text"/>
                        </a:rPr>
                        <a:t>Adam</a:t>
                      </a:r>
                      <a:endParaRPr sz="1800" dirty="0">
                        <a:solidFill>
                          <a:schemeClr val="bg1"/>
                        </a:solidFill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3300" y="139064"/>
            <a:ext cx="6355715" cy="15532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Wingdings"/>
              <a:buChar char=""/>
              <a:tabLst>
                <a:tab pos="299720" algn="l"/>
              </a:tabLst>
            </a:pPr>
            <a:r>
              <a:rPr sz="2400" dirty="0">
                <a:latin typeface="Myanmar Text"/>
                <a:cs typeface="Myanmar Text"/>
              </a:rPr>
              <a:t>Example</a:t>
            </a:r>
            <a:r>
              <a:rPr sz="2400" spc="-1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2(convert</a:t>
            </a:r>
            <a:r>
              <a:rPr sz="2400" dirty="0">
                <a:latin typeface="Myanmar Text"/>
                <a:cs typeface="Myanmar Text"/>
              </a:rPr>
              <a:t> to</a:t>
            </a:r>
            <a:r>
              <a:rPr sz="2400" spc="-5" dirty="0">
                <a:latin typeface="Myanmar Text"/>
                <a:cs typeface="Myanmar Text"/>
              </a:rPr>
              <a:t> 4NF)</a:t>
            </a:r>
            <a:endParaRPr sz="2400" dirty="0">
              <a:latin typeface="Myanmar Text"/>
              <a:cs typeface="Myanmar Text"/>
            </a:endParaRPr>
          </a:p>
          <a:p>
            <a:pPr marL="469900" marR="508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Old</a:t>
            </a:r>
            <a:r>
              <a:rPr sz="24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Scheme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{Manager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 ,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Child</a:t>
            </a:r>
            <a:r>
              <a:rPr sz="24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Employee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 } </a:t>
            </a:r>
            <a:r>
              <a:rPr sz="2400" spc="-6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Scheme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{Manager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Child}</a:t>
            </a:r>
            <a:endParaRPr sz="2400" dirty="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New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Scheme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{Manager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Employee}</a:t>
            </a:r>
            <a:endParaRPr sz="24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12715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015" y="410921"/>
            <a:ext cx="9921917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FIFTH NORMAL</a:t>
            </a:r>
            <a:r>
              <a:rPr sz="48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4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FORM(5NF)</a:t>
            </a:r>
            <a:endParaRPr sz="4800" dirty="0"/>
          </a:p>
        </p:txBody>
      </p:sp>
      <p:sp>
        <p:nvSpPr>
          <p:cNvPr id="8" name="object 8"/>
          <p:cNvSpPr txBox="1"/>
          <p:nvPr/>
        </p:nvSpPr>
        <p:spPr>
          <a:xfrm>
            <a:off x="1331721" y="1446657"/>
            <a:ext cx="9285479" cy="42736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342900">
              <a:lnSpc>
                <a:spcPct val="150000"/>
              </a:lnSpc>
              <a:spcBef>
                <a:spcPts val="105"/>
              </a:spcBef>
              <a:buFont typeface="Wingdings"/>
              <a:buChar char=""/>
              <a:tabLst>
                <a:tab pos="456565" algn="l"/>
                <a:tab pos="457200" algn="l"/>
                <a:tab pos="774065" algn="l"/>
                <a:tab pos="1487170" algn="l"/>
                <a:tab pos="1810385" algn="l"/>
                <a:tab pos="2169795" algn="l"/>
                <a:tab pos="2687955" algn="l"/>
                <a:tab pos="3293110" algn="l"/>
                <a:tab pos="3587115" algn="l"/>
                <a:tab pos="4055745" algn="l"/>
                <a:tab pos="4415155" algn="l"/>
                <a:tab pos="5020310" algn="l"/>
                <a:tab pos="5597525" algn="l"/>
                <a:tab pos="5892165" algn="l"/>
                <a:tab pos="6363335" algn="l"/>
                <a:tab pos="6768465" algn="l"/>
              </a:tabLst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	table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	in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5NF	if	it’s	in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4NF	and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for	all	</a:t>
            </a:r>
            <a:r>
              <a:rPr sz="20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join</a:t>
            </a:r>
            <a:r>
              <a:rPr lang="en-US" sz="20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dependency</a:t>
            </a:r>
            <a:r>
              <a:rPr sz="2000" spc="370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endParaRPr lang="en-US" sz="2000" dirty="0" smtClean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114300">
              <a:lnSpc>
                <a:spcPct val="150000"/>
              </a:lnSpc>
              <a:spcBef>
                <a:spcPts val="105"/>
              </a:spcBef>
              <a:tabLst>
                <a:tab pos="456565" algn="l"/>
                <a:tab pos="457200" algn="l"/>
                <a:tab pos="774065" algn="l"/>
                <a:tab pos="1487170" algn="l"/>
                <a:tab pos="1810385" algn="l"/>
                <a:tab pos="2169795" algn="l"/>
                <a:tab pos="2687955" algn="l"/>
                <a:tab pos="3293110" algn="l"/>
                <a:tab pos="3587115" algn="l"/>
                <a:tab pos="4055745" algn="l"/>
                <a:tab pos="4415155" algn="l"/>
                <a:tab pos="5020310" algn="l"/>
                <a:tab pos="5597525" algn="l"/>
                <a:tab pos="5892165" algn="l"/>
                <a:tab pos="6363335" algn="l"/>
                <a:tab pos="6768465" algn="l"/>
              </a:tabLst>
            </a:pPr>
            <a:r>
              <a:rPr lang="en-US" sz="2000" spc="3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US" sz="2000" spc="365" dirty="0" smtClean="0">
                <a:solidFill>
                  <a:srgbClr val="FFFFFF"/>
                </a:solidFill>
                <a:latin typeface="Myanmar Text"/>
                <a:cs typeface="Myanmar Text"/>
              </a:rPr>
              <a:t>  </a:t>
            </a:r>
            <a:r>
              <a:rPr sz="2000" spc="365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(</a:t>
            </a:r>
            <a:r>
              <a:rPr sz="2400" spc="5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2625" spc="7" baseline="-15873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,	</a:t>
            </a:r>
            <a:r>
              <a:rPr sz="2400" spc="25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2625" spc="37" baseline="-15873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2400" spc="25" dirty="0">
                <a:solidFill>
                  <a:srgbClr val="FFFFFF"/>
                </a:solidFill>
                <a:latin typeface="Myanmar Text"/>
                <a:cs typeface="Myanmar Text"/>
              </a:rPr>
              <a:t>,	</a:t>
            </a:r>
            <a:r>
              <a:rPr sz="2400" spc="10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2625" spc="15" baseline="-15873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,……..,</a:t>
            </a:r>
            <a:r>
              <a:rPr sz="2000" spc="3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2625" spc="120" baseline="-15873" dirty="0">
                <a:solidFill>
                  <a:srgbClr val="FFFFFF"/>
                </a:solidFill>
                <a:latin typeface="Cambria Math"/>
                <a:cs typeface="Cambria Math"/>
              </a:rPr>
              <a:t>𝑚</a:t>
            </a:r>
            <a:r>
              <a:rPr sz="2000" spc="80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r>
              <a:rPr sz="2000" spc="3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3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sz="2000" spc="3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every</a:t>
            </a:r>
            <a:r>
              <a:rPr sz="2000" spc="355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Ri</a:t>
            </a:r>
            <a:r>
              <a:rPr sz="2000" spc="3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3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2000" spc="-5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super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key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for R.</a:t>
            </a:r>
            <a:endParaRPr sz="2000" dirty="0">
              <a:latin typeface="Myanmar Text"/>
              <a:cs typeface="Myanmar Text"/>
            </a:endParaRPr>
          </a:p>
          <a:p>
            <a:pPr marL="457200" indent="-342900">
              <a:lnSpc>
                <a:spcPct val="150000"/>
              </a:lnSpc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3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r>
              <a:rPr sz="2000" spc="3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3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3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3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5NF</a:t>
            </a:r>
            <a:r>
              <a:rPr sz="2000" spc="3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</a:t>
            </a:r>
            <a:r>
              <a:rPr sz="2000" spc="3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it”s</a:t>
            </a:r>
            <a:r>
              <a:rPr sz="2000" spc="3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3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4NF</a:t>
            </a:r>
            <a:r>
              <a:rPr sz="2000" spc="3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3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</a:t>
            </a:r>
            <a:r>
              <a:rPr sz="2000" spc="3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2000" spc="3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can’t</a:t>
            </a:r>
            <a:r>
              <a:rPr sz="2000" spc="3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have</a:t>
            </a:r>
            <a:r>
              <a:rPr sz="2000" spc="3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lang="en-US"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 err="1" smtClean="0">
                <a:solidFill>
                  <a:srgbClr val="FFFFFF"/>
                </a:solidFill>
                <a:latin typeface="Myanmar Text"/>
                <a:cs typeface="Myanmar Text"/>
              </a:rPr>
              <a:t>loseless</a:t>
            </a:r>
            <a:r>
              <a:rPr sz="2000" spc="10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decomposition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number of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smaller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tables.</a:t>
            </a:r>
            <a:endParaRPr sz="2000" dirty="0">
              <a:latin typeface="Myanmar Text"/>
              <a:cs typeface="Myanmar Text"/>
            </a:endParaRPr>
          </a:p>
          <a:p>
            <a:pPr marL="457200" indent="-342900" algn="just">
              <a:lnSpc>
                <a:spcPct val="150000"/>
              </a:lnSpc>
              <a:buFont typeface="Wingdings"/>
              <a:buChar char=""/>
              <a:tabLst>
                <a:tab pos="457200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It’s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also known as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Project-join</a:t>
            </a:r>
            <a:r>
              <a:rPr sz="2000" spc="20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normal</a:t>
            </a:r>
            <a:r>
              <a:rPr sz="2000" spc="-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form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(PJ/NF).</a:t>
            </a:r>
            <a:endParaRPr sz="2000" dirty="0">
              <a:latin typeface="Myanmar Text"/>
              <a:cs typeface="Myanmar Text"/>
            </a:endParaRPr>
          </a:p>
          <a:p>
            <a:pPr marL="457200" marR="129539" indent="-342900" algn="just">
              <a:lnSpc>
                <a:spcPct val="150000"/>
              </a:lnSpc>
              <a:buFont typeface="Wingdings"/>
              <a:buChar char=""/>
              <a:tabLst>
                <a:tab pos="457200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Fifth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normal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form is satisfied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when all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tables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 broken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into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many tables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 possible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order to avoid redundancy.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endParaRPr lang="en-US" sz="2000" spc="5" dirty="0" smtClean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457200" marR="129539" indent="-342900" algn="just">
              <a:lnSpc>
                <a:spcPct val="150000"/>
              </a:lnSpc>
              <a:buFont typeface="Wingdings"/>
              <a:buChar char=""/>
              <a:tabLst>
                <a:tab pos="457200" algn="l"/>
              </a:tabLst>
            </a:pP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Once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is 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fifth normal form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cannot be broken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into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smaller</a:t>
            </a:r>
            <a:r>
              <a:rPr sz="2000" spc="1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relations</a:t>
            </a:r>
            <a:r>
              <a:rPr sz="2000" spc="1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without</a:t>
            </a:r>
            <a:r>
              <a:rPr sz="2000" spc="1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changing</a:t>
            </a:r>
            <a:r>
              <a:rPr sz="2000" spc="1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1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facts</a:t>
            </a:r>
            <a:r>
              <a:rPr sz="2000" spc="1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sz="2000" spc="1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lang="en-US" sz="2000" dirty="0" smtClean="0">
                <a:solidFill>
                  <a:srgbClr val="FFFFFF"/>
                </a:solidFill>
                <a:latin typeface="Myanmar Text"/>
                <a:cs typeface="Myanmar Text"/>
              </a:rPr>
              <a:t>  </a:t>
            </a:r>
            <a:r>
              <a:rPr sz="20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meaning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38402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13101</TotalTime>
  <Words>590</Words>
  <Application>Microsoft Office PowerPoint</Application>
  <PresentationFormat>Custom</PresentationFormat>
  <Paragraphs>186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Lecture 12 :  CSE2004 –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FIFTH NORMAL FORM(5NF)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: CSE3002 – Internet and Web Programming</dc:title>
  <dc:creator>Dell</dc:creator>
  <cp:lastModifiedBy>Admin</cp:lastModifiedBy>
  <cp:revision>300</cp:revision>
  <dcterms:created xsi:type="dcterms:W3CDTF">2020-07-14T02:25:48Z</dcterms:created>
  <dcterms:modified xsi:type="dcterms:W3CDTF">2021-04-22T17:01:08Z</dcterms:modified>
</cp:coreProperties>
</file>