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77" r:id="rId3"/>
    <p:sldId id="380" r:id="rId4"/>
    <p:sldId id="354" r:id="rId5"/>
    <p:sldId id="356" r:id="rId6"/>
    <p:sldId id="378" r:id="rId7"/>
    <p:sldId id="375" r:id="rId8"/>
    <p:sldId id="376" r:id="rId9"/>
    <p:sldId id="366" r:id="rId10"/>
    <p:sldId id="374" r:id="rId11"/>
    <p:sldId id="357"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61890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C4B65-1FDE-4C58-BA86-5FAFBA98F7C3}"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0668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27512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1897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734429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027517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725440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18101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92088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82828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172022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9C4B65-1FDE-4C58-BA86-5FAFBA98F7C3}"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404579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9C4B65-1FDE-4C58-BA86-5FAFBA98F7C3}"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94136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179366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5155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69C4B65-1FDE-4C58-BA86-5FAFBA98F7C3}" type="datetimeFigureOut">
              <a:rPr lang="en-US" smtClean="0"/>
              <a:t>3/4/2021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5181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C4B65-1FDE-4C58-BA86-5FAFBA98F7C3}"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8967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9C4B65-1FDE-4C58-BA86-5FAFBA98F7C3}" type="datetimeFigureOut">
              <a:rPr lang="en-US" smtClean="0"/>
              <a:t>3/4/2021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394404-4455-47C3-9DCF-FCEF80757661}" type="slidenum">
              <a:rPr lang="en-US" smtClean="0"/>
              <a:t>‹#›</a:t>
            </a:fld>
            <a:endParaRPr lang="en-US"/>
          </a:p>
        </p:txBody>
      </p:sp>
    </p:spTree>
    <p:extLst>
      <p:ext uri="{BB962C8B-B14F-4D97-AF65-F5344CB8AC3E}">
        <p14:creationId xmlns:p14="http://schemas.microsoft.com/office/powerpoint/2010/main" val="5886896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utorialcup.com/dbms/transaction.htm" TargetMode="External"/><Relationship Id="rId13" Type="http://schemas.openxmlformats.org/officeDocument/2006/relationships/hyperlink" Target="https://www.tutorialcup.com/dbms/data-dictionary.htm" TargetMode="External"/><Relationship Id="rId18" Type="http://schemas.openxmlformats.org/officeDocument/2006/relationships/hyperlink" Target="https://www.tutorialcup.com/dbms/constraints.htm" TargetMode="External"/><Relationship Id="rId3" Type="http://schemas.openxmlformats.org/officeDocument/2006/relationships/hyperlink" Target="https://www.tutorialcup.com/dbms/data-definition-language.htm" TargetMode="External"/><Relationship Id="rId7" Type="http://schemas.openxmlformats.org/officeDocument/2006/relationships/hyperlink" Target="https://www.tutorialcup.com/dbms/concurrency-control-protocols.htm" TargetMode="External"/><Relationship Id="rId12" Type="http://schemas.openxmlformats.org/officeDocument/2006/relationships/hyperlink" Target="https://www.tutorialcup.com/sql/delete-query.htm" TargetMode="External"/><Relationship Id="rId17" Type="http://schemas.openxmlformats.org/officeDocument/2006/relationships/hyperlink" Target="https://www.tutorialcup.com/dbms/materialized-views-dbms.htm" TargetMode="External"/><Relationship Id="rId2" Type="http://schemas.openxmlformats.org/officeDocument/2006/relationships/hyperlink" Target="https://www.tutorialcup.com/dbms/database-users-administrators.htm" TargetMode="External"/><Relationship Id="rId16" Type="http://schemas.openxmlformats.org/officeDocument/2006/relationships/hyperlink" Target="https://www.tutorialcup.com/dbms/views.htm" TargetMode="External"/><Relationship Id="rId20" Type="http://schemas.openxmlformats.org/officeDocument/2006/relationships/hyperlink" Target="https://www.tutorialcup.com/dbms/triggers.htm" TargetMode="External"/><Relationship Id="rId1" Type="http://schemas.openxmlformats.org/officeDocument/2006/relationships/slideLayout" Target="../slideLayouts/slideLayout2.xml"/><Relationship Id="rId6" Type="http://schemas.openxmlformats.org/officeDocument/2006/relationships/hyperlink" Target="https://www.tutorialcup.com/dbms/query-optimization.htm" TargetMode="External"/><Relationship Id="rId11" Type="http://schemas.openxmlformats.org/officeDocument/2006/relationships/hyperlink" Target="https://www.tutorialcup.com/sql/update-query.htm" TargetMode="External"/><Relationship Id="rId5" Type="http://schemas.openxmlformats.org/officeDocument/2006/relationships/hyperlink" Target="https://www.tutorialcup.com/dbms/data-manipulation-language.htm" TargetMode="External"/><Relationship Id="rId15" Type="http://schemas.openxmlformats.org/officeDocument/2006/relationships/hyperlink" Target="https://www.tutorialcup.com/dbms/tables.htm" TargetMode="External"/><Relationship Id="rId10" Type="http://schemas.openxmlformats.org/officeDocument/2006/relationships/hyperlink" Target="https://www.tutorialcup.com/sql/insert-query.htm" TargetMode="External"/><Relationship Id="rId19" Type="http://schemas.openxmlformats.org/officeDocument/2006/relationships/hyperlink" Target="https://www.tutorialcup.com/sql/indexes.htm" TargetMode="External"/><Relationship Id="rId4" Type="http://schemas.openxmlformats.org/officeDocument/2006/relationships/hyperlink" Target="https://www.tutorialcup.com/sql/create-table.htm" TargetMode="External"/><Relationship Id="rId9" Type="http://schemas.openxmlformats.org/officeDocument/2006/relationships/hyperlink" Target="https://www.tutorialcup.com/dbms/data-backup-recovery.htm" TargetMode="External"/><Relationship Id="rId14" Type="http://schemas.openxmlformats.org/officeDocument/2006/relationships/hyperlink" Target="https://www.tutorialcup.com/dbms/data-dictionary-functions.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624670" cy="3329581"/>
          </a:xfrm>
        </p:spPr>
        <p:txBody>
          <a:bodyPr anchor="ctr"/>
          <a:lstStyle/>
          <a:p>
            <a:r>
              <a:rPr lang="en-US" sz="4000" dirty="0" smtClean="0"/>
              <a:t>Lecture 3 :  CSE2004 – DBMS</a:t>
            </a:r>
            <a:endParaRPr lang="en-US" sz="4000" dirty="0"/>
          </a:p>
        </p:txBody>
      </p:sp>
      <p:sp>
        <p:nvSpPr>
          <p:cNvPr id="3" name="Subtitle 2"/>
          <p:cNvSpPr>
            <a:spLocks noGrp="1"/>
          </p:cNvSpPr>
          <p:nvPr>
            <p:ph type="subTitle" idx="1"/>
          </p:nvPr>
        </p:nvSpPr>
        <p:spPr/>
        <p:txBody>
          <a:bodyPr/>
          <a:lstStyle/>
          <a:p>
            <a:r>
              <a:rPr lang="en-US" dirty="0" smtClean="0"/>
              <a:t>Database environment and  Architecture</a:t>
            </a:r>
            <a:endParaRPr lang="en-US" dirty="0"/>
          </a:p>
        </p:txBody>
      </p:sp>
    </p:spTree>
    <p:extLst>
      <p:ext uri="{BB962C8B-B14F-4D97-AF65-F5344CB8AC3E}">
        <p14:creationId xmlns:p14="http://schemas.microsoft.com/office/powerpoint/2010/main" val="3836272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226" y="377505"/>
            <a:ext cx="11476139" cy="6555641"/>
          </a:xfrm>
          <a:prstGeom prst="rect">
            <a:avLst/>
          </a:prstGeom>
          <a:noFill/>
        </p:spPr>
        <p:txBody>
          <a:bodyPr wrap="square" rtlCol="0">
            <a:spAutoFit/>
          </a:bodyPr>
          <a:lstStyle/>
          <a:p>
            <a:r>
              <a:rPr lang="en-US" sz="1500" b="1" dirty="0">
                <a:latin typeface="Arial Narrow" panose="020B0606020202030204" pitchFamily="34" charset="0"/>
              </a:rPr>
              <a:t>Applications: –</a:t>
            </a:r>
            <a:r>
              <a:rPr lang="en-US" sz="1500" dirty="0">
                <a:latin typeface="Arial Narrow" panose="020B0606020202030204" pitchFamily="34" charset="0"/>
              </a:rPr>
              <a:t> It can be considered as a user-friendly web page where the user enters the requests. Here he simply enters the details that he needs and presses buttons to get the data.</a:t>
            </a:r>
          </a:p>
          <a:p>
            <a:r>
              <a:rPr lang="en-US" sz="1500" b="1" dirty="0">
                <a:latin typeface="Arial Narrow" panose="020B0606020202030204" pitchFamily="34" charset="0"/>
              </a:rPr>
              <a:t>End User: –</a:t>
            </a:r>
            <a:r>
              <a:rPr lang="en-US" sz="1500" dirty="0">
                <a:latin typeface="Arial Narrow" panose="020B0606020202030204" pitchFamily="34" charset="0"/>
              </a:rPr>
              <a:t> They are the real </a:t>
            </a:r>
            <a:r>
              <a:rPr lang="en-US" sz="1500" dirty="0">
                <a:latin typeface="Arial Narrow" panose="020B0606020202030204" pitchFamily="34" charset="0"/>
                <a:hlinkClick r:id="rId2"/>
              </a:rPr>
              <a:t>users of the database</a:t>
            </a:r>
            <a:r>
              <a:rPr lang="en-US" sz="1500" dirty="0">
                <a:latin typeface="Arial Narrow" panose="020B0606020202030204" pitchFamily="34" charset="0"/>
              </a:rPr>
              <a:t>. They can be developers, designers, administrators, or the actual users of the database.</a:t>
            </a:r>
          </a:p>
          <a:p>
            <a:r>
              <a:rPr lang="en-US" sz="1500" b="1" dirty="0">
                <a:latin typeface="Arial Narrow" panose="020B0606020202030204" pitchFamily="34" charset="0"/>
                <a:hlinkClick r:id="rId3"/>
              </a:rPr>
              <a:t>DDL</a:t>
            </a:r>
            <a:r>
              <a:rPr lang="en-US" sz="1500" b="1" dirty="0">
                <a:latin typeface="Arial Narrow" panose="020B0606020202030204" pitchFamily="34" charset="0"/>
              </a:rPr>
              <a:t>: –</a:t>
            </a:r>
            <a:r>
              <a:rPr lang="en-US" sz="1500" dirty="0">
                <a:latin typeface="Arial Narrow" panose="020B0606020202030204" pitchFamily="34" charset="0"/>
              </a:rPr>
              <a:t> Data Definition Language (DDL) is a query fired to create database, schema, tables, mappings, </a:t>
            </a:r>
            <a:r>
              <a:rPr lang="en-US" sz="1500" dirty="0" err="1">
                <a:latin typeface="Arial Narrow" panose="020B0606020202030204" pitchFamily="34" charset="0"/>
              </a:rPr>
              <a:t>etc</a:t>
            </a:r>
            <a:r>
              <a:rPr lang="en-US" sz="1500" dirty="0">
                <a:latin typeface="Arial Narrow" panose="020B0606020202030204" pitchFamily="34" charset="0"/>
              </a:rPr>
              <a:t> in the database. These are the commands used to </a:t>
            </a:r>
            <a:r>
              <a:rPr lang="en-US" sz="1500" dirty="0">
                <a:latin typeface="Arial Narrow" panose="020B0606020202030204" pitchFamily="34" charset="0"/>
                <a:hlinkClick r:id="rId4"/>
              </a:rPr>
              <a:t>create</a:t>
            </a:r>
            <a:r>
              <a:rPr lang="en-US" sz="1500" dirty="0">
                <a:latin typeface="Arial Narrow" panose="020B0606020202030204" pitchFamily="34" charset="0"/>
              </a:rPr>
              <a:t> objects like tables, indexes in the database for the first time. In other words, they create the structure of the database.</a:t>
            </a:r>
          </a:p>
          <a:p>
            <a:r>
              <a:rPr lang="en-US" sz="1500" b="1" dirty="0">
                <a:latin typeface="Arial Narrow" panose="020B0606020202030204" pitchFamily="34" charset="0"/>
                <a:hlinkClick r:id="rId3"/>
              </a:rPr>
              <a:t>DDL</a:t>
            </a:r>
            <a:r>
              <a:rPr lang="en-US" sz="1500" b="1" dirty="0">
                <a:latin typeface="Arial Narrow" panose="020B0606020202030204" pitchFamily="34" charset="0"/>
              </a:rPr>
              <a:t> Compiler: –</a:t>
            </a:r>
            <a:r>
              <a:rPr lang="en-US" sz="1500" dirty="0">
                <a:latin typeface="Arial Narrow" panose="020B0606020202030204" pitchFamily="34" charset="0"/>
              </a:rPr>
              <a:t> This part of the database is responsible for processing the DDL commands. That means this compiler actually breaks down the command into machine-understandable codes. It is also responsible for storing the metadata information like table name, space used by it, number of columns in it, mapping information, etc.</a:t>
            </a:r>
          </a:p>
          <a:p>
            <a:r>
              <a:rPr lang="en-US" sz="1500" b="1" dirty="0">
                <a:latin typeface="Arial Narrow" panose="020B0606020202030204" pitchFamily="34" charset="0"/>
                <a:hlinkClick r:id="rId5"/>
              </a:rPr>
              <a:t>DML</a:t>
            </a:r>
            <a:r>
              <a:rPr lang="en-US" sz="1500" b="1" dirty="0">
                <a:latin typeface="Arial Narrow" panose="020B0606020202030204" pitchFamily="34" charset="0"/>
              </a:rPr>
              <a:t> Compiler: –</a:t>
            </a:r>
            <a:r>
              <a:rPr lang="en-US" sz="1500" dirty="0">
                <a:latin typeface="Arial Narrow" panose="020B0606020202030204" pitchFamily="34" charset="0"/>
              </a:rPr>
              <a:t> When the user inserts, deletes, updates or retrieves the record from the database, he will be sending requests which he understands by pressing some buttons. But for the database to work/understand the request, it should be broken down to object code. This is done by this compiler. One can imagine this as when a person is asked some question, how this is broken down into waves to reach the brain!</a:t>
            </a:r>
          </a:p>
          <a:p>
            <a:r>
              <a:rPr lang="en-US" sz="1500" b="1" dirty="0">
                <a:latin typeface="Arial Narrow" panose="020B0606020202030204" pitchFamily="34" charset="0"/>
                <a:hlinkClick r:id="rId6"/>
              </a:rPr>
              <a:t>Query Optimizer</a:t>
            </a:r>
            <a:r>
              <a:rPr lang="en-US" sz="1500" b="1" dirty="0">
                <a:latin typeface="Arial Narrow" panose="020B0606020202030204" pitchFamily="34" charset="0"/>
              </a:rPr>
              <a:t>: –</a:t>
            </a:r>
            <a:r>
              <a:rPr lang="en-US" sz="1500" dirty="0">
                <a:latin typeface="Arial Narrow" panose="020B0606020202030204" pitchFamily="34" charset="0"/>
              </a:rPr>
              <a:t> When a user fires some requests, he is least bothered how it will be fired on the database. He is not all aware of the database or its way of performance. But whatever be the request, it should be efficient enough to fetch, insert, update, or delete the data from the database. The query optimizer decides the best way to execute the user request which is received from the DML compiler. It is similar to selecting the best nerve to carry the waves to the brain!</a:t>
            </a:r>
          </a:p>
          <a:p>
            <a:r>
              <a:rPr lang="en-US" sz="1500" b="1" dirty="0">
                <a:latin typeface="Arial Narrow" panose="020B0606020202030204" pitchFamily="34" charset="0"/>
              </a:rPr>
              <a:t>Stored Data Manager: –</a:t>
            </a:r>
            <a:r>
              <a:rPr lang="en-US" sz="1500" dirty="0">
                <a:latin typeface="Arial Narrow" panose="020B0606020202030204" pitchFamily="34" charset="0"/>
              </a:rPr>
              <a:t> </a:t>
            </a:r>
            <a:endParaRPr lang="en-US" sz="1500" dirty="0" smtClean="0">
              <a:latin typeface="Arial Narrow" panose="020B0606020202030204" pitchFamily="34" charset="0"/>
            </a:endParaRPr>
          </a:p>
          <a:p>
            <a:pPr marL="554038" indent="-285750">
              <a:buFont typeface="Arial" panose="020B0604020202020204" pitchFamily="34" charset="0"/>
              <a:buChar char="•"/>
            </a:pPr>
            <a:r>
              <a:rPr lang="en-US" sz="1500" dirty="0" smtClean="0">
                <a:latin typeface="Arial Narrow" panose="020B0606020202030204" pitchFamily="34" charset="0"/>
              </a:rPr>
              <a:t>It </a:t>
            </a:r>
            <a:r>
              <a:rPr lang="en-US" sz="1500" dirty="0">
                <a:latin typeface="Arial Narrow" panose="020B0606020202030204" pitchFamily="34" charset="0"/>
              </a:rPr>
              <a:t>converts the requests received from query optimizer to machine-understandable form.  It makes actual requests inside the database. </a:t>
            </a:r>
          </a:p>
          <a:p>
            <a:pPr marL="554038" lvl="1" indent="-285750">
              <a:buFont typeface="Arial" panose="020B0604020202020204" pitchFamily="34" charset="0"/>
              <a:buChar char="•"/>
            </a:pPr>
            <a:r>
              <a:rPr lang="en-US" sz="1500" dirty="0">
                <a:latin typeface="Arial Narrow" panose="020B0606020202030204" pitchFamily="34" charset="0"/>
              </a:rPr>
              <a:t>It helps to maintain consistency and integrity by applying the constraints.  That means it does not allow inserting/updating / deleting any data if it has child entry. Similarly, it does not allow entering any duplicate value into database tables.</a:t>
            </a:r>
          </a:p>
          <a:p>
            <a:pPr marL="554038" lvl="1" indent="-285750">
              <a:buFont typeface="Arial" panose="020B0604020202020204" pitchFamily="34" charset="0"/>
              <a:buChar char="•"/>
            </a:pPr>
            <a:r>
              <a:rPr lang="en-US" sz="1500" dirty="0">
                <a:latin typeface="Arial Narrow" panose="020B0606020202030204" pitchFamily="34" charset="0"/>
              </a:rPr>
              <a:t>It </a:t>
            </a:r>
            <a:r>
              <a:rPr lang="en-US" sz="1500" dirty="0">
                <a:latin typeface="Arial Narrow" panose="020B0606020202030204" pitchFamily="34" charset="0"/>
                <a:hlinkClick r:id="rId7"/>
              </a:rPr>
              <a:t>controls concurrent</a:t>
            </a:r>
            <a:r>
              <a:rPr lang="en-US" sz="1500" dirty="0">
                <a:latin typeface="Arial Narrow" panose="020B0606020202030204" pitchFamily="34" charset="0"/>
              </a:rPr>
              <a:t> access. If there are multiple users accessing the database at the same time, it makes sure, all of them see correct data. It guarantees that there is no data loss or data mismatch happens between the transactions of multiple users.</a:t>
            </a:r>
          </a:p>
          <a:p>
            <a:pPr marL="554038" lvl="1" indent="-285750">
              <a:buFont typeface="Arial" panose="020B0604020202020204" pitchFamily="34" charset="0"/>
              <a:buChar char="•"/>
            </a:pPr>
            <a:r>
              <a:rPr lang="en-US" sz="1500" dirty="0">
                <a:latin typeface="Arial Narrow" panose="020B0606020202030204" pitchFamily="34" charset="0"/>
              </a:rPr>
              <a:t>It helps to back up the database and recovers data whenever required. Since it is a huge database and when there is any unexpected exploit of the </a:t>
            </a:r>
            <a:r>
              <a:rPr lang="en-US" sz="1500" dirty="0">
                <a:latin typeface="Arial Narrow" panose="020B0606020202030204" pitchFamily="34" charset="0"/>
                <a:hlinkClick r:id="rId8"/>
              </a:rPr>
              <a:t>transaction</a:t>
            </a:r>
            <a:r>
              <a:rPr lang="en-US" sz="1500" dirty="0">
                <a:latin typeface="Arial Narrow" panose="020B0606020202030204" pitchFamily="34" charset="0"/>
              </a:rPr>
              <a:t>, and reverting the changes is not easy. It maintains the </a:t>
            </a:r>
            <a:r>
              <a:rPr lang="en-US" sz="1500" dirty="0">
                <a:latin typeface="Arial Narrow" panose="020B0606020202030204" pitchFamily="34" charset="0"/>
                <a:hlinkClick r:id="rId9"/>
              </a:rPr>
              <a:t>backup of all data</a:t>
            </a:r>
            <a:r>
              <a:rPr lang="en-US" sz="1500" dirty="0">
                <a:latin typeface="Arial Narrow" panose="020B0606020202030204" pitchFamily="34" charset="0"/>
              </a:rPr>
              <a:t> so that it can be recovered.</a:t>
            </a:r>
          </a:p>
          <a:p>
            <a:r>
              <a:rPr lang="en-US" sz="1500" b="1" dirty="0">
                <a:latin typeface="Arial Narrow" panose="020B0606020202030204" pitchFamily="34" charset="0"/>
              </a:rPr>
              <a:t>Data Files: –</a:t>
            </a:r>
            <a:r>
              <a:rPr lang="en-US" sz="1500" dirty="0">
                <a:latin typeface="Arial Narrow" panose="020B0606020202030204" pitchFamily="34" charset="0"/>
              </a:rPr>
              <a:t> It has the real data stored in it. It can be stored as magnetic tapes, magnetic disks, or optical disks.</a:t>
            </a:r>
          </a:p>
          <a:p>
            <a:r>
              <a:rPr lang="en-US" sz="1500" b="1" dirty="0">
                <a:latin typeface="Arial Narrow" panose="020B0606020202030204" pitchFamily="34" charset="0"/>
              </a:rPr>
              <a:t>Compiled DML: –</a:t>
            </a:r>
            <a:r>
              <a:rPr lang="en-US" sz="1500" dirty="0">
                <a:latin typeface="Arial Narrow" panose="020B0606020202030204" pitchFamily="34" charset="0"/>
              </a:rPr>
              <a:t> Some of the processed DML statements (</a:t>
            </a:r>
            <a:r>
              <a:rPr lang="en-US" sz="1500" dirty="0">
                <a:latin typeface="Arial Narrow" panose="020B0606020202030204" pitchFamily="34" charset="0"/>
                <a:hlinkClick r:id="rId10"/>
              </a:rPr>
              <a:t>insert</a:t>
            </a:r>
            <a:r>
              <a:rPr lang="en-US" sz="1500" dirty="0">
                <a:latin typeface="Arial Narrow" panose="020B0606020202030204" pitchFamily="34" charset="0"/>
              </a:rPr>
              <a:t>, </a:t>
            </a:r>
            <a:r>
              <a:rPr lang="en-US" sz="1500" dirty="0">
                <a:latin typeface="Arial Narrow" panose="020B0606020202030204" pitchFamily="34" charset="0"/>
                <a:hlinkClick r:id="rId11"/>
              </a:rPr>
              <a:t>update</a:t>
            </a:r>
            <a:r>
              <a:rPr lang="en-US" sz="1500" dirty="0">
                <a:latin typeface="Arial Narrow" panose="020B0606020202030204" pitchFamily="34" charset="0"/>
              </a:rPr>
              <a:t>, </a:t>
            </a:r>
            <a:r>
              <a:rPr lang="en-US" sz="1500" dirty="0">
                <a:latin typeface="Arial Narrow" panose="020B0606020202030204" pitchFamily="34" charset="0"/>
                <a:hlinkClick r:id="rId12"/>
              </a:rPr>
              <a:t>delete</a:t>
            </a:r>
            <a:r>
              <a:rPr lang="en-US" sz="1500" dirty="0">
                <a:latin typeface="Arial Narrow" panose="020B0606020202030204" pitchFamily="34" charset="0"/>
              </a:rPr>
              <a:t>) are stored in it so that if there are similar requests, it will be re-used.</a:t>
            </a:r>
          </a:p>
          <a:p>
            <a:r>
              <a:rPr lang="en-US" sz="1500" b="1" dirty="0">
                <a:latin typeface="Arial Narrow" panose="020B0606020202030204" pitchFamily="34" charset="0"/>
                <a:hlinkClick r:id="rId13"/>
              </a:rPr>
              <a:t>Data Dictionary</a:t>
            </a:r>
            <a:r>
              <a:rPr lang="en-US" sz="1500" b="1" dirty="0">
                <a:latin typeface="Arial Narrow" panose="020B0606020202030204" pitchFamily="34" charset="0"/>
              </a:rPr>
              <a:t>: –</a:t>
            </a:r>
            <a:r>
              <a:rPr lang="en-US" sz="1500" dirty="0">
                <a:latin typeface="Arial Narrow" panose="020B0606020202030204" pitchFamily="34" charset="0"/>
              </a:rPr>
              <a:t> It contains all the information about the database. As the name suggests, it is the </a:t>
            </a:r>
            <a:r>
              <a:rPr lang="en-US" sz="1500" dirty="0">
                <a:latin typeface="Arial Narrow" panose="020B0606020202030204" pitchFamily="34" charset="0"/>
                <a:hlinkClick r:id="rId14"/>
              </a:rPr>
              <a:t>dictionary</a:t>
            </a:r>
            <a:r>
              <a:rPr lang="en-US" sz="1500" dirty="0">
                <a:latin typeface="Arial Narrow" panose="020B0606020202030204" pitchFamily="34" charset="0"/>
              </a:rPr>
              <a:t> of all the data items. It contains a description of all the </a:t>
            </a:r>
            <a:r>
              <a:rPr lang="en-US" sz="1500" dirty="0">
                <a:latin typeface="Arial Narrow" panose="020B0606020202030204" pitchFamily="34" charset="0"/>
                <a:hlinkClick r:id="rId15"/>
              </a:rPr>
              <a:t>tables</a:t>
            </a:r>
            <a:r>
              <a:rPr lang="en-US" sz="1500" dirty="0">
                <a:latin typeface="Arial Narrow" panose="020B0606020202030204" pitchFamily="34" charset="0"/>
              </a:rPr>
              <a:t>, </a:t>
            </a:r>
            <a:r>
              <a:rPr lang="en-US" sz="1500" dirty="0">
                <a:latin typeface="Arial Narrow" panose="020B0606020202030204" pitchFamily="34" charset="0"/>
                <a:hlinkClick r:id="rId16"/>
              </a:rPr>
              <a:t>view</a:t>
            </a:r>
            <a:r>
              <a:rPr lang="en-US" sz="1500" dirty="0">
                <a:latin typeface="Arial Narrow" panose="020B0606020202030204" pitchFamily="34" charset="0"/>
              </a:rPr>
              <a:t>, </a:t>
            </a:r>
            <a:r>
              <a:rPr lang="en-US" sz="1500" dirty="0">
                <a:latin typeface="Arial Narrow" panose="020B0606020202030204" pitchFamily="34" charset="0"/>
                <a:hlinkClick r:id="rId17"/>
              </a:rPr>
              <a:t>materialized views</a:t>
            </a:r>
            <a:r>
              <a:rPr lang="en-US" sz="1500" dirty="0">
                <a:latin typeface="Arial Narrow" panose="020B0606020202030204" pitchFamily="34" charset="0"/>
              </a:rPr>
              <a:t>, </a:t>
            </a:r>
            <a:r>
              <a:rPr lang="en-US" sz="1500" dirty="0">
                <a:latin typeface="Arial Narrow" panose="020B0606020202030204" pitchFamily="34" charset="0"/>
                <a:hlinkClick r:id="rId18"/>
              </a:rPr>
              <a:t>constraints</a:t>
            </a:r>
            <a:r>
              <a:rPr lang="en-US" sz="1500" dirty="0">
                <a:latin typeface="Arial Narrow" panose="020B0606020202030204" pitchFamily="34" charset="0"/>
              </a:rPr>
              <a:t>, </a:t>
            </a:r>
            <a:r>
              <a:rPr lang="en-US" sz="1500" dirty="0">
                <a:latin typeface="Arial Narrow" panose="020B0606020202030204" pitchFamily="34" charset="0"/>
                <a:hlinkClick r:id="rId19"/>
              </a:rPr>
              <a:t>indexes</a:t>
            </a:r>
            <a:r>
              <a:rPr lang="en-US" sz="1500" dirty="0">
                <a:latin typeface="Arial Narrow" panose="020B0606020202030204" pitchFamily="34" charset="0"/>
              </a:rPr>
              <a:t>, </a:t>
            </a:r>
            <a:r>
              <a:rPr lang="en-US" sz="1500" dirty="0">
                <a:latin typeface="Arial Narrow" panose="020B0606020202030204" pitchFamily="34" charset="0"/>
                <a:hlinkClick r:id="rId20"/>
              </a:rPr>
              <a:t>triggers</a:t>
            </a:r>
            <a:r>
              <a:rPr lang="en-US" sz="1500" dirty="0">
                <a:latin typeface="Arial Narrow" panose="020B0606020202030204" pitchFamily="34" charset="0"/>
              </a:rPr>
              <a:t>, etc.</a:t>
            </a:r>
          </a:p>
          <a:p>
            <a:endParaRPr lang="en-IN" sz="1500" dirty="0">
              <a:latin typeface="Arial Narrow" panose="020B0606020202030204" pitchFamily="34" charset="0"/>
            </a:endParaRPr>
          </a:p>
        </p:txBody>
      </p:sp>
    </p:spTree>
    <p:extLst>
      <p:ext uri="{BB962C8B-B14F-4D97-AF65-F5344CB8AC3E}">
        <p14:creationId xmlns:p14="http://schemas.microsoft.com/office/powerpoint/2010/main" val="20249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46111" y="452718"/>
            <a:ext cx="9404723" cy="933320"/>
          </a:xfrm>
        </p:spPr>
        <p:txBody>
          <a:bodyPr/>
          <a:lstStyle/>
          <a:p>
            <a:r>
              <a:rPr lang="en-US" dirty="0" smtClean="0"/>
              <a:t>Classification of Database</a:t>
            </a:r>
            <a:endParaRPr lang="en-IN" dirty="0"/>
          </a:p>
        </p:txBody>
      </p:sp>
      <p:sp>
        <p:nvSpPr>
          <p:cNvPr id="2" name="TextBox 1"/>
          <p:cNvSpPr txBox="1"/>
          <p:nvPr/>
        </p:nvSpPr>
        <p:spPr>
          <a:xfrm>
            <a:off x="671118" y="1577130"/>
            <a:ext cx="8724551" cy="5078313"/>
          </a:xfrm>
          <a:prstGeom prst="rect">
            <a:avLst/>
          </a:prstGeom>
          <a:noFill/>
        </p:spPr>
        <p:txBody>
          <a:bodyPr wrap="square" rtlCol="0">
            <a:spAutoFit/>
          </a:bodyPr>
          <a:lstStyle/>
          <a:p>
            <a:r>
              <a:rPr lang="en-US" b="1" u="sng" dirty="0"/>
              <a:t>Based on the data model</a:t>
            </a:r>
            <a:endParaRPr lang="en-US" b="1" dirty="0"/>
          </a:p>
          <a:p>
            <a:r>
              <a:rPr lang="en-IN" b="1" dirty="0"/>
              <a:t>Network </a:t>
            </a:r>
            <a:r>
              <a:rPr lang="en-IN" b="1" dirty="0" smtClean="0"/>
              <a:t>database</a:t>
            </a:r>
          </a:p>
          <a:p>
            <a:r>
              <a:rPr lang="en-IN" b="1" dirty="0" smtClean="0"/>
              <a:t>Hierarchical database</a:t>
            </a:r>
          </a:p>
          <a:p>
            <a:r>
              <a:rPr lang="en-IN" b="1" dirty="0" smtClean="0"/>
              <a:t>Relational database</a:t>
            </a:r>
          </a:p>
          <a:p>
            <a:r>
              <a:rPr lang="en-IN" b="1" dirty="0"/>
              <a:t>Object oriented </a:t>
            </a:r>
            <a:r>
              <a:rPr lang="en-IN" b="1" dirty="0" smtClean="0"/>
              <a:t>database</a:t>
            </a:r>
          </a:p>
          <a:p>
            <a:endParaRPr lang="en-US" b="1" dirty="0"/>
          </a:p>
          <a:p>
            <a:r>
              <a:rPr lang="en-US" b="1" u="sng" dirty="0"/>
              <a:t>Based on the number of users</a:t>
            </a:r>
            <a:endParaRPr lang="en-US" b="1" dirty="0"/>
          </a:p>
          <a:p>
            <a:r>
              <a:rPr lang="en-IN" b="1" dirty="0"/>
              <a:t>Single </a:t>
            </a:r>
            <a:r>
              <a:rPr lang="en-IN" b="1" dirty="0" smtClean="0"/>
              <a:t>user</a:t>
            </a:r>
          </a:p>
          <a:p>
            <a:r>
              <a:rPr lang="en-IN" b="1" dirty="0"/>
              <a:t>Multiple users</a:t>
            </a:r>
            <a:r>
              <a:rPr lang="en-IN" dirty="0"/>
              <a:t> </a:t>
            </a:r>
            <a:endParaRPr lang="en-IN" dirty="0" smtClean="0"/>
          </a:p>
          <a:p>
            <a:endParaRPr lang="en-US" b="1" u="sng" dirty="0" smtClean="0"/>
          </a:p>
          <a:p>
            <a:r>
              <a:rPr lang="en-US" b="1" u="sng" dirty="0" smtClean="0"/>
              <a:t>Based </a:t>
            </a:r>
            <a:r>
              <a:rPr lang="en-US" b="1" u="sng" dirty="0"/>
              <a:t>on the sites over which network is distributed</a:t>
            </a:r>
            <a:endParaRPr lang="en-US" b="1" dirty="0"/>
          </a:p>
          <a:p>
            <a:r>
              <a:rPr lang="en-IN" b="1" dirty="0" smtClean="0"/>
              <a:t>Centralized </a:t>
            </a:r>
            <a:r>
              <a:rPr lang="en-IN" b="1" dirty="0"/>
              <a:t>database </a:t>
            </a:r>
            <a:r>
              <a:rPr lang="en-IN" b="1" dirty="0" smtClean="0"/>
              <a:t>system</a:t>
            </a:r>
          </a:p>
          <a:p>
            <a:r>
              <a:rPr lang="en-IN" b="1" dirty="0"/>
              <a:t>Distributed database </a:t>
            </a:r>
            <a:r>
              <a:rPr lang="en-IN" b="1" dirty="0" smtClean="0"/>
              <a:t>system</a:t>
            </a:r>
          </a:p>
          <a:p>
            <a:r>
              <a:rPr lang="en-US" b="1" dirty="0"/>
              <a:t>	</a:t>
            </a:r>
            <a:r>
              <a:rPr lang="en-IN" b="1" dirty="0"/>
              <a:t>Homogeneous </a:t>
            </a:r>
            <a:r>
              <a:rPr lang="en-IN" b="1" dirty="0" smtClean="0"/>
              <a:t>DBMS</a:t>
            </a:r>
          </a:p>
          <a:p>
            <a:r>
              <a:rPr lang="en-US" b="1" dirty="0"/>
              <a:t>	</a:t>
            </a:r>
            <a:r>
              <a:rPr lang="en-IN" b="1" dirty="0"/>
              <a:t>H</a:t>
            </a:r>
            <a:r>
              <a:rPr lang="en-IN" b="1" dirty="0" smtClean="0"/>
              <a:t>eterogeneous DBMS</a:t>
            </a:r>
          </a:p>
          <a:p>
            <a:endParaRPr lang="en-US" b="1" dirty="0"/>
          </a:p>
          <a:p>
            <a:r>
              <a:rPr lang="en-IN" b="1" u="sng" dirty="0"/>
              <a:t>Based on the usage</a:t>
            </a:r>
            <a:endParaRPr lang="en-IN" b="1" dirty="0"/>
          </a:p>
          <a:p>
            <a:r>
              <a:rPr lang="en-IN" b="1" dirty="0" smtClean="0"/>
              <a:t>OLTP, OLAP, Multimedia, GIS, Sensor data, Mobile database</a:t>
            </a:r>
            <a:endParaRPr lang="en-IN" dirty="0"/>
          </a:p>
        </p:txBody>
      </p:sp>
    </p:spTree>
    <p:extLst>
      <p:ext uri="{BB962C8B-B14F-4D97-AF65-F5344CB8AC3E}">
        <p14:creationId xmlns:p14="http://schemas.microsoft.com/office/powerpoint/2010/main" val="1387587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546" y="2684929"/>
            <a:ext cx="9404723" cy="140053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69511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445" y="209437"/>
            <a:ext cx="9404723" cy="1400530"/>
          </a:xfrm>
        </p:spPr>
        <p:txBody>
          <a:bodyPr/>
          <a:lstStyle/>
          <a:p>
            <a:r>
              <a:rPr lang="en-US" dirty="0" smtClean="0"/>
              <a:t>Database Environment</a:t>
            </a: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213" y="1200150"/>
            <a:ext cx="4981575"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99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517" t="10036" r="3063" b="7197"/>
          <a:stretch/>
        </p:blipFill>
        <p:spPr>
          <a:xfrm>
            <a:off x="1049582" y="1017783"/>
            <a:ext cx="9915277" cy="4818490"/>
          </a:xfrm>
          <a:prstGeom prst="rect">
            <a:avLst/>
          </a:prstGeom>
        </p:spPr>
      </p:pic>
    </p:spTree>
    <p:extLst>
      <p:ext uri="{BB962C8B-B14F-4D97-AF65-F5344CB8AC3E}">
        <p14:creationId xmlns:p14="http://schemas.microsoft.com/office/powerpoint/2010/main" val="399407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3320"/>
          </a:xfrm>
        </p:spPr>
        <p:txBody>
          <a:bodyPr/>
          <a:lstStyle/>
          <a:p>
            <a:r>
              <a:rPr lang="en-IN" b="1" dirty="0"/>
              <a:t>Database Architecture in DBMS</a:t>
            </a:r>
          </a:p>
        </p:txBody>
      </p:sp>
      <p:sp>
        <p:nvSpPr>
          <p:cNvPr id="3" name="Content Placeholder 2"/>
          <p:cNvSpPr>
            <a:spLocks noGrp="1"/>
          </p:cNvSpPr>
          <p:nvPr>
            <p:ph idx="1"/>
          </p:nvPr>
        </p:nvSpPr>
        <p:spPr>
          <a:xfrm>
            <a:off x="2582593" y="1864615"/>
            <a:ext cx="9327958" cy="4660231"/>
          </a:xfrm>
        </p:spPr>
        <p:txBody>
          <a:bodyPr/>
          <a:lstStyle/>
          <a:p>
            <a:pPr>
              <a:lnSpc>
                <a:spcPct val="200000"/>
              </a:lnSpc>
            </a:pPr>
            <a:r>
              <a:rPr lang="en-IN" dirty="0"/>
              <a:t>1-tier architecture</a:t>
            </a:r>
          </a:p>
          <a:p>
            <a:pPr>
              <a:lnSpc>
                <a:spcPct val="200000"/>
              </a:lnSpc>
            </a:pPr>
            <a:r>
              <a:rPr lang="en-IN" dirty="0"/>
              <a:t>2-tier architecture</a:t>
            </a:r>
          </a:p>
          <a:p>
            <a:pPr>
              <a:lnSpc>
                <a:spcPct val="200000"/>
              </a:lnSpc>
            </a:pPr>
            <a:r>
              <a:rPr lang="en-IN" dirty="0"/>
              <a:t>3-tier architecture</a:t>
            </a:r>
          </a:p>
          <a:p>
            <a:pPr marL="444500" indent="0">
              <a:buNone/>
            </a:pPr>
            <a:r>
              <a:rPr lang="en-US" dirty="0" smtClean="0"/>
              <a:t>               </a:t>
            </a:r>
          </a:p>
          <a:p>
            <a:endParaRPr lang="en-IN" dirty="0"/>
          </a:p>
        </p:txBody>
      </p:sp>
      <p:sp>
        <p:nvSpPr>
          <p:cNvPr id="4" name="AutoShape 2" descr="https://t4tutorials.com/wp-content/uploads/2019/09/1-tier-ccomputer-archtecture.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https://t4tutorials.com/wp-content/uploads/2019/09/1-tier-ccomputer-archtecture.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44389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46111" y="452718"/>
            <a:ext cx="9404723" cy="933320"/>
          </a:xfrm>
        </p:spPr>
        <p:txBody>
          <a:bodyPr/>
          <a:lstStyle/>
          <a:p>
            <a:r>
              <a:rPr lang="en-US" dirty="0" smtClean="0"/>
              <a:t>1 - Tier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299" y="1252538"/>
            <a:ext cx="5674175" cy="4837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245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46111" y="452718"/>
            <a:ext cx="9404723" cy="933320"/>
          </a:xfrm>
        </p:spPr>
        <p:txBody>
          <a:bodyPr/>
          <a:lstStyle/>
          <a:p>
            <a:r>
              <a:rPr lang="en-US" dirty="0" smtClean="0"/>
              <a:t>1 – Tier  / Centralized architecture </a:t>
            </a:r>
            <a:endParaRPr lang="en-IN" dirty="0"/>
          </a:p>
        </p:txBody>
      </p:sp>
      <p:pic>
        <p:nvPicPr>
          <p:cNvPr id="7170" name="Picture 2" descr="1695_physical centralized 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880" y="1757945"/>
            <a:ext cx="6664674" cy="463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527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46111" y="452718"/>
            <a:ext cx="9404723" cy="933320"/>
          </a:xfrm>
        </p:spPr>
        <p:txBody>
          <a:bodyPr/>
          <a:lstStyle/>
          <a:p>
            <a:r>
              <a:rPr lang="en-US" dirty="0" smtClean="0"/>
              <a:t>2 - Tier </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702" y="1755727"/>
            <a:ext cx="6535024" cy="453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006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46111" y="452718"/>
            <a:ext cx="9404723" cy="933320"/>
          </a:xfrm>
        </p:spPr>
        <p:txBody>
          <a:bodyPr/>
          <a:lstStyle/>
          <a:p>
            <a:r>
              <a:rPr lang="en-US" dirty="0" smtClean="0"/>
              <a:t>3 - Tier </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70" y="1949524"/>
            <a:ext cx="57435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845417" y="1694576"/>
            <a:ext cx="5134062" cy="4524315"/>
          </a:xfrm>
          <a:prstGeom prst="rect">
            <a:avLst/>
          </a:prstGeom>
          <a:noFill/>
        </p:spPr>
        <p:txBody>
          <a:bodyPr wrap="square" rtlCol="0">
            <a:spAutoFit/>
          </a:bodyPr>
          <a:lstStyle/>
          <a:p>
            <a:r>
              <a:rPr lang="en-US" dirty="0"/>
              <a:t>Three-level architecture</a:t>
            </a:r>
          </a:p>
          <a:p>
            <a:r>
              <a:rPr lang="en-US" b="1" dirty="0"/>
              <a:t>External Views</a:t>
            </a:r>
            <a:endParaRPr lang="en-US" dirty="0"/>
          </a:p>
          <a:p>
            <a:r>
              <a:rPr lang="en-US" dirty="0" smtClean="0"/>
              <a:t>The </a:t>
            </a:r>
            <a:r>
              <a:rPr lang="en-US" dirty="0"/>
              <a:t>level where user organized data is called an external view</a:t>
            </a:r>
            <a:r>
              <a:rPr lang="en-US" dirty="0" smtClean="0"/>
              <a:t>.</a:t>
            </a:r>
          </a:p>
          <a:p>
            <a:endParaRPr lang="en-US" b="1" dirty="0" smtClean="0"/>
          </a:p>
          <a:p>
            <a:r>
              <a:rPr lang="en-US" b="1" dirty="0" smtClean="0"/>
              <a:t>Conceptual </a:t>
            </a:r>
            <a:r>
              <a:rPr lang="en-US" b="1" dirty="0"/>
              <a:t>View</a:t>
            </a:r>
            <a:endParaRPr lang="en-US" dirty="0"/>
          </a:p>
          <a:p>
            <a:r>
              <a:rPr lang="en-US" dirty="0"/>
              <a:t>The conceptual level lies between the internal and external level. It provides the way between them.</a:t>
            </a:r>
          </a:p>
          <a:p>
            <a:endParaRPr lang="en-US" dirty="0"/>
          </a:p>
          <a:p>
            <a:r>
              <a:rPr lang="en-US" b="1" dirty="0"/>
              <a:t>Internal View</a:t>
            </a:r>
            <a:endParaRPr lang="en-US" dirty="0"/>
          </a:p>
          <a:p>
            <a:r>
              <a:rPr lang="en-US" dirty="0"/>
              <a:t>The level where the operating system and DBMS differentiate the data is called internal view. Here all the data is stored used different data structure and files.</a:t>
            </a:r>
          </a:p>
          <a:p>
            <a:endParaRPr lang="en-IN" dirty="0"/>
          </a:p>
        </p:txBody>
      </p:sp>
    </p:spTree>
    <p:extLst>
      <p:ext uri="{BB962C8B-B14F-4D97-AF65-F5344CB8AC3E}">
        <p14:creationId xmlns:p14="http://schemas.microsoft.com/office/powerpoint/2010/main" val="2507691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tructure of Database Management System (DBM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928" y="1522384"/>
            <a:ext cx="6947140" cy="495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646111" y="452718"/>
            <a:ext cx="9404723" cy="933320"/>
          </a:xfrm>
        </p:spPr>
        <p:txBody>
          <a:bodyPr/>
          <a:lstStyle/>
          <a:p>
            <a:r>
              <a:rPr lang="en-US" dirty="0" smtClean="0"/>
              <a:t>Overall Database System Structure </a:t>
            </a:r>
            <a:endParaRPr lang="en-IN" dirty="0"/>
          </a:p>
        </p:txBody>
      </p:sp>
    </p:spTree>
    <p:extLst>
      <p:ext uri="{BB962C8B-B14F-4D97-AF65-F5344CB8AC3E}">
        <p14:creationId xmlns:p14="http://schemas.microsoft.com/office/powerpoint/2010/main" val="7875861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 Boardroom</Template>
  <TotalTime>6913</TotalTime>
  <Words>141</Words>
  <Application>Microsoft Office PowerPoint</Application>
  <PresentationFormat>Custom</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Lecture 3 :  CSE2004 – DBMS</vt:lpstr>
      <vt:lpstr>Database Environment</vt:lpstr>
      <vt:lpstr>PowerPoint Presentation</vt:lpstr>
      <vt:lpstr>Database Architecture in DBMS</vt:lpstr>
      <vt:lpstr>1 - Tier </vt:lpstr>
      <vt:lpstr>1 – Tier  / Centralized architecture </vt:lpstr>
      <vt:lpstr>2 - Tier </vt:lpstr>
      <vt:lpstr>3 - Tier </vt:lpstr>
      <vt:lpstr>Overall Database System Structure </vt:lpstr>
      <vt:lpstr>PowerPoint Presentation</vt:lpstr>
      <vt:lpstr>Classification of Database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 CSE3002 – Internet and Web Programming</dc:title>
  <dc:creator>Dell</dc:creator>
  <cp:lastModifiedBy>Admin</cp:lastModifiedBy>
  <cp:revision>214</cp:revision>
  <dcterms:created xsi:type="dcterms:W3CDTF">2020-07-14T02:25:48Z</dcterms:created>
  <dcterms:modified xsi:type="dcterms:W3CDTF">2021-03-04T02:28:07Z</dcterms:modified>
</cp:coreProperties>
</file>