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12192000"/>
  <p:notesSz cx="6858000" cy="9144000"/>
  <p:embeddedFontLst>
    <p:embeddedFont>
      <p:font typeface="Roboto Slab"/>
      <p:regular r:id="rId29"/>
      <p:bold r:id="rId30"/>
    </p:embeddedFon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i4bRSNX8P85QJ/3Lwd28MxxKb+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353EE3-2D43-4853-B61A-FDE92E7AFB87}">
  <a:tblStyle styleId="{BA353EE3-2D43-4853-B61A-FDE92E7AFB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Slab-bold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Region – Part of a table. Physical entity stored in hdfs in the form of Hfiles. It is handled by Hregionserver.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Region Object – It is an logical entity which facilitates to provide temporary storage called as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Store – It contains memstore and storefiles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Memstore – Actual temporary storage in store.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Store Files – wrapper on top of Hfiles.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Hfiles – Actual files stored in hdfs</a:t>
            </a:r>
            <a:endParaRPr/>
          </a:p>
        </p:txBody>
      </p:sp>
      <p:sp>
        <p:nvSpPr>
          <p:cNvPr id="259" name="Google Shape;25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1234bbba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1234bb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e1234bbba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1234bbbae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1234bbb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e1234bbbae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1234bbbae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1234bbb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e1234bbbae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dbf2cc96fe_0_5"/>
          <p:cNvSpPr/>
          <p:nvPr/>
        </p:nvSpPr>
        <p:spPr>
          <a:xfrm>
            <a:off x="2033067" y="896808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gdbf2cc96fe_0_5"/>
          <p:cNvSpPr/>
          <p:nvPr/>
        </p:nvSpPr>
        <p:spPr>
          <a:xfrm rot="10800000">
            <a:off x="8716786" y="44572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7" name="Google Shape;17;gdbf2cc96fe_0_5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dbf2cc96fe_0_5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9" name="Google Shape;19;gdbf2cc96fe_0_5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0" name="Google Shape;20;gdbf2cc96fe_0_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f2cc96fe_0_48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dbf2cc96fe_0_48"/>
          <p:cNvSpPr txBox="1"/>
          <p:nvPr>
            <p:ph hasCustomPrompt="1"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dbf2cc96fe_0_48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gdbf2cc96fe_0_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bf2cc96fe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f2cc96fe_0_5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6" name="Google Shape;66;gdbf2cc96fe_0_5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dbf2cc96fe_0_5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dbf2cc96fe_0_5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dbf2cc96fe_0_5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dbf2cc96fe_0_12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dbf2cc96fe_0_12"/>
          <p:cNvSpPr txBox="1"/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4" name="Google Shape;24;gdbf2cc96fe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dbf2cc96fe_0_16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dbf2cc96fe_0_16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dbf2cc96fe_0_16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dbf2cc96fe_0_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dbf2cc96fe_0_21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dbf2cc96fe_0_21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3" name="Google Shape;33;gdbf2cc96fe_0_21"/>
          <p:cNvSpPr txBox="1"/>
          <p:nvPr>
            <p:ph idx="1" type="body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dbf2cc96fe_0_21"/>
          <p:cNvSpPr txBox="1"/>
          <p:nvPr>
            <p:ph idx="2" type="body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gdbf2cc96fe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bf2cc96fe_0_27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8" name="Google Shape;38;gdbf2cc96fe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dbf2cc96fe_0_30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dbf2cc96fe_0_30"/>
          <p:cNvSpPr txBox="1"/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2" name="Google Shape;42;gdbf2cc96fe_0_30"/>
          <p:cNvSpPr txBox="1"/>
          <p:nvPr>
            <p:ph idx="1" type="body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" name="Google Shape;43;gdbf2cc96fe_0_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bf2cc96fe_0_35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gdbf2cc96fe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bf2cc96fe_0_38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" name="Google Shape;49;gdbf2cc96fe_0_38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gdbf2cc96fe_0_38"/>
          <p:cNvSpPr txBox="1"/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51" name="Google Shape;51;gdbf2cc96fe_0_38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2" name="Google Shape;52;gdbf2cc96fe_0_3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dbf2cc96fe_0_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bf2cc96fe_0_45"/>
          <p:cNvSpPr txBox="1"/>
          <p:nvPr>
            <p:ph idx="1" type="body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6" name="Google Shape;56;gdbf2cc96fe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bf2cc96fe_0_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1" name="Google Shape;11;gdbf2cc96fe_0_0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dbf2cc96fe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" name="Google Shape;13;gdbf2cc96fe_0_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01592" y="101600"/>
            <a:ext cx="928000" cy="524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Apache Hbase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/>
              <a:t>NoSQL Database on top of Hadoop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/>
          <p:nvPr/>
        </p:nvSpPr>
        <p:spPr>
          <a:xfrm>
            <a:off x="1703512" y="1268760"/>
            <a:ext cx="8352928" cy="18002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Ensemble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Zookeeper Ensemble/Cluster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2423592" y="1844824"/>
            <a:ext cx="1512168" cy="10801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703512" y="3789040"/>
            <a:ext cx="1512168" cy="576064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4223792" y="1844824"/>
            <a:ext cx="1512168" cy="10801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023992" y="1844824"/>
            <a:ext cx="1512168" cy="108012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9"/>
          <p:cNvCxnSpPr>
            <a:stCxn id="196" idx="0"/>
            <a:endCxn id="195" idx="2"/>
          </p:cNvCxnSpPr>
          <p:nvPr/>
        </p:nvCxnSpPr>
        <p:spPr>
          <a:xfrm flipH="1" rot="10800000">
            <a:off x="2459596" y="2925040"/>
            <a:ext cx="720000" cy="86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0" name="Google Shape;200;p9"/>
          <p:cNvSpPr/>
          <p:nvPr/>
        </p:nvSpPr>
        <p:spPr>
          <a:xfrm>
            <a:off x="3287688" y="4149080"/>
            <a:ext cx="237626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4151785" y="4581128"/>
            <a:ext cx="1222079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5735960" y="4149080"/>
            <a:ext cx="237626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600057" y="4581128"/>
            <a:ext cx="1222079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8184232" y="4149080"/>
            <a:ext cx="237626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9048329" y="4581128"/>
            <a:ext cx="1222079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 – R1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10179625" y="1613550"/>
            <a:ext cx="19005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The zookeeper servers can be in odd number.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In election, odd numbers will give clarity of votes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Structure</a:t>
            </a:r>
            <a:endParaRPr/>
          </a:p>
        </p:txBody>
      </p:sp>
      <p:sp>
        <p:nvSpPr>
          <p:cNvPr id="212" name="Google Shape;212;p10"/>
          <p:cNvSpPr txBox="1"/>
          <p:nvPr>
            <p:ph idx="1" type="body"/>
          </p:nvPr>
        </p:nvSpPr>
        <p:spPr>
          <a:xfrm>
            <a:off x="1981200" y="1600201"/>
            <a:ext cx="253062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Root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Meta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User tables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6960096" y="1484784"/>
            <a:ext cx="1872208" cy="64807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5375920" y="2708920"/>
            <a:ext cx="1584176" cy="64807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7032104" y="2708920"/>
            <a:ext cx="1584176" cy="64807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8688288" y="2708920"/>
            <a:ext cx="1584176" cy="648072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7032105" y="3429000"/>
            <a:ext cx="322062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 table contains the location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table regions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– R1 – 1-1000 – Rserver1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1847528" y="4149080"/>
            <a:ext cx="1584176" cy="64807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 – R1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3503712" y="4149080"/>
            <a:ext cx="1584176" cy="64807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 – R3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5159896" y="4149080"/>
            <a:ext cx="1584176" cy="64807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 – R2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0"/>
          <p:cNvCxnSpPr>
            <a:stCxn id="213" idx="2"/>
            <a:endCxn id="214" idx="0"/>
          </p:cNvCxnSpPr>
          <p:nvPr/>
        </p:nvCxnSpPr>
        <p:spPr>
          <a:xfrm flipH="1">
            <a:off x="6167900" y="2132856"/>
            <a:ext cx="1728300" cy="57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0"/>
          <p:cNvCxnSpPr>
            <a:stCxn id="213" idx="2"/>
            <a:endCxn id="215" idx="0"/>
          </p:cNvCxnSpPr>
          <p:nvPr/>
        </p:nvCxnSpPr>
        <p:spPr>
          <a:xfrm flipH="1">
            <a:off x="7824200" y="2132856"/>
            <a:ext cx="72000" cy="57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10"/>
          <p:cNvCxnSpPr>
            <a:stCxn id="213" idx="2"/>
            <a:endCxn id="216" idx="0"/>
          </p:cNvCxnSpPr>
          <p:nvPr/>
        </p:nvCxnSpPr>
        <p:spPr>
          <a:xfrm>
            <a:off x="7896200" y="2132856"/>
            <a:ext cx="1584300" cy="576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10"/>
          <p:cNvCxnSpPr>
            <a:stCxn id="214" idx="2"/>
            <a:endCxn id="218" idx="0"/>
          </p:cNvCxnSpPr>
          <p:nvPr/>
        </p:nvCxnSpPr>
        <p:spPr>
          <a:xfrm flipH="1">
            <a:off x="2639708" y="3356992"/>
            <a:ext cx="3528300" cy="79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10"/>
          <p:cNvCxnSpPr>
            <a:stCxn id="214" idx="2"/>
            <a:endCxn id="219" idx="0"/>
          </p:cNvCxnSpPr>
          <p:nvPr/>
        </p:nvCxnSpPr>
        <p:spPr>
          <a:xfrm flipH="1">
            <a:off x="4295708" y="3356992"/>
            <a:ext cx="1872300" cy="79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0"/>
          <p:cNvCxnSpPr>
            <a:stCxn id="214" idx="2"/>
            <a:endCxn id="220" idx="0"/>
          </p:cNvCxnSpPr>
          <p:nvPr/>
        </p:nvCxnSpPr>
        <p:spPr>
          <a:xfrm flipH="1">
            <a:off x="5952008" y="3356992"/>
            <a:ext cx="216000" cy="79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Table – T1 is an Hbase Table</a:t>
            </a:r>
            <a:endParaRPr/>
          </a:p>
        </p:txBody>
      </p:sp>
      <p:graphicFrame>
        <p:nvGraphicFramePr>
          <p:cNvPr id="232" name="Google Shape;232;p11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{BA353EE3-2D43-4853-B61A-FDE92E7AFB87}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Row id</a:t>
                      </a:r>
                      <a:endParaRPr sz="1800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Column Family 1 - Emp</a:t>
                      </a:r>
                      <a:endParaRPr sz="1800"/>
                    </a:p>
                  </a:txBody>
                  <a:tcPr marT="45725" marB="45725" marR="91450" marL="91450"/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Family 2 - Dept</a:t>
                      </a:r>
                      <a:endParaRPr b="1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Emp_id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Dept_id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D_loc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33" name="Google Shape;233;p11"/>
          <p:cNvGraphicFramePr/>
          <p:nvPr/>
        </p:nvGraphicFramePr>
        <p:xfrm>
          <a:off x="189095" y="47560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{BA353EE3-2D43-4853-B61A-FDE92E7AFB87}</a:tableStyleId>
              </a:tblPr>
              <a:tblGrid>
                <a:gridCol w="1512175"/>
                <a:gridCol w="1512175"/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Dept_id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D_loc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4" name="Google Shape;234;p11"/>
          <p:cNvSpPr/>
          <p:nvPr/>
        </p:nvSpPr>
        <p:spPr>
          <a:xfrm>
            <a:off x="189103" y="4386751"/>
            <a:ext cx="15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– Dept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5" name="Google Shape;235;p11"/>
          <p:cNvGraphicFramePr/>
          <p:nvPr/>
        </p:nvGraphicFramePr>
        <p:xfrm>
          <a:off x="6420617" y="46588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{BA353EE3-2D43-4853-B61A-FDE92E7AFB87}</a:tableStyleId>
              </a:tblPr>
              <a:tblGrid>
                <a:gridCol w="1512175"/>
                <a:gridCol w="1512175"/>
                <a:gridCol w="1512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Emp_id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Dept_id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p11"/>
          <p:cNvSpPr/>
          <p:nvPr/>
        </p:nvSpPr>
        <p:spPr>
          <a:xfrm>
            <a:off x="6420625" y="4217491"/>
            <a:ext cx="15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– Emp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4296575" y="3848200"/>
            <a:ext cx="23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RDBMS Tables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Normalisation - rough</a:t>
            </a:r>
            <a:endParaRPr/>
          </a:p>
        </p:txBody>
      </p:sp>
      <p:graphicFrame>
        <p:nvGraphicFramePr>
          <p:cNvPr id="243" name="Google Shape;243;p12"/>
          <p:cNvGraphicFramePr/>
          <p:nvPr/>
        </p:nvGraphicFramePr>
        <p:xfrm>
          <a:off x="1981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{BA353EE3-2D43-4853-B61A-FDE92E7AFB87}</a:tableStyleId>
              </a:tblPr>
              <a:tblGrid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Srno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Address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Roll 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Fees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Admission 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J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4" name="Google Shape;244;p12"/>
          <p:cNvGraphicFramePr/>
          <p:nvPr/>
        </p:nvGraphicFramePr>
        <p:xfrm>
          <a:off x="2063554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{BA353EE3-2D43-4853-B61A-FDE92E7AFB87}</a:tableStyleId>
              </a:tblPr>
              <a:tblGrid>
                <a:gridCol w="960100"/>
                <a:gridCol w="960100"/>
                <a:gridCol w="960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Class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Section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How data gets stored and managed?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1847528" y="1556792"/>
            <a:ext cx="8568952" cy="914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Client Fires a query to put some rows in a table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1847528" y="2586608"/>
            <a:ext cx="8568952" cy="914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Data is written to WAL or Hlog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847528" y="3573016"/>
            <a:ext cx="8568952" cy="914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 The data will be stored in Memstore. It is temporary memory.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1847528" y="4602832"/>
            <a:ext cx="8568952" cy="914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Memstore flusher will run when 64 MB data is present. Actual Hfiles will be created in hdfs via hbase client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1847528" y="5610944"/>
            <a:ext cx="8568952" cy="9144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Memstore is flushed/cleaned to receive new data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>
            <a:stCxn id="254" idx="1"/>
            <a:endCxn id="250" idx="1"/>
          </p:cNvCxnSpPr>
          <p:nvPr/>
        </p:nvCxnSpPr>
        <p:spPr>
          <a:xfrm flipH="1" rot="10800000">
            <a:off x="1847528" y="2013944"/>
            <a:ext cx="600" cy="4054200"/>
          </a:xfrm>
          <a:prstGeom prst="bentConnector3">
            <a:avLst>
              <a:gd fmla="val -3598333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/>
          <p:nvPr/>
        </p:nvSpPr>
        <p:spPr>
          <a:xfrm>
            <a:off x="1524000" y="260648"/>
            <a:ext cx="9144000" cy="72008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703512" y="2204864"/>
            <a:ext cx="4176464" cy="309634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 Object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1847528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919536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919536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3143672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3215680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3215680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4439816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4511824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4511824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6240016" y="2204864"/>
            <a:ext cx="4176464" cy="309634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 Object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6384032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6456040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6456040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7680176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7752184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7752184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8976320" y="2852936"/>
            <a:ext cx="1152128" cy="2232248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9048328" y="3429000"/>
            <a:ext cx="100811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9048328" y="4077072"/>
            <a:ext cx="100811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Store File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(Hfile)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847528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2783632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3719736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CF3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744072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CF1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7680176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CF2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8616280" y="1196752"/>
            <a:ext cx="864096" cy="504056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CF3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4"/>
          <p:cNvCxnSpPr>
            <a:stCxn id="282" idx="2"/>
            <a:endCxn id="263" idx="0"/>
          </p:cNvCxnSpPr>
          <p:nvPr/>
        </p:nvCxnSpPr>
        <p:spPr>
          <a:xfrm>
            <a:off x="2279576" y="1700808"/>
            <a:ext cx="144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14"/>
          <p:cNvCxnSpPr>
            <a:stCxn id="283" idx="2"/>
            <a:endCxn id="266" idx="0"/>
          </p:cNvCxnSpPr>
          <p:nvPr/>
        </p:nvCxnSpPr>
        <p:spPr>
          <a:xfrm>
            <a:off x="3215680" y="1700808"/>
            <a:ext cx="504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0" name="Google Shape;290;p14"/>
          <p:cNvCxnSpPr>
            <a:stCxn id="284" idx="2"/>
            <a:endCxn id="269" idx="0"/>
          </p:cNvCxnSpPr>
          <p:nvPr/>
        </p:nvCxnSpPr>
        <p:spPr>
          <a:xfrm>
            <a:off x="4151784" y="1700808"/>
            <a:ext cx="864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14"/>
          <p:cNvCxnSpPr>
            <a:stCxn id="285" idx="2"/>
            <a:endCxn id="273" idx="0"/>
          </p:cNvCxnSpPr>
          <p:nvPr/>
        </p:nvCxnSpPr>
        <p:spPr>
          <a:xfrm flipH="1">
            <a:off x="6960120" y="1700808"/>
            <a:ext cx="216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2" name="Google Shape;292;p14"/>
          <p:cNvCxnSpPr>
            <a:stCxn id="286" idx="2"/>
            <a:endCxn id="276" idx="0"/>
          </p:cNvCxnSpPr>
          <p:nvPr/>
        </p:nvCxnSpPr>
        <p:spPr>
          <a:xfrm>
            <a:off x="8112224" y="1700808"/>
            <a:ext cx="144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3" name="Google Shape;293;p14"/>
          <p:cNvCxnSpPr>
            <a:stCxn id="287" idx="2"/>
            <a:endCxn id="279" idx="0"/>
          </p:cNvCxnSpPr>
          <p:nvPr/>
        </p:nvCxnSpPr>
        <p:spPr>
          <a:xfrm>
            <a:off x="9048328" y="1700808"/>
            <a:ext cx="504000" cy="115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Compactions in Hbase</a:t>
            </a:r>
            <a:endParaRPr/>
          </a:p>
        </p:txBody>
      </p:sp>
      <p:sp>
        <p:nvSpPr>
          <p:cNvPr id="299" name="Google Shape;299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T1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IN"/>
              <a:t>3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IN"/>
              <a:t>Hfile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IN"/>
              <a:t>T2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IN"/>
              <a:t>4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IN"/>
              <a:t>Hfile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6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415178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451182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4871864" y="2204864"/>
            <a:ext cx="288032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523190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559194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951984" y="2060848"/>
            <a:ext cx="288032" cy="864096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31202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672064" y="1628800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7032104" y="2348880"/>
            <a:ext cx="288032" cy="57606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4151784" y="36450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4655840" y="4221088"/>
            <a:ext cx="144016" cy="7200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4871864" y="36450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5231904" y="4005064"/>
            <a:ext cx="28803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591944" y="36450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5951984" y="4005064"/>
            <a:ext cx="216024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6312024" y="36450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6672064" y="4005064"/>
            <a:ext cx="28803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7032104" y="36450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1847528" y="5805264"/>
            <a:ext cx="288032" cy="93610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5"/>
          <p:cNvSpPr/>
          <p:nvPr/>
        </p:nvSpPr>
        <p:spPr>
          <a:xfrm>
            <a:off x="2207568" y="5445224"/>
            <a:ext cx="288032" cy="129614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5"/>
          <p:cNvSpPr/>
          <p:nvPr/>
        </p:nvSpPr>
        <p:spPr>
          <a:xfrm>
            <a:off x="2783632" y="5301208"/>
            <a:ext cx="576064" cy="136815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3575720" y="5301208"/>
            <a:ext cx="720080" cy="155679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4583832" y="5589240"/>
            <a:ext cx="4914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will merge 2 small hfiles into one hfile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Minor Compaction 1</a:t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1775520" y="1628800"/>
            <a:ext cx="1152128" cy="50851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6816080" y="1772816"/>
            <a:ext cx="432048" cy="20162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7392144" y="1772816"/>
            <a:ext cx="432048" cy="38164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7968208" y="1772816"/>
            <a:ext cx="432048" cy="280831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8544272" y="1772816"/>
            <a:ext cx="432048" cy="1080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371973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6"/>
          <p:cNvSpPr/>
          <p:nvPr/>
        </p:nvSpPr>
        <p:spPr>
          <a:xfrm>
            <a:off x="4223792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6"/>
          <p:cNvSpPr/>
          <p:nvPr/>
        </p:nvSpPr>
        <p:spPr>
          <a:xfrm>
            <a:off x="4727848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5231904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/>
          <p:nvPr/>
        </p:nvSpPr>
        <p:spPr>
          <a:xfrm>
            <a:off x="5735960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>
            <a:off x="624001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16"/>
          <p:cNvCxnSpPr/>
          <p:nvPr/>
        </p:nvCxnSpPr>
        <p:spPr>
          <a:xfrm>
            <a:off x="3431704" y="2564904"/>
            <a:ext cx="619268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0" name="Google Shape;340;p16"/>
          <p:cNvSpPr txBox="1"/>
          <p:nvPr/>
        </p:nvSpPr>
        <p:spPr>
          <a:xfrm>
            <a:off x="5093366" y="2132856"/>
            <a:ext cx="17947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to newer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6"/>
          <p:cNvSpPr/>
          <p:nvPr/>
        </p:nvSpPr>
        <p:spPr>
          <a:xfrm rot="5400000">
            <a:off x="7464152" y="4725144"/>
            <a:ext cx="792088" cy="2088232"/>
          </a:xfrm>
          <a:prstGeom prst="rightBrace">
            <a:avLst>
              <a:gd fmla="val 8333" name="adj1"/>
              <a:gd fmla="val 506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6"/>
          <p:cNvSpPr txBox="1"/>
          <p:nvPr/>
        </p:nvSpPr>
        <p:spPr>
          <a:xfrm>
            <a:off x="6697438" y="6093297"/>
            <a:ext cx="2998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compaction will merge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make a single Hfile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Minor Compaction 2</a:t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1775520" y="1628800"/>
            <a:ext cx="1152128" cy="508518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8328248" y="1772816"/>
            <a:ext cx="432048" cy="20162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8904312" y="1772816"/>
            <a:ext cx="432048" cy="38164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9480376" y="1772816"/>
            <a:ext cx="432048" cy="2808312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0056440" y="1772816"/>
            <a:ext cx="432048" cy="1080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371973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4223792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7"/>
          <p:cNvSpPr/>
          <p:nvPr/>
        </p:nvSpPr>
        <p:spPr>
          <a:xfrm>
            <a:off x="4727848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7"/>
          <p:cNvSpPr/>
          <p:nvPr/>
        </p:nvSpPr>
        <p:spPr>
          <a:xfrm>
            <a:off x="5231904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7"/>
          <p:cNvSpPr/>
          <p:nvPr/>
        </p:nvSpPr>
        <p:spPr>
          <a:xfrm>
            <a:off x="5735960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624001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>
            <a:off x="5093366" y="2132856"/>
            <a:ext cx="17947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to newer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7"/>
          <p:cNvSpPr/>
          <p:nvPr/>
        </p:nvSpPr>
        <p:spPr>
          <a:xfrm rot="5400000">
            <a:off x="8976320" y="4725144"/>
            <a:ext cx="792088" cy="2088232"/>
          </a:xfrm>
          <a:prstGeom prst="rightBrace">
            <a:avLst>
              <a:gd fmla="val 8333" name="adj1"/>
              <a:gd fmla="val 50654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7"/>
          <p:cNvSpPr txBox="1"/>
          <p:nvPr/>
        </p:nvSpPr>
        <p:spPr>
          <a:xfrm>
            <a:off x="7561534" y="6093297"/>
            <a:ext cx="29989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Minor compaction will merge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make a single Hfile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7"/>
          <p:cNvSpPr/>
          <p:nvPr/>
        </p:nvSpPr>
        <p:spPr>
          <a:xfrm>
            <a:off x="6816080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17"/>
          <p:cNvCxnSpPr/>
          <p:nvPr/>
        </p:nvCxnSpPr>
        <p:spPr>
          <a:xfrm>
            <a:off x="3431704" y="2564904"/>
            <a:ext cx="424847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64" name="Google Shape;364;p17"/>
          <p:cNvSpPr/>
          <p:nvPr/>
        </p:nvSpPr>
        <p:spPr>
          <a:xfrm>
            <a:off x="7392144" y="1556792"/>
            <a:ext cx="792088" cy="417646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5663952" y="1772816"/>
            <a:ext cx="504056" cy="20162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>
            <a:off x="6312024" y="1772816"/>
            <a:ext cx="432048" cy="129614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>
            <a:off x="6888088" y="1772816"/>
            <a:ext cx="432048" cy="72008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7464152" y="1772816"/>
            <a:ext cx="432048" cy="1080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8"/>
          <p:cNvSpPr/>
          <p:nvPr/>
        </p:nvSpPr>
        <p:spPr>
          <a:xfrm>
            <a:off x="4943872" y="1772816"/>
            <a:ext cx="576064" cy="345638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1991544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2567608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3143672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371973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4295800" y="1772816"/>
            <a:ext cx="432048" cy="410445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8"/>
          <p:cNvSpPr/>
          <p:nvPr/>
        </p:nvSpPr>
        <p:spPr>
          <a:xfrm rot="5400000">
            <a:off x="6492044" y="2672916"/>
            <a:ext cx="864096" cy="26642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8"/>
          <p:cNvSpPr txBox="1"/>
          <p:nvPr/>
        </p:nvSpPr>
        <p:spPr>
          <a:xfrm>
            <a:off x="6910542" y="4653136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kb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Major Compaction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1234bbbae_0_0"/>
          <p:cNvSpPr txBox="1"/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Hbase Introduction</a:t>
            </a:r>
            <a:endParaRPr/>
          </a:p>
        </p:txBody>
      </p:sp>
      <p:sp>
        <p:nvSpPr>
          <p:cNvPr id="82" name="Google Shape;82;ge1234bbbae_0_0"/>
          <p:cNvSpPr txBox="1"/>
          <p:nvPr>
            <p:ph idx="1" type="body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HBase is a column-oriented data storage architecture that is formed on top of HDFS to overcome its limitations.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/>
              <a:t>It leverages the basic features of HDFS and builds upon it to provide scalability by handling a large volume of the read and write requests in real-time.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Major Compaction 2</a:t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5663952" y="1772816"/>
            <a:ext cx="504056" cy="201622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6312024" y="1772816"/>
            <a:ext cx="432048" cy="1296144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6888088" y="1772816"/>
            <a:ext cx="432048" cy="72008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7464152" y="1772816"/>
            <a:ext cx="432048" cy="108012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/>
          <p:nvPr/>
        </p:nvSpPr>
        <p:spPr>
          <a:xfrm>
            <a:off x="4943872" y="1772816"/>
            <a:ext cx="576064" cy="3456384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1991544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2567608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3143672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3719736" y="1772816"/>
            <a:ext cx="432048" cy="482453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9"/>
          <p:cNvSpPr/>
          <p:nvPr/>
        </p:nvSpPr>
        <p:spPr>
          <a:xfrm>
            <a:off x="4295800" y="1772816"/>
            <a:ext cx="432048" cy="4104456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9"/>
          <p:cNvSpPr/>
          <p:nvPr/>
        </p:nvSpPr>
        <p:spPr>
          <a:xfrm rot="5400000">
            <a:off x="6492044" y="2672916"/>
            <a:ext cx="864096" cy="266429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6910542" y="4653136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 kb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19"/>
          <p:cNvCxnSpPr/>
          <p:nvPr/>
        </p:nvCxnSpPr>
        <p:spPr>
          <a:xfrm flipH="1">
            <a:off x="5663952" y="1628800"/>
            <a:ext cx="2592288" cy="216024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0" name="Google Shape;400;p19"/>
          <p:cNvCxnSpPr>
            <a:stCxn id="387" idx="0"/>
            <a:endCxn id="397" idx="0"/>
          </p:cNvCxnSpPr>
          <p:nvPr/>
        </p:nvCxnSpPr>
        <p:spPr>
          <a:xfrm>
            <a:off x="5915980" y="1772816"/>
            <a:ext cx="2340300" cy="1800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01" name="Google Shape;401;p19"/>
          <p:cNvSpPr/>
          <p:nvPr/>
        </p:nvSpPr>
        <p:spPr>
          <a:xfrm rot="5400000">
            <a:off x="4442659" y="5380325"/>
            <a:ext cx="864096" cy="143447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4909619" y="6223158"/>
            <a:ext cx="30714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Older files will also get merged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1234bbbae_0_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Recovery in HBase</a:t>
            </a:r>
            <a:endParaRPr/>
          </a:p>
        </p:txBody>
      </p:sp>
      <p:sp>
        <p:nvSpPr>
          <p:cNvPr id="409" name="Google Shape;409;ge1234bbbae_0_1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The Hbase architecture breaks data through compaction and region split to reduce the data load in the cluster. However, if there is a crash and recovery is needed, this is how it is done: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 ZooKeeper triggers HMaster when a server failure occurs.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HMaster distributes crashed regions and WAL to active Region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These Region Servers re-executes WAL and builds the MemStore.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When all the Region Servers re-executes WAL, all the data along with the column families are recovered.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1234bbbae_0_7"/>
          <p:cNvSpPr txBox="1"/>
          <p:nvPr>
            <p:ph type="title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That’s it!</a:t>
            </a:r>
            <a:endParaRPr/>
          </a:p>
        </p:txBody>
      </p:sp>
      <p:sp>
        <p:nvSpPr>
          <p:cNvPr id="416" name="Google Shape;416;ge1234bbbae_0_7"/>
          <p:cNvSpPr txBox="1"/>
          <p:nvPr>
            <p:ph idx="1" type="body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IN"/>
              <a:t>Hbase - NoSQL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Hbase Installation – Pseudo/Lab Cluster</a:t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1703512" y="1556792"/>
            <a:ext cx="3672408" cy="504056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JT/RM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TT/NM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591944" y="1556792"/>
            <a:ext cx="2088232" cy="5040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TT/NM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896200" y="1556792"/>
            <a:ext cx="2088232" cy="504056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TT/NM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Hbase Installation – Fully Distributed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1703512" y="1556792"/>
            <a:ext cx="1296144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5591944" y="1556792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896200" y="1556792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1703512" y="3068960"/>
            <a:ext cx="1296144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703512" y="4581128"/>
            <a:ext cx="1296144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3431704" y="1556792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431704" y="3068960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591942" y="4956475"/>
            <a:ext cx="2088300" cy="1644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7896200" y="4293096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3431700" y="4956467"/>
            <a:ext cx="2088300" cy="16446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Components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8328248" y="4106416"/>
            <a:ext cx="2088300" cy="2232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775520" y="1946176"/>
            <a:ext cx="1512300" cy="13683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775520" y="4394448"/>
            <a:ext cx="1512300" cy="13683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8328248" y="1658144"/>
            <a:ext cx="2088300" cy="2232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023992" y="1658144"/>
            <a:ext cx="2088300" cy="2232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023992" y="4106416"/>
            <a:ext cx="2088300" cy="22323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Hmaster assigns regions to Regionservers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8328248" y="4149080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/>
          <p:nvPr/>
        </p:nvSpPr>
        <p:spPr>
          <a:xfrm>
            <a:off x="1775520" y="1412776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775520" y="3861048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7896200" y="1700808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871864" y="1700808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015880" y="4149080"/>
            <a:ext cx="309634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>
              <a:solidFill>
                <a:schemeClr val="dk1"/>
              </a:solidFill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9120336" y="2132856"/>
            <a:ext cx="1296144" cy="3600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735960" y="2132856"/>
            <a:ext cx="1296144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5"/>
          <p:cNvCxnSpPr/>
          <p:nvPr/>
        </p:nvCxnSpPr>
        <p:spPr>
          <a:xfrm>
            <a:off x="4583832" y="2996952"/>
            <a:ext cx="3024336" cy="936104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5"/>
          <p:cNvCxnSpPr/>
          <p:nvPr/>
        </p:nvCxnSpPr>
        <p:spPr>
          <a:xfrm flipH="1">
            <a:off x="4583832" y="2924944"/>
            <a:ext cx="3024336" cy="1008112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8328248" y="4365104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775520" y="1628800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1775520" y="4077072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896200" y="1916832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4871864" y="1916832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5015880" y="4365104"/>
            <a:ext cx="309634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9120336" y="2348880"/>
            <a:ext cx="1296144" cy="3600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5735960" y="2348880"/>
            <a:ext cx="1296144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>
            <a:stCxn id="141" idx="1"/>
            <a:endCxn id="138" idx="3"/>
          </p:cNvCxnSpPr>
          <p:nvPr/>
        </p:nvCxnSpPr>
        <p:spPr>
          <a:xfrm rot="10800000">
            <a:off x="3287564" y="2312956"/>
            <a:ext cx="1584300" cy="72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6" name="Google Shape;146;p6"/>
          <p:cNvCxnSpPr>
            <a:stCxn id="140" idx="1"/>
            <a:endCxn id="138" idx="3"/>
          </p:cNvCxnSpPr>
          <p:nvPr/>
        </p:nvCxnSpPr>
        <p:spPr>
          <a:xfrm rot="10800000">
            <a:off x="3287600" y="2312956"/>
            <a:ext cx="4608600" cy="72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7" name="Google Shape;147;p6"/>
          <p:cNvCxnSpPr>
            <a:stCxn id="142" idx="1"/>
            <a:endCxn id="138" idx="3"/>
          </p:cNvCxnSpPr>
          <p:nvPr/>
        </p:nvCxnSpPr>
        <p:spPr>
          <a:xfrm rot="10800000">
            <a:off x="3287580" y="2312928"/>
            <a:ext cx="1728300" cy="316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48" name="Google Shape;148;p6"/>
          <p:cNvCxnSpPr>
            <a:stCxn id="139" idx="0"/>
            <a:endCxn id="138" idx="2"/>
          </p:cNvCxnSpPr>
          <p:nvPr/>
        </p:nvCxnSpPr>
        <p:spPr>
          <a:xfrm rot="10800000">
            <a:off x="2531604" y="2997072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9" name="Google Shape;149;p6"/>
          <p:cNvSpPr txBox="1"/>
          <p:nvPr/>
        </p:nvSpPr>
        <p:spPr>
          <a:xfrm>
            <a:off x="3791744" y="21328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3944144" y="24836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4007768" y="36357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52" name="Google Shape;152;p6"/>
          <p:cNvSpPr txBox="1"/>
          <p:nvPr/>
        </p:nvSpPr>
        <p:spPr>
          <a:xfrm>
            <a:off x="1631504" y="3153742"/>
            <a:ext cx="30115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Master knows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there are 3 regionservers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8328248" y="4365104"/>
            <a:ext cx="2088232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1775520" y="1628800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775520" y="4077072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7896200" y="1916832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4871864" y="1916832"/>
            <a:ext cx="2520280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4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5015880" y="4365104"/>
            <a:ext cx="3096344" cy="2232248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Slaves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Calibri"/>
              <a:buChar char="-"/>
            </a:pPr>
            <a:r>
              <a:rPr b="1" lang="en-IN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Hregionserver</a:t>
            </a:r>
            <a:endParaRPr b="1"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9120336" y="2348880"/>
            <a:ext cx="1296144" cy="36004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7188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5735960" y="2348880"/>
            <a:ext cx="1296144" cy="360040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7"/>
          <p:cNvCxnSpPr>
            <a:stCxn id="162" idx="1"/>
            <a:endCxn id="159" idx="3"/>
          </p:cNvCxnSpPr>
          <p:nvPr/>
        </p:nvCxnSpPr>
        <p:spPr>
          <a:xfrm rot="10800000">
            <a:off x="3287564" y="2312956"/>
            <a:ext cx="1584300" cy="72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7" name="Google Shape;167;p7"/>
          <p:cNvCxnSpPr>
            <a:stCxn id="161" idx="1"/>
            <a:endCxn id="159" idx="3"/>
          </p:cNvCxnSpPr>
          <p:nvPr/>
        </p:nvCxnSpPr>
        <p:spPr>
          <a:xfrm rot="10800000">
            <a:off x="3287600" y="2312956"/>
            <a:ext cx="4608600" cy="72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8" name="Google Shape;168;p7"/>
          <p:cNvCxnSpPr>
            <a:stCxn id="163" idx="1"/>
            <a:endCxn id="159" idx="3"/>
          </p:cNvCxnSpPr>
          <p:nvPr/>
        </p:nvCxnSpPr>
        <p:spPr>
          <a:xfrm rot="10800000">
            <a:off x="3287580" y="2312928"/>
            <a:ext cx="1728300" cy="3168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9" name="Google Shape;169;p7"/>
          <p:cNvCxnSpPr>
            <a:stCxn id="160" idx="0"/>
            <a:endCxn id="159" idx="2"/>
          </p:cNvCxnSpPr>
          <p:nvPr/>
        </p:nvCxnSpPr>
        <p:spPr>
          <a:xfrm rot="10800000">
            <a:off x="2531604" y="2997072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0" name="Google Shape;170;p7"/>
          <p:cNvSpPr txBox="1"/>
          <p:nvPr/>
        </p:nvSpPr>
        <p:spPr>
          <a:xfrm>
            <a:off x="3791744" y="21328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3944144" y="24836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4007768" y="36357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631504" y="3153743"/>
            <a:ext cx="30660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Master knows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there are </a:t>
            </a:r>
            <a:r>
              <a:rPr b="1" lang="en-IN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regionservers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7"/>
          <p:cNvCxnSpPr>
            <a:stCxn id="158" idx="1"/>
            <a:endCxn id="159" idx="3"/>
          </p:cNvCxnSpPr>
          <p:nvPr/>
        </p:nvCxnSpPr>
        <p:spPr>
          <a:xfrm rot="10800000">
            <a:off x="3287648" y="2312928"/>
            <a:ext cx="5040600" cy="3168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75" name="Google Shape;175;p7"/>
          <p:cNvSpPr txBox="1"/>
          <p:nvPr/>
        </p:nvSpPr>
        <p:spPr>
          <a:xfrm>
            <a:off x="7090458" y="44278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617851" y="5507940"/>
            <a:ext cx="299819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Hbase will update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regionservers to</a:t>
            </a:r>
            <a:r>
              <a:rPr b="1" lang="en-IN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Hmaster HA</a:t>
            </a:r>
            <a:endParaRPr/>
          </a:p>
        </p:txBody>
      </p:sp>
      <p:sp>
        <p:nvSpPr>
          <p:cNvPr id="182" name="Google Shape;182;p8"/>
          <p:cNvSpPr/>
          <p:nvPr/>
        </p:nvSpPr>
        <p:spPr>
          <a:xfrm>
            <a:off x="1775520" y="1628800"/>
            <a:ext cx="1512168" cy="1368152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Zookeeper server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775520" y="4077072"/>
            <a:ext cx="1512168" cy="1368152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503712" y="4077072"/>
            <a:ext cx="1512168" cy="1368152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367D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Hmaster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>
            <a:off x="1524000" y="3789040"/>
            <a:ext cx="1763688" cy="208823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6" name="Google Shape;186;p8"/>
          <p:cNvCxnSpPr/>
          <p:nvPr/>
        </p:nvCxnSpPr>
        <p:spPr>
          <a:xfrm flipH="1">
            <a:off x="1524000" y="3645024"/>
            <a:ext cx="1547664" cy="2376264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7" name="Google Shape;187;p8"/>
          <p:cNvCxnSpPr>
            <a:stCxn id="183" idx="0"/>
            <a:endCxn id="182" idx="2"/>
          </p:cNvCxnSpPr>
          <p:nvPr/>
        </p:nvCxnSpPr>
        <p:spPr>
          <a:xfrm rot="10800000">
            <a:off x="2531604" y="2997072"/>
            <a:ext cx="0" cy="108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" name="Google Shape;188;p8"/>
          <p:cNvCxnSpPr>
            <a:stCxn id="184" idx="0"/>
            <a:endCxn id="182" idx="2"/>
          </p:cNvCxnSpPr>
          <p:nvPr/>
        </p:nvCxnSpPr>
        <p:spPr>
          <a:xfrm rot="10800000">
            <a:off x="2531496" y="2997072"/>
            <a:ext cx="1728300" cy="1080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2015-12-15T04:04:29Z</dcterms:created>
  <dc:creator>Kushal Sharma</dc:creator>
</cp:coreProperties>
</file>