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65" r:id="rId6"/>
    <p:sldId id="366" r:id="rId7"/>
    <p:sldId id="367" r:id="rId8"/>
    <p:sldId id="368" r:id="rId9"/>
    <p:sldId id="369" r:id="rId10"/>
    <p:sldId id="370" r:id="rId11"/>
    <p:sldId id="371" r:id="rId12"/>
    <p:sldId id="373" r:id="rId13"/>
    <p:sldId id="374" r:id="rId14"/>
    <p:sldId id="375" r:id="rId15"/>
    <p:sldId id="376" r:id="rId16"/>
    <p:sldId id="377" r:id="rId17"/>
    <p:sldId id="378"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28-Mar-23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28 March,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28 March,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28 March,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33082"/>
            <a:ext cx="5491571" cy="3630201"/>
          </a:xfrm>
        </p:spPr>
        <p:txBody>
          <a:bodyPr/>
          <a:lstStyle/>
          <a:p>
            <a:r>
              <a:rPr lang="en-US" sz="2800" dirty="0"/>
              <a:t>                        A</a:t>
            </a:r>
            <a:br>
              <a:rPr lang="en-US" sz="2800" dirty="0"/>
            </a:br>
            <a:r>
              <a:rPr lang="en-US" sz="2800" dirty="0"/>
              <a:t>            MAJOR PROJECT </a:t>
            </a:r>
            <a:br>
              <a:rPr lang="en-US" sz="2800" dirty="0"/>
            </a:br>
            <a:r>
              <a:rPr lang="en-US" sz="2800" dirty="0"/>
              <a:t>                       ON</a:t>
            </a:r>
            <a:br>
              <a:rPr lang="en-US" sz="2800" dirty="0"/>
            </a:br>
            <a:r>
              <a:rPr lang="en-US" sz="2800" dirty="0"/>
              <a:t>DETECTION OF CYBERBULLYING ON SOCIAL MEDIA USING MACHINE LEARNING</a:t>
            </a:r>
            <a:br>
              <a:rPr lang="en-US" sz="2800" dirty="0"/>
            </a:br>
            <a:br>
              <a:rPr lang="en-US" sz="2800" dirty="0"/>
            </a:br>
            <a:r>
              <a:rPr lang="en-US" sz="2800" dirty="0"/>
              <a:t>    UNDER THE GUDIANCE OF</a:t>
            </a:r>
            <a:br>
              <a:rPr lang="en-US" sz="2800" dirty="0"/>
            </a:br>
            <a:r>
              <a:rPr lang="en-US" sz="2800" dirty="0"/>
              <a:t>         DR T.S.MASTAN RAO</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555412"/>
          </a:xfrm>
        </p:spPr>
        <p:txBody>
          <a:bodyPr/>
          <a:lstStyle/>
          <a:p>
            <a:r>
              <a:rPr lang="en-US" dirty="0">
                <a:latin typeface="+mj-lt"/>
              </a:rPr>
              <a:t>PRESENTED BY:</a:t>
            </a:r>
          </a:p>
          <a:p>
            <a:r>
              <a:rPr lang="en-US" dirty="0">
                <a:latin typeface="+mj-lt"/>
              </a:rPr>
              <a:t>M.SHANMUKANJALI(197R1A05G9)</a:t>
            </a:r>
          </a:p>
          <a:p>
            <a:r>
              <a:rPr lang="en-US" dirty="0">
                <a:latin typeface="+mj-lt"/>
              </a:rPr>
              <a:t>D.ARUN PRANEETH KUMAR(197R1A05D4)</a:t>
            </a:r>
          </a:p>
          <a:p>
            <a:r>
              <a:rPr lang="en-US" dirty="0">
                <a:latin typeface="+mj-lt"/>
              </a:rPr>
              <a:t>P.VARSHEEK REDDY(197R1A05H6)</a:t>
            </a:r>
          </a:p>
          <a:p>
            <a:r>
              <a:rPr lang="en-US" dirty="0"/>
              <a:t>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EA95-A142-B8BA-9C65-7C37D81D6B9A}"/>
              </a:ext>
            </a:extLst>
          </p:cNvPr>
          <p:cNvSpPr>
            <a:spLocks noGrp="1"/>
          </p:cNvSpPr>
          <p:nvPr>
            <p:ph type="title"/>
          </p:nvPr>
        </p:nvSpPr>
        <p:spPr>
          <a:xfrm>
            <a:off x="964023" y="278130"/>
            <a:ext cx="9470895" cy="601346"/>
          </a:xfrm>
        </p:spPr>
        <p:txBody>
          <a:bodyPr>
            <a:normAutofit fontScale="90000"/>
          </a:bodyPr>
          <a:lstStyle/>
          <a:p>
            <a:r>
              <a:rPr lang="en-US" dirty="0"/>
              <a:t>UML DIAGRAMS:(</a:t>
            </a:r>
            <a:r>
              <a:rPr lang="en-US" b="0" dirty="0"/>
              <a:t>use case diagram)</a:t>
            </a:r>
            <a:r>
              <a:rPr lang="en-US" sz="2400" b="0" dirty="0"/>
              <a:t>  </a:t>
            </a:r>
            <a:endParaRPr lang="en-US" dirty="0"/>
          </a:p>
        </p:txBody>
      </p:sp>
      <p:pic>
        <p:nvPicPr>
          <p:cNvPr id="7" name="image3.png">
            <a:extLst>
              <a:ext uri="{FF2B5EF4-FFF2-40B4-BE49-F238E27FC236}">
                <a16:creationId xmlns:a16="http://schemas.microsoft.com/office/drawing/2014/main" id="{C1170B47-82C4-B37F-2D57-0D950C067140}"/>
              </a:ext>
            </a:extLst>
          </p:cNvPr>
          <p:cNvPicPr/>
          <p:nvPr/>
        </p:nvPicPr>
        <p:blipFill>
          <a:blip r:embed="rId2"/>
          <a:srcRect/>
          <a:stretch>
            <a:fillRect/>
          </a:stretch>
        </p:blipFill>
        <p:spPr>
          <a:xfrm>
            <a:off x="3349307" y="806824"/>
            <a:ext cx="5493385" cy="6051176"/>
          </a:xfrm>
          <a:prstGeom prst="rect">
            <a:avLst/>
          </a:prstGeom>
          <a:ln/>
        </p:spPr>
      </p:pic>
    </p:spTree>
    <p:extLst>
      <p:ext uri="{BB962C8B-B14F-4D97-AF65-F5344CB8AC3E}">
        <p14:creationId xmlns:p14="http://schemas.microsoft.com/office/powerpoint/2010/main" val="311108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883A-DA2E-6EE4-8BE3-9DCAFBEC3062}"/>
              </a:ext>
            </a:extLst>
          </p:cNvPr>
          <p:cNvSpPr>
            <a:spLocks noGrp="1"/>
          </p:cNvSpPr>
          <p:nvPr>
            <p:ph type="title"/>
          </p:nvPr>
        </p:nvSpPr>
        <p:spPr>
          <a:xfrm>
            <a:off x="964023" y="1246094"/>
            <a:ext cx="10367365" cy="295836"/>
          </a:xfrm>
        </p:spPr>
        <p:txBody>
          <a:bodyPr>
            <a:normAutofit fontScale="90000"/>
          </a:bodyPr>
          <a:lstStyle/>
          <a:p>
            <a:pPr marL="0" marR="4445" indent="0">
              <a:lnSpc>
                <a:spcPct val="112000"/>
              </a:lnSpc>
              <a:spcBef>
                <a:spcPts val="0"/>
              </a:spcBef>
              <a:spcAft>
                <a:spcPts val="25"/>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ADMIN  SEQUENCES:                                </a:t>
            </a:r>
            <a:r>
              <a:rPr lang="en-IN" sz="2200" b="1" dirty="0">
                <a:effectLst/>
                <a:latin typeface="Times New Roman" panose="02020603050405020304" pitchFamily="18" charset="0"/>
                <a:ea typeface="Times New Roman" panose="02020603050405020304" pitchFamily="18" charset="0"/>
              </a:rPr>
              <a:t>ADMIN COLLABORATION DIAGRAM:</a:t>
            </a:r>
            <a:r>
              <a:rPr lang="en-IN" sz="2200" b="1" dirty="0">
                <a:effectLst/>
                <a:latin typeface="Aharoni" panose="02010803020104030203" pitchFamily="2" charset="-79"/>
                <a:ea typeface="Times New Roman" panose="02020603050405020304" pitchFamily="18" charset="0"/>
                <a:cs typeface="Aharoni" panose="02010803020104030203" pitchFamily="2" charset="-79"/>
              </a:rPr>
              <a:t> </a:t>
            </a:r>
            <a:br>
              <a:rPr lang="en-US"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7" name="image6.png">
            <a:extLst>
              <a:ext uri="{FF2B5EF4-FFF2-40B4-BE49-F238E27FC236}">
                <a16:creationId xmlns:a16="http://schemas.microsoft.com/office/drawing/2014/main" id="{A5786CBC-5985-5F8F-D00D-4B3CD7C789CD}"/>
              </a:ext>
            </a:extLst>
          </p:cNvPr>
          <p:cNvPicPr>
            <a:picLocks noGrp="1"/>
          </p:cNvPicPr>
          <p:nvPr>
            <p:ph type="tbl" sz="quarter" idx="10"/>
          </p:nvPr>
        </p:nvPicPr>
        <p:blipFill>
          <a:blip r:embed="rId2"/>
          <a:srcRect/>
          <a:stretch>
            <a:fillRect/>
          </a:stretch>
        </p:blipFill>
        <p:spPr>
          <a:xfrm>
            <a:off x="331694" y="1246093"/>
            <a:ext cx="5065059" cy="4177553"/>
          </a:xfrm>
          <a:prstGeom prst="rect">
            <a:avLst/>
          </a:prstGeom>
          <a:ln/>
        </p:spPr>
      </p:pic>
      <p:pic>
        <p:nvPicPr>
          <p:cNvPr id="8" name="image9.png">
            <a:extLst>
              <a:ext uri="{FF2B5EF4-FFF2-40B4-BE49-F238E27FC236}">
                <a16:creationId xmlns:a16="http://schemas.microsoft.com/office/drawing/2014/main" id="{6C522317-9FB6-790E-61EC-54C19F14545E}"/>
              </a:ext>
            </a:extLst>
          </p:cNvPr>
          <p:cNvPicPr/>
          <p:nvPr/>
        </p:nvPicPr>
        <p:blipFill>
          <a:blip r:embed="rId3"/>
          <a:srcRect/>
          <a:stretch>
            <a:fillRect/>
          </a:stretch>
        </p:blipFill>
        <p:spPr>
          <a:xfrm>
            <a:off x="5856493" y="1541929"/>
            <a:ext cx="5786120" cy="3657599"/>
          </a:xfrm>
          <a:prstGeom prst="rect">
            <a:avLst/>
          </a:prstGeom>
          <a:ln/>
        </p:spPr>
      </p:pic>
    </p:spTree>
    <p:extLst>
      <p:ext uri="{BB962C8B-B14F-4D97-AF65-F5344CB8AC3E}">
        <p14:creationId xmlns:p14="http://schemas.microsoft.com/office/powerpoint/2010/main" val="270345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FD76-A8FD-A296-278F-30C98FCC6520}"/>
              </a:ext>
            </a:extLst>
          </p:cNvPr>
          <p:cNvSpPr>
            <a:spLocks noGrp="1"/>
          </p:cNvSpPr>
          <p:nvPr>
            <p:ph type="title"/>
          </p:nvPr>
        </p:nvSpPr>
        <p:spPr>
          <a:xfrm>
            <a:off x="964023" y="1021976"/>
            <a:ext cx="10421153" cy="467950"/>
          </a:xfrm>
        </p:spPr>
        <p:txBody>
          <a:bodyPr>
            <a:normAutofit fontScale="90000"/>
          </a:bodyPr>
          <a:lstStyle/>
          <a:p>
            <a:pPr marL="6350" marR="4445" indent="0" algn="just">
              <a:lnSpc>
                <a:spcPct val="112000"/>
              </a:lnSpc>
              <a:spcBef>
                <a:spcPts val="0"/>
              </a:spcBef>
              <a:spcAft>
                <a:spcPts val="25"/>
              </a:spcAft>
            </a:pPr>
            <a:r>
              <a:rPr lang="en-IN" sz="2200" b="1" dirty="0">
                <a:effectLst/>
                <a:latin typeface="Times New Roman" panose="02020603050405020304" pitchFamily="18" charset="0"/>
                <a:ea typeface="Times New Roman" panose="02020603050405020304" pitchFamily="18" charset="0"/>
              </a:rPr>
              <a:t>USER SEQUENCE:                                  USER COLLABORATION DIAGRAM</a:t>
            </a:r>
            <a:r>
              <a:rPr lang="en-IN" sz="1800" b="1"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7" name="image10.png">
            <a:extLst>
              <a:ext uri="{FF2B5EF4-FFF2-40B4-BE49-F238E27FC236}">
                <a16:creationId xmlns:a16="http://schemas.microsoft.com/office/drawing/2014/main" id="{4830D381-8F2C-00D9-6C2E-3404DB493F71}"/>
              </a:ext>
            </a:extLst>
          </p:cNvPr>
          <p:cNvPicPr>
            <a:picLocks noGrp="1"/>
          </p:cNvPicPr>
          <p:nvPr>
            <p:ph type="tbl" sz="quarter" idx="10"/>
          </p:nvPr>
        </p:nvPicPr>
        <p:blipFill>
          <a:blip r:embed="rId2"/>
          <a:srcRect/>
          <a:stretch>
            <a:fillRect/>
          </a:stretch>
        </p:blipFill>
        <p:spPr>
          <a:xfrm>
            <a:off x="295836" y="1489925"/>
            <a:ext cx="5800164" cy="4489012"/>
          </a:xfrm>
          <a:prstGeom prst="rect">
            <a:avLst/>
          </a:prstGeom>
          <a:ln/>
        </p:spPr>
      </p:pic>
      <p:pic>
        <p:nvPicPr>
          <p:cNvPr id="8" name="image5.png">
            <a:extLst>
              <a:ext uri="{FF2B5EF4-FFF2-40B4-BE49-F238E27FC236}">
                <a16:creationId xmlns:a16="http://schemas.microsoft.com/office/drawing/2014/main" id="{EF19EECE-EAB7-3B81-DA4B-93EE49D9D8BC}"/>
              </a:ext>
            </a:extLst>
          </p:cNvPr>
          <p:cNvPicPr/>
          <p:nvPr/>
        </p:nvPicPr>
        <p:blipFill>
          <a:blip r:embed="rId3"/>
          <a:srcRect/>
          <a:stretch>
            <a:fillRect/>
          </a:stretch>
        </p:blipFill>
        <p:spPr>
          <a:xfrm>
            <a:off x="6174599" y="1577788"/>
            <a:ext cx="5786120" cy="4258236"/>
          </a:xfrm>
          <a:prstGeom prst="rect">
            <a:avLst/>
          </a:prstGeom>
          <a:ln/>
        </p:spPr>
      </p:pic>
    </p:spTree>
    <p:extLst>
      <p:ext uri="{BB962C8B-B14F-4D97-AF65-F5344CB8AC3E}">
        <p14:creationId xmlns:p14="http://schemas.microsoft.com/office/powerpoint/2010/main" val="252833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D176-3BDD-5504-3869-DF5D42AD2FF4}"/>
              </a:ext>
            </a:extLst>
          </p:cNvPr>
          <p:cNvSpPr>
            <a:spLocks noGrp="1"/>
          </p:cNvSpPr>
          <p:nvPr>
            <p:ph type="title"/>
          </p:nvPr>
        </p:nvSpPr>
        <p:spPr>
          <a:xfrm>
            <a:off x="952500" y="278129"/>
            <a:ext cx="4941477" cy="610863"/>
          </a:xfrm>
        </p:spPr>
        <p:txBody>
          <a:bodyPr>
            <a:normAutofit/>
          </a:bodyPr>
          <a:lstStyle/>
          <a:p>
            <a:r>
              <a:rPr lang="en-IN" sz="2000" b="1" dirty="0">
                <a:effectLst/>
                <a:latin typeface="Times New Roman" panose="02020603050405020304" pitchFamily="18" charset="0"/>
                <a:ea typeface="Times New Roman" panose="02020603050405020304" pitchFamily="18" charset="0"/>
              </a:rPr>
              <a:t>ADMIN  STATECHART:</a:t>
            </a:r>
            <a:endParaRPr lang="en-US" sz="2000" dirty="0"/>
          </a:p>
        </p:txBody>
      </p:sp>
      <p:pic>
        <p:nvPicPr>
          <p:cNvPr id="7" name="image14.png">
            <a:extLst>
              <a:ext uri="{FF2B5EF4-FFF2-40B4-BE49-F238E27FC236}">
                <a16:creationId xmlns:a16="http://schemas.microsoft.com/office/drawing/2014/main" id="{42B6374D-A89E-82BE-ED3B-E274BD50397E}"/>
              </a:ext>
            </a:extLst>
          </p:cNvPr>
          <p:cNvPicPr/>
          <p:nvPr/>
        </p:nvPicPr>
        <p:blipFill>
          <a:blip r:embed="rId2"/>
          <a:srcRect/>
          <a:stretch>
            <a:fillRect/>
          </a:stretch>
        </p:blipFill>
        <p:spPr>
          <a:xfrm>
            <a:off x="4773295" y="708211"/>
            <a:ext cx="2645410" cy="5961530"/>
          </a:xfrm>
          <a:prstGeom prst="rect">
            <a:avLst/>
          </a:prstGeom>
          <a:ln/>
        </p:spPr>
      </p:pic>
    </p:spTree>
    <p:extLst>
      <p:ext uri="{BB962C8B-B14F-4D97-AF65-F5344CB8AC3E}">
        <p14:creationId xmlns:p14="http://schemas.microsoft.com/office/powerpoint/2010/main" val="59549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0937-E5DA-D591-BFC5-4AB9C8C8665E}"/>
              </a:ext>
            </a:extLst>
          </p:cNvPr>
          <p:cNvSpPr>
            <a:spLocks noGrp="1"/>
          </p:cNvSpPr>
          <p:nvPr>
            <p:ph type="title"/>
          </p:nvPr>
        </p:nvSpPr>
        <p:spPr>
          <a:xfrm>
            <a:off x="971550" y="375057"/>
            <a:ext cx="4941477" cy="610863"/>
          </a:xfrm>
        </p:spPr>
        <p:txBody>
          <a:bodyPr>
            <a:normAutofit/>
          </a:bodyPr>
          <a:lstStyle/>
          <a:p>
            <a:r>
              <a:rPr lang="en-IN" sz="2000" b="1" dirty="0">
                <a:effectLst/>
                <a:latin typeface="Times New Roman" panose="02020603050405020304" pitchFamily="18" charset="0"/>
                <a:ea typeface="Times New Roman" panose="02020603050405020304" pitchFamily="18" charset="0"/>
              </a:rPr>
              <a:t>USER STARTCHART:</a:t>
            </a:r>
            <a:br>
              <a:rPr lang="en-US" sz="2000" dirty="0">
                <a:effectLst/>
                <a:latin typeface="Times New Roman" panose="02020603050405020304" pitchFamily="18" charset="0"/>
                <a:ea typeface="Times New Roman" panose="02020603050405020304" pitchFamily="18" charset="0"/>
              </a:rPr>
            </a:br>
            <a:endParaRPr lang="en-US" sz="2000" dirty="0"/>
          </a:p>
        </p:txBody>
      </p:sp>
      <p:pic>
        <p:nvPicPr>
          <p:cNvPr id="7" name="image7.png">
            <a:extLst>
              <a:ext uri="{FF2B5EF4-FFF2-40B4-BE49-F238E27FC236}">
                <a16:creationId xmlns:a16="http://schemas.microsoft.com/office/drawing/2014/main" id="{E5807DE7-4107-222E-F99D-C70705B79255}"/>
              </a:ext>
            </a:extLst>
          </p:cNvPr>
          <p:cNvPicPr>
            <a:picLocks noGrp="1"/>
          </p:cNvPicPr>
          <p:nvPr>
            <p:ph type="tbl" sz="quarter" idx="10"/>
          </p:nvPr>
        </p:nvPicPr>
        <p:blipFill>
          <a:blip r:embed="rId2"/>
          <a:srcRect/>
          <a:stretch>
            <a:fillRect/>
          </a:stretch>
        </p:blipFill>
        <p:spPr>
          <a:xfrm>
            <a:off x="4066298" y="797860"/>
            <a:ext cx="3693458" cy="6060140"/>
          </a:xfrm>
          <a:prstGeom prst="rect">
            <a:avLst/>
          </a:prstGeom>
          <a:ln/>
        </p:spPr>
      </p:pic>
    </p:spTree>
    <p:extLst>
      <p:ext uri="{BB962C8B-B14F-4D97-AF65-F5344CB8AC3E}">
        <p14:creationId xmlns:p14="http://schemas.microsoft.com/office/powerpoint/2010/main" val="219893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649F0-BA4B-8C4F-C8B2-16F8994868D3}"/>
              </a:ext>
            </a:extLst>
          </p:cNvPr>
          <p:cNvSpPr>
            <a:spLocks noGrp="1"/>
          </p:cNvSpPr>
          <p:nvPr>
            <p:ph type="title"/>
          </p:nvPr>
        </p:nvSpPr>
        <p:spPr>
          <a:xfrm>
            <a:off x="847482" y="403933"/>
            <a:ext cx="4941477" cy="610863"/>
          </a:xfrm>
        </p:spPr>
        <p:txBody>
          <a:bodyPr>
            <a:normAutofit fontScale="90000"/>
          </a:bodyPr>
          <a:lstStyle/>
          <a:p>
            <a:r>
              <a:rPr lang="en-US" dirty="0">
                <a:latin typeface="Aharoni" panose="02010803020104030203" pitchFamily="2" charset="-79"/>
                <a:cs typeface="Aharoni" panose="02010803020104030203" pitchFamily="2" charset="-79"/>
              </a:rPr>
              <a:t>Conclusion:</a:t>
            </a:r>
          </a:p>
        </p:txBody>
      </p:sp>
      <p:sp>
        <p:nvSpPr>
          <p:cNvPr id="8" name="TextBox 7">
            <a:extLst>
              <a:ext uri="{FF2B5EF4-FFF2-40B4-BE49-F238E27FC236}">
                <a16:creationId xmlns:a16="http://schemas.microsoft.com/office/drawing/2014/main" id="{E4711649-3DFB-3F22-6D95-33E24D0385E1}"/>
              </a:ext>
            </a:extLst>
          </p:cNvPr>
          <p:cNvSpPr txBox="1"/>
          <p:nvPr/>
        </p:nvSpPr>
        <p:spPr>
          <a:xfrm>
            <a:off x="919595" y="1282798"/>
            <a:ext cx="10352810" cy="4524315"/>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This work aimed to contribute to the cyberbullying detection problem. </a:t>
            </a:r>
            <a:r>
              <a:rPr lang="en-US" sz="2400" dirty="0">
                <a:solidFill>
                  <a:srgbClr val="000000"/>
                </a:solidFill>
                <a:latin typeface="Times New Roman" panose="02020603050405020304" pitchFamily="18" charset="0"/>
                <a:cs typeface="Times New Roman" panose="02020603050405020304" pitchFamily="18" charset="0"/>
              </a:rPr>
              <a:t>we</a:t>
            </a:r>
            <a:r>
              <a:rPr lang="en-US" sz="2400" b="0" i="0" dirty="0">
                <a:solidFill>
                  <a:srgbClr val="000000"/>
                </a:solidFill>
                <a:effectLst/>
                <a:latin typeface="Times New Roman" panose="02020603050405020304" pitchFamily="18" charset="0"/>
                <a:cs typeface="Times New Roman" panose="02020603050405020304" pitchFamily="18" charset="0"/>
              </a:rPr>
              <a:t> used to collect data from diﬀerent data providers and to train classiﬁers. </a:t>
            </a:r>
          </a:p>
          <a:p>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classiﬁers consider the cyberbullying detection problem from diﬀerent perspectives including text exchanged between people, age, gender and personality of eventual bullyers.</a:t>
            </a:r>
          </a:p>
          <a:p>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diﬀerent perspectives can help to proﬁle bullyers and hence to improve the early cyberbullying detection.</a:t>
            </a:r>
          </a:p>
          <a:p>
            <a:pPr marL="285750" indent="-285750">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In future we are planning to design a framework for automatic detection and classiﬁcation of cyber-bullying by using deep learning algorithms.</a:t>
            </a:r>
          </a:p>
        </p:txBody>
      </p:sp>
    </p:spTree>
    <p:extLst>
      <p:ext uri="{BB962C8B-B14F-4D97-AF65-F5344CB8AC3E}">
        <p14:creationId xmlns:p14="http://schemas.microsoft.com/office/powerpoint/2010/main" val="162320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6E2B38-627C-FBE6-CBEE-DE718B6CEA4D}"/>
              </a:ext>
            </a:extLst>
          </p:cNvPr>
          <p:cNvSpPr>
            <a:spLocks noGrp="1"/>
          </p:cNvSpPr>
          <p:nvPr>
            <p:ph type="title"/>
          </p:nvPr>
        </p:nvSpPr>
        <p:spPr/>
        <p:txBody>
          <a:bodyPr>
            <a:normAutofit fontScale="90000"/>
          </a:bodyPr>
          <a:lstStyle/>
          <a:p>
            <a:r>
              <a:rPr lang="en-US" b="0" dirty="0">
                <a:latin typeface="Aharoni" panose="02010803020104030203" pitchFamily="2" charset="-79"/>
                <a:cs typeface="Aharoni" panose="02010803020104030203" pitchFamily="2" charset="-79"/>
              </a:rPr>
              <a:t>ABSTRACT:</a:t>
            </a:r>
          </a:p>
        </p:txBody>
      </p:sp>
      <p:sp>
        <p:nvSpPr>
          <p:cNvPr id="10" name="TextBox 9">
            <a:extLst>
              <a:ext uri="{FF2B5EF4-FFF2-40B4-BE49-F238E27FC236}">
                <a16:creationId xmlns:a16="http://schemas.microsoft.com/office/drawing/2014/main" id="{2D336190-424C-7DE0-9120-202BF15DBD0D}"/>
              </a:ext>
            </a:extLst>
          </p:cNvPr>
          <p:cNvSpPr txBox="1"/>
          <p:nvPr/>
        </p:nvSpPr>
        <p:spPr>
          <a:xfrm>
            <a:off x="964023" y="1689889"/>
            <a:ext cx="10139898" cy="4493538"/>
          </a:xfrm>
          <a:prstGeom prst="rect">
            <a:avLst/>
          </a:prstGeom>
          <a:noFill/>
        </p:spPr>
        <p:txBody>
          <a:bodyPr wrap="square">
            <a:spAutoFit/>
          </a:bodyPr>
          <a:lstStyle/>
          <a:p>
            <a:r>
              <a:rPr lang="en-US" sz="2200" dirty="0">
                <a:solidFill>
                  <a:schemeClr val="bg1"/>
                </a:solidFill>
                <a:latin typeface="Times New Roman" panose="02020603050405020304" pitchFamily="18" charset="0"/>
                <a:cs typeface="Times New Roman" panose="02020603050405020304" pitchFamily="18" charset="0"/>
              </a:rPr>
              <a:t>In the research of online social networks, detection  of anonymous user behavior, detection of offensive data, etc. are traditional and important research works. This project is focused on the detection of offensive data, and bully statements in shared data of the social networks. For this system, using Machine Learning algorithms with Text Mining concepts predicted the offensive data to get more accurate results. This project proposed a system of “Cyber Bullying Detection (CBD) in Social Networking” for predicting bully data. This project is used two datasets, namely, ‘Hate Speech and Offensive Language Dataset’ and ‘Harassment-Corpus Dataset’. This project used three Machine Learning classifiers such as Support Vector Machine (SVM), Random Forest (RF), Naïve Bayes (NB), and Neural Network (NN) Algorithms and calculated performance results for comparing the performance for both datasets. To demonstrate this system designed and developed a Python-based Django web application and showed the results.</a:t>
            </a:r>
          </a:p>
        </p:txBody>
      </p:sp>
    </p:spTree>
    <p:extLst>
      <p:ext uri="{BB962C8B-B14F-4D97-AF65-F5344CB8AC3E}">
        <p14:creationId xmlns:p14="http://schemas.microsoft.com/office/powerpoint/2010/main" val="28851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A61DD9-266C-A65F-C462-E26E18917A43}"/>
              </a:ext>
            </a:extLst>
          </p:cNvPr>
          <p:cNvSpPr>
            <a:spLocks noGrp="1"/>
          </p:cNvSpPr>
          <p:nvPr>
            <p:ph type="title"/>
          </p:nvPr>
        </p:nvSpPr>
        <p:spPr/>
        <p:txBody>
          <a:bodyPr>
            <a:normAutofit fontScale="90000"/>
          </a:bodyPr>
          <a:lstStyle/>
          <a:p>
            <a:r>
              <a:rPr lang="en-US" dirty="0">
                <a:latin typeface="Aharoni" panose="02010803020104030203" pitchFamily="2" charset="-79"/>
                <a:cs typeface="Aharoni" panose="02010803020104030203" pitchFamily="2" charset="-79"/>
              </a:rPr>
              <a:t>Existing System:</a:t>
            </a:r>
          </a:p>
        </p:txBody>
      </p:sp>
      <p:sp>
        <p:nvSpPr>
          <p:cNvPr id="10" name="TextBox 9">
            <a:extLst>
              <a:ext uri="{FF2B5EF4-FFF2-40B4-BE49-F238E27FC236}">
                <a16:creationId xmlns:a16="http://schemas.microsoft.com/office/drawing/2014/main" id="{EBA0074A-8A57-978F-119E-D2FFB27FDAC4}"/>
              </a:ext>
            </a:extLst>
          </p:cNvPr>
          <p:cNvSpPr txBox="1"/>
          <p:nvPr/>
        </p:nvSpPr>
        <p:spPr>
          <a:xfrm>
            <a:off x="881494" y="1823953"/>
            <a:ext cx="10048011" cy="4154984"/>
          </a:xfrm>
          <a:prstGeom prst="rect">
            <a:avLst/>
          </a:prstGeom>
          <a:noFill/>
        </p:spPr>
        <p:txBody>
          <a:bodyPr wrap="square">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In current trend many social networking sites created and providing services of communications, multi-media services, e-commerce etc immensely. For example twitter social media provide major services of micro-blogging massively, it has more than 700 million users and 400 million micro-blogs produces per day. According to research survey many more than 30% of dummy or duplicate or fake accounts are present in all social media services like twitter, facebook, sina etc. But in the current social sites not focus on services like tracking the user behavior of anonymous behavior. In current system, social network sites need to focus the user microblogs and need to capture the user behavior whether his/she anonymous user or not. Few surveys’providing concepts to tracking the attackers like using profile matching techniques and network based techniques etc. But in real-time to apply those concepts in social network is less practical.</a:t>
            </a:r>
          </a:p>
        </p:txBody>
      </p:sp>
    </p:spTree>
    <p:extLst>
      <p:ext uri="{BB962C8B-B14F-4D97-AF65-F5344CB8AC3E}">
        <p14:creationId xmlns:p14="http://schemas.microsoft.com/office/powerpoint/2010/main" val="218709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D101-1A1E-97AB-0A42-D58184F00F10}"/>
              </a:ext>
            </a:extLst>
          </p:cNvPr>
          <p:cNvSpPr>
            <a:spLocks noGrp="1"/>
          </p:cNvSpPr>
          <p:nvPr>
            <p:ph type="title"/>
          </p:nvPr>
        </p:nvSpPr>
        <p:spPr>
          <a:xfrm>
            <a:off x="964023" y="879063"/>
            <a:ext cx="4941477" cy="610863"/>
          </a:xfrm>
        </p:spPr>
        <p:txBody>
          <a:bodyPr>
            <a:noAutofit/>
          </a:bodyPr>
          <a:lstStyle/>
          <a:p>
            <a:pPr marL="0" marR="0" algn="just">
              <a:lnSpc>
                <a:spcPct val="150000"/>
              </a:lnSpc>
              <a:spcBef>
                <a:spcPts val="0"/>
              </a:spcBef>
              <a:spcAft>
                <a:spcPts val="0"/>
              </a:spcAft>
            </a:pPr>
            <a:r>
              <a:rPr lang="en-US" sz="4000" b="1" dirty="0">
                <a:effectLst/>
                <a:latin typeface="Aharoni" panose="02010803020104030203" pitchFamily="2" charset="-79"/>
                <a:ea typeface="Calibri" panose="020F0502020204030204" pitchFamily="34" charset="0"/>
                <a:cs typeface="Aharoni" panose="02010803020104030203" pitchFamily="2" charset="-79"/>
              </a:rPr>
              <a:t>Proposed System :</a:t>
            </a:r>
            <a:endParaRPr lang="en-US" sz="4000" dirty="0">
              <a:effectLst/>
              <a:latin typeface="Aharoni" panose="02010803020104030203" pitchFamily="2" charset="-79"/>
              <a:ea typeface="Calibri" panose="020F0502020204030204" pitchFamily="34" charset="0"/>
              <a:cs typeface="Aharoni" panose="02010803020104030203" pitchFamily="2" charset="-79"/>
            </a:endParaRPr>
          </a:p>
        </p:txBody>
      </p:sp>
      <p:sp>
        <p:nvSpPr>
          <p:cNvPr id="8" name="TextBox 7">
            <a:extLst>
              <a:ext uri="{FF2B5EF4-FFF2-40B4-BE49-F238E27FC236}">
                <a16:creationId xmlns:a16="http://schemas.microsoft.com/office/drawing/2014/main" id="{94D837F7-5478-B986-5464-7A90BF37C746}"/>
              </a:ext>
            </a:extLst>
          </p:cNvPr>
          <p:cNvSpPr txBox="1"/>
          <p:nvPr/>
        </p:nvSpPr>
        <p:spPr>
          <a:xfrm>
            <a:off x="828114" y="1776797"/>
            <a:ext cx="10246286" cy="4493538"/>
          </a:xfrm>
          <a:prstGeom prst="rect">
            <a:avLst/>
          </a:prstGeom>
          <a:noFill/>
        </p:spPr>
        <p:txBody>
          <a:bodyPr wrap="square">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The proposed system ‘Cyber Bullying Detection (CBD) in Social Networking’ is to identify the bully or offensive statements using a classification model. Based on this requirement, the proposed architecture is designed based on two flows, namely, classification analysis and user side prediction. Based on the project requirement, this architecture is designed . This section described the workflow of the architecture and project main modules. The main purpose of the CBD system is to identify the bully or offensive statements using Machine Learning algorithms. To achieve this requirement, need to implement the classification analysis. The classification analysis is the process of conducting training and testing process for calculating the performance measures between various Machine Learning algorithms. Based on these requirements, the proposed architecture is designed with two flows, namely, classification analysis which is taken care of by the admin and user side prediction, these two flows are represented in two different color formats. </a:t>
            </a:r>
          </a:p>
        </p:txBody>
      </p:sp>
    </p:spTree>
    <p:extLst>
      <p:ext uri="{BB962C8B-B14F-4D97-AF65-F5344CB8AC3E}">
        <p14:creationId xmlns:p14="http://schemas.microsoft.com/office/powerpoint/2010/main" val="283421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DC7D-24F8-CFE6-99CA-0CBDC1BC439E}"/>
              </a:ext>
            </a:extLst>
          </p:cNvPr>
          <p:cNvSpPr>
            <a:spLocks noGrp="1"/>
          </p:cNvSpPr>
          <p:nvPr>
            <p:ph type="title"/>
          </p:nvPr>
        </p:nvSpPr>
        <p:spPr>
          <a:xfrm>
            <a:off x="971550" y="1022498"/>
            <a:ext cx="4941477" cy="610863"/>
          </a:xfrm>
        </p:spPr>
        <p:txBody>
          <a:bodyPr>
            <a:normAutofit fontScale="90000"/>
          </a:bodyPr>
          <a:lstStyle/>
          <a:p>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Aharoni" panose="02010803020104030203" pitchFamily="2" charset="-79"/>
                <a:ea typeface="Calibri" panose="020F0502020204030204" pitchFamily="34" charset="0"/>
                <a:cs typeface="Aharoni" panose="02010803020104030203" pitchFamily="2" charset="-79"/>
              </a:rPr>
              <a:t>System Requirements:</a:t>
            </a:r>
            <a:endParaRPr lang="en-US"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6303E342-AD5F-C0DD-B0A9-A5277C9609CD}"/>
              </a:ext>
            </a:extLst>
          </p:cNvPr>
          <p:cNvSpPr txBox="1"/>
          <p:nvPr/>
        </p:nvSpPr>
        <p:spPr>
          <a:xfrm>
            <a:off x="855009" y="1989275"/>
            <a:ext cx="6096000" cy="523220"/>
          </a:xfrm>
          <a:prstGeom prst="rect">
            <a:avLst/>
          </a:prstGeom>
          <a:no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Hardware Requirements:</a:t>
            </a:r>
          </a:p>
        </p:txBody>
      </p:sp>
      <p:graphicFrame>
        <p:nvGraphicFramePr>
          <p:cNvPr id="11" name="Object 10">
            <a:extLst>
              <a:ext uri="{FF2B5EF4-FFF2-40B4-BE49-F238E27FC236}">
                <a16:creationId xmlns:a16="http://schemas.microsoft.com/office/drawing/2014/main" id="{7C469D0B-7FBB-09F9-5E27-9045A553B031}"/>
              </a:ext>
            </a:extLst>
          </p:cNvPr>
          <p:cNvGraphicFramePr>
            <a:graphicFrameLocks noChangeAspect="1"/>
          </p:cNvGraphicFramePr>
          <p:nvPr>
            <p:extLst>
              <p:ext uri="{D42A27DB-BD31-4B8C-83A1-F6EECF244321}">
                <p14:modId xmlns:p14="http://schemas.microsoft.com/office/powerpoint/2010/main" val="395172230"/>
              </p:ext>
            </p:extLst>
          </p:nvPr>
        </p:nvGraphicFramePr>
        <p:xfrm>
          <a:off x="855009" y="2868409"/>
          <a:ext cx="10574991" cy="3155873"/>
        </p:xfrm>
        <a:graphic>
          <a:graphicData uri="http://schemas.openxmlformats.org/presentationml/2006/ole">
            <mc:AlternateContent xmlns:mc="http://schemas.openxmlformats.org/markup-compatibility/2006">
              <mc:Choice xmlns:v="urn:schemas-microsoft-com:vml" Requires="v">
                <p:oleObj name="Document" r:id="rId2" imgW="5940848" imgH="1664503" progId="Word.Document.12">
                  <p:embed/>
                </p:oleObj>
              </mc:Choice>
              <mc:Fallback>
                <p:oleObj name="Document" r:id="rId2" imgW="5940848" imgH="1664503" progId="Word.Document.12">
                  <p:embed/>
                  <p:pic>
                    <p:nvPicPr>
                      <p:cNvPr id="11" name="Object 10">
                        <a:extLst>
                          <a:ext uri="{FF2B5EF4-FFF2-40B4-BE49-F238E27FC236}">
                            <a16:creationId xmlns:a16="http://schemas.microsoft.com/office/drawing/2014/main" id="{7C469D0B-7FBB-09F9-5E27-9045A553B031}"/>
                          </a:ext>
                        </a:extLst>
                      </p:cNvPr>
                      <p:cNvPicPr/>
                      <p:nvPr/>
                    </p:nvPicPr>
                    <p:blipFill>
                      <a:blip r:embed="rId3"/>
                      <a:stretch>
                        <a:fillRect/>
                      </a:stretch>
                    </p:blipFill>
                    <p:spPr>
                      <a:xfrm>
                        <a:off x="855009" y="2868409"/>
                        <a:ext cx="10574991" cy="3155873"/>
                      </a:xfrm>
                      <a:prstGeom prst="rect">
                        <a:avLst/>
                      </a:prstGeom>
                    </p:spPr>
                  </p:pic>
                </p:oleObj>
              </mc:Fallback>
            </mc:AlternateContent>
          </a:graphicData>
        </a:graphic>
      </p:graphicFrame>
    </p:spTree>
    <p:extLst>
      <p:ext uri="{BB962C8B-B14F-4D97-AF65-F5344CB8AC3E}">
        <p14:creationId xmlns:p14="http://schemas.microsoft.com/office/powerpoint/2010/main" val="343395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38FD-3735-7213-C603-7A6F0976DE50}"/>
              </a:ext>
            </a:extLst>
          </p:cNvPr>
          <p:cNvSpPr>
            <a:spLocks noGrp="1"/>
          </p:cNvSpPr>
          <p:nvPr>
            <p:ph type="title"/>
          </p:nvPr>
        </p:nvSpPr>
        <p:spPr>
          <a:xfrm>
            <a:off x="971550" y="887507"/>
            <a:ext cx="4941477" cy="1005832"/>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DCA46704-FBF3-B248-400B-558C94B7F72E}"/>
              </a:ext>
            </a:extLst>
          </p:cNvPr>
          <p:cNvPicPr>
            <a:picLocks noChangeAspect="1"/>
          </p:cNvPicPr>
          <p:nvPr/>
        </p:nvPicPr>
        <p:blipFill>
          <a:blip r:embed="rId2"/>
          <a:stretch>
            <a:fillRect/>
          </a:stretch>
        </p:blipFill>
        <p:spPr>
          <a:xfrm>
            <a:off x="950530" y="2133487"/>
            <a:ext cx="10290940" cy="2591025"/>
          </a:xfrm>
          <a:prstGeom prst="rect">
            <a:avLst/>
          </a:prstGeom>
        </p:spPr>
      </p:pic>
      <p:pic>
        <p:nvPicPr>
          <p:cNvPr id="8" name="Picture 7">
            <a:extLst>
              <a:ext uri="{FF2B5EF4-FFF2-40B4-BE49-F238E27FC236}">
                <a16:creationId xmlns:a16="http://schemas.microsoft.com/office/drawing/2014/main" id="{FCD58205-BEEC-B650-6D70-6AF5E238983F}"/>
              </a:ext>
            </a:extLst>
          </p:cNvPr>
          <p:cNvPicPr>
            <a:picLocks noChangeAspect="1"/>
          </p:cNvPicPr>
          <p:nvPr/>
        </p:nvPicPr>
        <p:blipFill>
          <a:blip r:embed="rId3"/>
          <a:stretch>
            <a:fillRect/>
          </a:stretch>
        </p:blipFill>
        <p:spPr>
          <a:xfrm>
            <a:off x="950530" y="1800583"/>
            <a:ext cx="9591964" cy="4080264"/>
          </a:xfrm>
          <a:prstGeom prst="rect">
            <a:avLst/>
          </a:prstGeom>
        </p:spPr>
      </p:pic>
    </p:spTree>
    <p:extLst>
      <p:ext uri="{BB962C8B-B14F-4D97-AF65-F5344CB8AC3E}">
        <p14:creationId xmlns:p14="http://schemas.microsoft.com/office/powerpoint/2010/main" val="118088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843D-A2F4-10E3-D333-3E08207940CC}"/>
              </a:ext>
            </a:extLst>
          </p:cNvPr>
          <p:cNvSpPr>
            <a:spLocks noGrp="1"/>
          </p:cNvSpPr>
          <p:nvPr>
            <p:ph type="title"/>
          </p:nvPr>
        </p:nvSpPr>
        <p:spPr>
          <a:xfrm>
            <a:off x="1154523" y="879063"/>
            <a:ext cx="4941477" cy="610863"/>
          </a:xfrm>
        </p:spPr>
        <p:txBody>
          <a:bodyPr>
            <a:normAutofit fontScale="90000"/>
          </a:bodyPr>
          <a:lstStyle/>
          <a:p>
            <a:r>
              <a:rPr lang="en-US" dirty="0">
                <a:latin typeface="Aharoni" panose="02010803020104030203" pitchFamily="2" charset="-79"/>
                <a:cs typeface="Aharoni" panose="02010803020104030203" pitchFamily="2" charset="-79"/>
              </a:rPr>
              <a:t>DISADVANTAGES:</a:t>
            </a:r>
          </a:p>
        </p:txBody>
      </p:sp>
      <p:sp>
        <p:nvSpPr>
          <p:cNvPr id="9" name="TextBox 8">
            <a:extLst>
              <a:ext uri="{FF2B5EF4-FFF2-40B4-BE49-F238E27FC236}">
                <a16:creationId xmlns:a16="http://schemas.microsoft.com/office/drawing/2014/main" id="{EA8CDECD-5BA7-7828-8FA4-12728DD6C6D7}"/>
              </a:ext>
            </a:extLst>
          </p:cNvPr>
          <p:cNvSpPr txBox="1"/>
          <p:nvPr/>
        </p:nvSpPr>
        <p:spPr>
          <a:xfrm>
            <a:off x="964022" y="2117636"/>
            <a:ext cx="10913017" cy="2677656"/>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Techniques which are used in the existing system are not automated they need time to process request and update response. </a:t>
            </a:r>
          </a:p>
          <a:p>
            <a:pPr marL="457200" indent="-457200" algn="just">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Social networking and chatting sites require automated detecting and processing methods</a:t>
            </a:r>
            <a:r>
              <a:rPr lang="en-US" dirty="0">
                <a:solidFill>
                  <a:schemeClr val="bg1"/>
                </a:solidFill>
              </a:rPr>
              <a:t>.</a:t>
            </a:r>
          </a:p>
        </p:txBody>
      </p:sp>
    </p:spTree>
    <p:extLst>
      <p:ext uri="{BB962C8B-B14F-4D97-AF65-F5344CB8AC3E}">
        <p14:creationId xmlns:p14="http://schemas.microsoft.com/office/powerpoint/2010/main" val="314172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596D-97E7-386A-ED4A-0C3033CEC6B5}"/>
              </a:ext>
            </a:extLst>
          </p:cNvPr>
          <p:cNvSpPr>
            <a:spLocks noGrp="1"/>
          </p:cNvSpPr>
          <p:nvPr>
            <p:ph type="title"/>
          </p:nvPr>
        </p:nvSpPr>
        <p:spPr/>
        <p:txBody>
          <a:bodyPr>
            <a:normAutofit fontScale="90000"/>
          </a:bodyPr>
          <a:lstStyle/>
          <a:p>
            <a:r>
              <a:rPr lang="en-US" dirty="0">
                <a:latin typeface="Aharoni" panose="02010803020104030203" pitchFamily="2" charset="-79"/>
                <a:cs typeface="Aharoni" panose="02010803020104030203" pitchFamily="2" charset="-79"/>
              </a:rPr>
              <a:t>ADVANTAGES:</a:t>
            </a:r>
          </a:p>
        </p:txBody>
      </p:sp>
      <p:sp>
        <p:nvSpPr>
          <p:cNvPr id="8" name="TextBox 7">
            <a:extLst>
              <a:ext uri="{FF2B5EF4-FFF2-40B4-BE49-F238E27FC236}">
                <a16:creationId xmlns:a16="http://schemas.microsoft.com/office/drawing/2014/main" id="{EA3C78C1-D2AE-50BA-D2AF-93263ED76822}"/>
              </a:ext>
            </a:extLst>
          </p:cNvPr>
          <p:cNvSpPr txBox="1"/>
          <p:nvPr/>
        </p:nvSpPr>
        <p:spPr>
          <a:xfrm>
            <a:off x="739906" y="2093845"/>
            <a:ext cx="10933337" cy="2246769"/>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Cyberbullying detection process is automatic and time taken for detection is less and it works on the live environment.</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 latest machine learning models are used for training models that are accurate.</a:t>
            </a:r>
          </a:p>
        </p:txBody>
      </p:sp>
    </p:spTree>
    <p:extLst>
      <p:ext uri="{BB962C8B-B14F-4D97-AF65-F5344CB8AC3E}">
        <p14:creationId xmlns:p14="http://schemas.microsoft.com/office/powerpoint/2010/main" val="6032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A888-0087-B6E1-738C-C2CD2BC5C321}"/>
              </a:ext>
            </a:extLst>
          </p:cNvPr>
          <p:cNvSpPr>
            <a:spLocks noGrp="1"/>
          </p:cNvSpPr>
          <p:nvPr>
            <p:ph type="title"/>
          </p:nvPr>
        </p:nvSpPr>
        <p:spPr/>
        <p:txBody>
          <a:bodyPr>
            <a:normAutofit/>
          </a:bodyPr>
          <a:lstStyle/>
          <a:p>
            <a:r>
              <a:rPr lang="en-IN" sz="4000" b="1" dirty="0">
                <a:effectLst/>
                <a:latin typeface="Aharoni" panose="02010803020104030203" pitchFamily="2" charset="-79"/>
                <a:ea typeface="Times New Roman" panose="02020603050405020304" pitchFamily="18" charset="0"/>
                <a:cs typeface="Aharoni" panose="02010803020104030203" pitchFamily="2" charset="-79"/>
              </a:rPr>
              <a:t>ARCHITECTURE:</a:t>
            </a:r>
            <a:endParaRPr lang="en-US" sz="4000" dirty="0">
              <a:latin typeface="Aharoni" panose="02010803020104030203" pitchFamily="2" charset="-79"/>
              <a:cs typeface="Aharoni" panose="02010803020104030203" pitchFamily="2" charset="-79"/>
            </a:endParaRPr>
          </a:p>
        </p:txBody>
      </p:sp>
      <p:sp>
        <p:nvSpPr>
          <p:cNvPr id="3" name="Table Placeholder 2">
            <a:extLst>
              <a:ext uri="{FF2B5EF4-FFF2-40B4-BE49-F238E27FC236}">
                <a16:creationId xmlns:a16="http://schemas.microsoft.com/office/drawing/2014/main" id="{8746AF7B-3B1D-EB8C-0B74-8B9C93170E1F}"/>
              </a:ext>
            </a:extLst>
          </p:cNvPr>
          <p:cNvSpPr>
            <a:spLocks noGrp="1"/>
          </p:cNvSpPr>
          <p:nvPr>
            <p:ph type="tbl" sz="quarter" idx="10"/>
          </p:nvPr>
        </p:nvSpPr>
        <p:spPr/>
      </p:sp>
      <p:sp>
        <p:nvSpPr>
          <p:cNvPr id="4" name="Date Placeholder 3">
            <a:extLst>
              <a:ext uri="{FF2B5EF4-FFF2-40B4-BE49-F238E27FC236}">
                <a16:creationId xmlns:a16="http://schemas.microsoft.com/office/drawing/2014/main" id="{615C5B92-8A8F-E2AB-D062-3C7F8B669934}"/>
              </a:ext>
            </a:extLst>
          </p:cNvPr>
          <p:cNvSpPr>
            <a:spLocks noGrp="1"/>
          </p:cNvSpPr>
          <p:nvPr>
            <p:ph type="dt" sz="half" idx="1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37FEF935-9488-C82E-41B4-D5AA7724A682}"/>
              </a:ext>
            </a:extLst>
          </p:cNvPr>
          <p:cNvSpPr>
            <a:spLocks noGrp="1"/>
          </p:cNvSpPr>
          <p:nvPr>
            <p:ph type="ftr" sz="quarter" idx="12"/>
          </p:nvPr>
        </p:nvSpPr>
        <p:spPr/>
        <p:txBody>
          <a:bodyPr/>
          <a:lstStyle/>
          <a:p>
            <a:endParaRPr lang="en-US" b="0" dirty="0"/>
          </a:p>
        </p:txBody>
      </p:sp>
      <p:sp>
        <p:nvSpPr>
          <p:cNvPr id="6" name="Slide Number Placeholder 5">
            <a:extLst>
              <a:ext uri="{FF2B5EF4-FFF2-40B4-BE49-F238E27FC236}">
                <a16:creationId xmlns:a16="http://schemas.microsoft.com/office/drawing/2014/main" id="{084A8E22-5D8C-AFC3-E9E3-A90813F383BD}"/>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pic>
        <p:nvPicPr>
          <p:cNvPr id="7" name="image2.png">
            <a:extLst>
              <a:ext uri="{FF2B5EF4-FFF2-40B4-BE49-F238E27FC236}">
                <a16:creationId xmlns:a16="http://schemas.microsoft.com/office/drawing/2014/main" id="{BADFCAC5-B29F-FF92-BEB0-360F9D8D5EDB}"/>
              </a:ext>
            </a:extLst>
          </p:cNvPr>
          <p:cNvPicPr/>
          <p:nvPr/>
        </p:nvPicPr>
        <p:blipFill>
          <a:blip r:embed="rId2"/>
          <a:srcRect/>
          <a:stretch>
            <a:fillRect/>
          </a:stretch>
        </p:blipFill>
        <p:spPr>
          <a:xfrm>
            <a:off x="708212" y="1489926"/>
            <a:ext cx="10596282" cy="5215674"/>
          </a:xfrm>
          <a:prstGeom prst="rect">
            <a:avLst/>
          </a:prstGeom>
          <a:ln/>
        </p:spPr>
      </p:pic>
    </p:spTree>
    <p:extLst>
      <p:ext uri="{BB962C8B-B14F-4D97-AF65-F5344CB8AC3E}">
        <p14:creationId xmlns:p14="http://schemas.microsoft.com/office/powerpoint/2010/main" val="217838469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5380</TotalTime>
  <Words>820</Words>
  <Application>Microsoft Office PowerPoint</Application>
  <PresentationFormat>Widescreen</PresentationFormat>
  <Paragraphs>39</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Aharoni</vt:lpstr>
      <vt:lpstr>Arial</vt:lpstr>
      <vt:lpstr>Calibri</vt:lpstr>
      <vt:lpstr>Franklin Gothic Book</vt:lpstr>
      <vt:lpstr>Franklin Gothic Demi</vt:lpstr>
      <vt:lpstr>Times New Roman</vt:lpstr>
      <vt:lpstr>Wingdings</vt:lpstr>
      <vt:lpstr>Theme1</vt:lpstr>
      <vt:lpstr>Document</vt:lpstr>
      <vt:lpstr>                        A             MAJOR PROJECT                         ON DETECTION OF CYBERBULLYING ON SOCIAL MEDIA USING MACHINE LEARNING      UNDER THE GUDIANCE OF          DR T.S.MASTAN RAO</vt:lpstr>
      <vt:lpstr>ABSTRACT:</vt:lpstr>
      <vt:lpstr>Existing System:</vt:lpstr>
      <vt:lpstr>Proposed System :</vt:lpstr>
      <vt:lpstr>                           System Requirements:</vt:lpstr>
      <vt:lpstr>         Software Requirements: </vt:lpstr>
      <vt:lpstr>DISADVANTAGES:</vt:lpstr>
      <vt:lpstr>ADVANTAGES:</vt:lpstr>
      <vt:lpstr>ARCHITECTURE:</vt:lpstr>
      <vt:lpstr>UML DIAGRAMS:(use case diagram)  </vt:lpstr>
      <vt:lpstr>ADMIN  SEQUENCES:                                ADMIN COLLABORATION DIAGRAM:    </vt:lpstr>
      <vt:lpstr>USER SEQUENCE:                                  USER COLLABORATION DIAGRAM: </vt:lpstr>
      <vt:lpstr>ADMIN  STATECHART:</vt:lpstr>
      <vt:lpstr>USER STARTCHART: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MAJOR PROJECT                         ON DETECTION OF CYBERBULLYING ON SOCIAL MEDIA USING MACHINE LEARNING      UNDER THE GUDIANCE OF          DR T.S.MASTAN RAO</dc:title>
  <dc:creator>munneli shanmukanjali</dc:creator>
  <cp:lastModifiedBy>munneli shanmukanjali</cp:lastModifiedBy>
  <cp:revision>4</cp:revision>
  <dcterms:created xsi:type="dcterms:W3CDTF">2022-11-04T05:05:21Z</dcterms:created>
  <dcterms:modified xsi:type="dcterms:W3CDTF">2023-03-28T14:39:42Z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