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15:57:10.239"/>
    </inkml:context>
    <inkml:brush xml:id="br0">
      <inkml:brushProperty name="width" value="0.05" units="cm"/>
      <inkml:brushProperty name="height" value="0.05" units="cm"/>
    </inkml:brush>
  </inkml:definitions>
  <inkml:trace contextRef="#ctx0" brushRef="#br0">193 1 24575,'184'0'-1638,"19"2"-5164,112 10 4170,760 118 2988,-801-74-463,506 172-1,-465-97-1191,-65 2 974,-188-95-20,-2 2 1,-2 2-1,55 53 0,-91-73 281,-1 0-1,-1 2 0,30 46 0,-40-53 399,0 1-1,-1 1 1,-1 0 0,-1 0-1,-1 0 1,7 32-1,-12-45-303,0 0-1,-1 0 0,1 0 0,-1 0 1,0 0-1,-1 0 0,1 0 0,-1 0 0,-1 0 1,1 0-1,-1 0 0,0 0 0,0-1 0,0 1 1,-1-1-1,0 1 0,0-1 0,-1 0 0,1 0 1,-1-1-1,0 1 0,-9 7 0,-2 0 67,0-2 0,-1 1 0,-1-2 0,1 0 0,-2-1 0,-29 10 0,-37 9-177,-148 29 0,-110-8 891,-682 12 1296,-5-94-972,585-11-1134,16-40 0,408 80 92,-112-36 2964,116 36-2926,1-2 1,1 0-1,-1-1 0,1 0 1,1-1-1,-14-11 1,9 2-5757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15:57:42.639"/>
    </inkml:context>
    <inkml:brush xml:id="br0">
      <inkml:brushProperty name="width" value="0.05" units="cm"/>
      <inkml:brushProperty name="height" value="0.05" units="cm"/>
    </inkml:brush>
  </inkml:definitions>
  <inkml:trace contextRef="#ctx0" brushRef="#br0">1 2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5T15:57:43.705"/>
    </inkml:context>
    <inkml:brush xml:id="br0">
      <inkml:brushProperty name="width" value="0.05" units="cm"/>
      <inkml:brushProperty name="height" value="0.05" units="cm"/>
    </inkml:brush>
  </inkml:definitions>
  <inkml:trace contextRef="#ctx0" brushRef="#br0">1 1 24575,'2'12'0,"0"0"0,1 0 0,0 0 0,1-1 0,1 0 0,-1 1 0,2-2 0,0 1 0,0-1 0,1 1 0,0-2 0,0 1 0,1-1 0,14 13 0,-6-12 0,1 1 0,0-2 0,0 0 0,1-1 0,0-1 0,0-1 0,0 0 0,1-1 0,36 4 0,21-1 0,86-2 0,-135-6 0,434-7 0,237 8 0,-632 7-42,0 3-1,0 3 0,-2 2 1,1 4-1,-2 2 0,-1 3 0,78 43 1,398 265-610,-501-308 606,274 191-689,559 510 0,-702-558-4947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3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Introduction to Memory Paging</a:t>
            </a:r>
            <a:endParaRPr lang="en-US" sz="5249" dirty="0"/>
          </a:p>
        </p:txBody>
      </p:sp>
      <p:sp>
        <p:nvSpPr>
          <p:cNvPr id="6" name="Text 3"/>
          <p:cNvSpPr/>
          <p:nvPr/>
        </p:nvSpPr>
        <p:spPr>
          <a:xfrm>
            <a:off x="6319599" y="4084439"/>
            <a:ext cx="747760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Memory paging is a crucial concept in computer architecture, allowing the operating system to efficiently manage memory. It involves the use of secondary storage to simulate additional main memory. The process plays a vital role in system performance and resource utilization.</a:t>
            </a:r>
            <a:endParaRPr lang="en-US" sz="1750" dirty="0"/>
          </a:p>
        </p:txBody>
      </p:sp>
      <p:sp>
        <p:nvSpPr>
          <p:cNvPr id="7" name="Shape 4"/>
          <p:cNvSpPr/>
          <p:nvPr/>
        </p:nvSpPr>
        <p:spPr>
          <a:xfrm>
            <a:off x="6319599" y="5772626"/>
            <a:ext cx="355402" cy="355402"/>
          </a:xfrm>
          <a:prstGeom prst="roundRect">
            <a:avLst>
              <a:gd name="adj" fmla="val 25726039"/>
            </a:avLst>
          </a:prstGeom>
          <a:solidFill>
            <a:srgbClr val="71D0DD"/>
          </a:solidFill>
          <a:ln w="7620">
            <a:solidFill>
              <a:srgbClr val="FFFFFF"/>
            </a:solidFill>
            <a:prstDash val="solid"/>
          </a:ln>
        </p:spPr>
      </p:sp>
      <p:sp>
        <p:nvSpPr>
          <p:cNvPr id="8" name="Text 5"/>
          <p:cNvSpPr/>
          <p:nvPr/>
        </p:nvSpPr>
        <p:spPr>
          <a:xfrm>
            <a:off x="6431756" y="5877163"/>
            <a:ext cx="130969"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Fira Sans" pitchFamily="34" charset="0"/>
                <a:ea typeface="Fira Sans" pitchFamily="34" charset="-122"/>
                <a:cs typeface="Fira Sans" pitchFamily="34" charset="-120"/>
              </a:rPr>
              <a:t>Ja</a:t>
            </a:r>
            <a:endParaRPr lang="en-US" sz="1152" dirty="0"/>
          </a:p>
        </p:txBody>
      </p:sp>
      <p:sp>
        <p:nvSpPr>
          <p:cNvPr id="9" name="Text 6"/>
          <p:cNvSpPr/>
          <p:nvPr/>
        </p:nvSpPr>
        <p:spPr>
          <a:xfrm>
            <a:off x="6786086" y="5755958"/>
            <a:ext cx="1572101" cy="388858"/>
          </a:xfrm>
          <a:prstGeom prst="rect">
            <a:avLst/>
          </a:prstGeom>
          <a:noFill/>
          <a:ln/>
        </p:spPr>
        <p:txBody>
          <a:bodyPr wrap="none" rtlCol="0" anchor="t"/>
          <a:lstStyle/>
          <a:p>
            <a:pPr marL="0" indent="0" algn="l">
              <a:lnSpc>
                <a:spcPts val="3062"/>
              </a:lnSpc>
              <a:buNone/>
            </a:pPr>
            <a:r>
              <a:rPr lang="en-US" sz="2187" b="1" dirty="0">
                <a:solidFill>
                  <a:srgbClr val="DAD1E6"/>
                </a:solidFill>
                <a:latin typeface="Fira Sans" pitchFamily="34" charset="0"/>
                <a:ea typeface="Fira Sans" pitchFamily="34" charset="-122"/>
                <a:cs typeface="Fira Sans" pitchFamily="34" charset="-120"/>
              </a:rPr>
              <a:t>by Joe Biden</a:t>
            </a:r>
            <a:endParaRPr lang="en-US" sz="2187" dirty="0"/>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F37BC0BB-68AA-E4C5-D5D8-4E417F508F77}"/>
                  </a:ext>
                </a:extLst>
              </p14:cNvPr>
              <p14:cNvContentPartPr/>
              <p14:nvPr/>
            </p14:nvContentPartPr>
            <p14:xfrm>
              <a:off x="13549407" y="7609384"/>
              <a:ext cx="1462320" cy="580320"/>
            </p14:xfrm>
          </p:contentPart>
        </mc:Choice>
        <mc:Fallback>
          <p:pic>
            <p:nvPicPr>
              <p:cNvPr id="12" name="Ink 11">
                <a:extLst>
                  <a:ext uri="{FF2B5EF4-FFF2-40B4-BE49-F238E27FC236}">
                    <a16:creationId xmlns:a16="http://schemas.microsoft.com/office/drawing/2014/main" id="{F37BC0BB-68AA-E4C5-D5D8-4E417F508F77}"/>
                  </a:ext>
                </a:extLst>
              </p:cNvPr>
              <p:cNvPicPr/>
              <p:nvPr/>
            </p:nvPicPr>
            <p:blipFill>
              <a:blip r:embed="rId5"/>
              <a:stretch>
                <a:fillRect/>
              </a:stretch>
            </p:blipFill>
            <p:spPr>
              <a:xfrm>
                <a:off x="13540407" y="7600744"/>
                <a:ext cx="1479960" cy="597960"/>
              </a:xfrm>
              <a:prstGeom prst="rect">
                <a:avLst/>
              </a:prstGeom>
            </p:spPr>
          </p:pic>
        </mc:Fallback>
      </mc:AlternateContent>
      <p:grpSp>
        <p:nvGrpSpPr>
          <p:cNvPr id="17" name="Group 16">
            <a:extLst>
              <a:ext uri="{FF2B5EF4-FFF2-40B4-BE49-F238E27FC236}">
                <a16:creationId xmlns:a16="http://schemas.microsoft.com/office/drawing/2014/main" id="{CF3157FD-8C74-43B3-08F7-EDFB71B8B1D7}"/>
              </a:ext>
            </a:extLst>
          </p:cNvPr>
          <p:cNvGrpSpPr/>
          <p:nvPr/>
        </p:nvGrpSpPr>
        <p:grpSpPr>
          <a:xfrm>
            <a:off x="12038186" y="7427584"/>
            <a:ext cx="1529221" cy="713880"/>
            <a:chOff x="12813207" y="7789384"/>
            <a:chExt cx="754200" cy="352080"/>
          </a:xfrm>
        </p:grpSpPr>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59167819-E26C-6402-6C64-D26A85CE0ED8}"/>
                    </a:ext>
                  </a:extLst>
                </p14:cNvPr>
                <p14:cNvContentPartPr/>
                <p14:nvPr/>
              </p14:nvContentPartPr>
              <p14:xfrm>
                <a:off x="12813207" y="7789384"/>
                <a:ext cx="360" cy="360"/>
              </p14:xfrm>
            </p:contentPart>
          </mc:Choice>
          <mc:Fallback>
            <p:pic>
              <p:nvPicPr>
                <p:cNvPr id="15" name="Ink 14">
                  <a:extLst>
                    <a:ext uri="{FF2B5EF4-FFF2-40B4-BE49-F238E27FC236}">
                      <a16:creationId xmlns:a16="http://schemas.microsoft.com/office/drawing/2014/main" id="{59167819-E26C-6402-6C64-D26A85CE0ED8}"/>
                    </a:ext>
                  </a:extLst>
                </p:cNvPr>
                <p:cNvPicPr/>
                <p:nvPr/>
              </p:nvPicPr>
              <p:blipFill>
                <a:blip r:embed="rId7"/>
                <a:stretch>
                  <a:fillRect/>
                </a:stretch>
              </p:blipFill>
              <p:spPr>
                <a:xfrm>
                  <a:off x="12804567" y="778074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77A2B504-A36E-4517-820E-C04ED93BF928}"/>
                    </a:ext>
                  </a:extLst>
                </p14:cNvPr>
                <p14:cNvContentPartPr/>
                <p14:nvPr/>
              </p14:nvContentPartPr>
              <p14:xfrm>
                <a:off x="12813207" y="7801264"/>
                <a:ext cx="754200" cy="340200"/>
              </p14:xfrm>
            </p:contentPart>
          </mc:Choice>
          <mc:Fallback>
            <p:pic>
              <p:nvPicPr>
                <p:cNvPr id="16" name="Ink 15">
                  <a:extLst>
                    <a:ext uri="{FF2B5EF4-FFF2-40B4-BE49-F238E27FC236}">
                      <a16:creationId xmlns:a16="http://schemas.microsoft.com/office/drawing/2014/main" id="{77A2B504-A36E-4517-820E-C04ED93BF928}"/>
                    </a:ext>
                  </a:extLst>
                </p:cNvPr>
                <p:cNvPicPr/>
                <p:nvPr/>
              </p:nvPicPr>
              <p:blipFill>
                <a:blip r:embed="rId9"/>
                <a:stretch>
                  <a:fillRect/>
                </a:stretch>
              </p:blipFill>
              <p:spPr>
                <a:xfrm>
                  <a:off x="12808945" y="7796823"/>
                  <a:ext cx="762902" cy="348905"/>
                </a:xfrm>
                <a:prstGeom prst="rect">
                  <a:avLst/>
                </a:prstGeom>
              </p:spPr>
            </p:pic>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958691"/>
            <a:ext cx="610969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What is Memory Paging?</a:t>
            </a:r>
            <a:endParaRPr lang="en-US" sz="4374" dirty="0"/>
          </a:p>
        </p:txBody>
      </p:sp>
      <p:sp>
        <p:nvSpPr>
          <p:cNvPr id="5" name="Text 3"/>
          <p:cNvSpPr/>
          <p:nvPr/>
        </p:nvSpPr>
        <p:spPr>
          <a:xfrm>
            <a:off x="2037993" y="2097405"/>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Memory paging is a memory management scheme that enables the movement of data between the RAM and the disk. When RAM is filled, the OS moves data to an available space on the disk, thereby freeing up space in the RAM for running applications.</a:t>
            </a:r>
            <a:endParaRPr lang="en-US" sz="1750" dirty="0"/>
          </a:p>
        </p:txBody>
      </p:sp>
      <p:sp>
        <p:nvSpPr>
          <p:cNvPr id="6" name="Text 4"/>
          <p:cNvSpPr/>
          <p:nvPr/>
        </p:nvSpPr>
        <p:spPr>
          <a:xfrm>
            <a:off x="2037993" y="3496866"/>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Working Principle</a:t>
            </a:r>
            <a:endParaRPr lang="en-US" sz="2187" dirty="0"/>
          </a:p>
        </p:txBody>
      </p:sp>
      <p:sp>
        <p:nvSpPr>
          <p:cNvPr id="7" name="Text 5"/>
          <p:cNvSpPr/>
          <p:nvPr/>
        </p:nvSpPr>
        <p:spPr>
          <a:xfrm>
            <a:off x="2037993" y="4177308"/>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Pages of memory are transferred to and from the disk as needed.</a:t>
            </a:r>
            <a:endParaRPr lang="en-US" sz="1750" dirty="0"/>
          </a:p>
        </p:txBody>
      </p:sp>
      <p:sp>
        <p:nvSpPr>
          <p:cNvPr id="8" name="Text 6"/>
          <p:cNvSpPr/>
          <p:nvPr/>
        </p:nvSpPr>
        <p:spPr>
          <a:xfrm>
            <a:off x="2037993" y="4865965"/>
            <a:ext cx="3054191"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Efficient Memory Usage</a:t>
            </a:r>
            <a:endParaRPr lang="en-US" sz="2187" dirty="0"/>
          </a:p>
        </p:txBody>
      </p:sp>
      <p:sp>
        <p:nvSpPr>
          <p:cNvPr id="9" name="Text 7"/>
          <p:cNvSpPr/>
          <p:nvPr/>
        </p:nvSpPr>
        <p:spPr>
          <a:xfrm>
            <a:off x="2037993" y="5546408"/>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Enables multitasking by allowing more programs to run simultaneously.</a:t>
            </a:r>
            <a:endParaRPr lang="en-US" sz="1750" dirty="0"/>
          </a:p>
        </p:txBody>
      </p:sp>
      <p:sp>
        <p:nvSpPr>
          <p:cNvPr id="10" name="Text 8"/>
          <p:cNvSpPr/>
          <p:nvPr/>
        </p:nvSpPr>
        <p:spPr>
          <a:xfrm>
            <a:off x="2037993" y="6235065"/>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Performance Impact</a:t>
            </a:r>
            <a:endParaRPr lang="en-US" sz="2187" dirty="0"/>
          </a:p>
        </p:txBody>
      </p:sp>
      <p:sp>
        <p:nvSpPr>
          <p:cNvPr id="11" name="Text 9"/>
          <p:cNvSpPr/>
          <p:nvPr/>
        </p:nvSpPr>
        <p:spPr>
          <a:xfrm>
            <a:off x="2037993" y="6915507"/>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Paging can impact the speed of the system based on disk I/O operations.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611505"/>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Importance of Memory Paging Visualization</a:t>
            </a:r>
            <a:endParaRPr lang="en-US" sz="4374" dirty="0"/>
          </a:p>
        </p:txBody>
      </p:sp>
      <p:sp>
        <p:nvSpPr>
          <p:cNvPr id="5" name="Text 3"/>
          <p:cNvSpPr/>
          <p:nvPr/>
        </p:nvSpPr>
        <p:spPr>
          <a:xfrm>
            <a:off x="2037993" y="2444591"/>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Visualizing memory paging concepts can aid in understanding complex memory allocation and management processes. It helps developers and system administrators optimize memory usage and reduce performance bottlenecks.</a:t>
            </a:r>
            <a:endParaRPr lang="en-US" sz="1750" dirty="0"/>
          </a:p>
        </p:txBody>
      </p:sp>
      <p:sp>
        <p:nvSpPr>
          <p:cNvPr id="6" name="Text 4"/>
          <p:cNvSpPr/>
          <p:nvPr/>
        </p:nvSpPr>
        <p:spPr>
          <a:xfrm>
            <a:off x="2037993" y="3844052"/>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Complex Processes</a:t>
            </a:r>
            <a:endParaRPr lang="en-US" sz="2187" dirty="0"/>
          </a:p>
        </p:txBody>
      </p:sp>
      <p:sp>
        <p:nvSpPr>
          <p:cNvPr id="7" name="Text 5"/>
          <p:cNvSpPr/>
          <p:nvPr/>
        </p:nvSpPr>
        <p:spPr>
          <a:xfrm>
            <a:off x="2037993" y="45244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Brings clarity to intricate memory management operations.</a:t>
            </a:r>
            <a:endParaRPr lang="en-US" sz="1750" dirty="0"/>
          </a:p>
        </p:txBody>
      </p:sp>
      <p:sp>
        <p:nvSpPr>
          <p:cNvPr id="8" name="Text 6"/>
          <p:cNvSpPr/>
          <p:nvPr/>
        </p:nvSpPr>
        <p:spPr>
          <a:xfrm>
            <a:off x="2037993" y="5213152"/>
            <a:ext cx="3331845"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Performance Optimization</a:t>
            </a:r>
            <a:endParaRPr lang="en-US" sz="2187" dirty="0"/>
          </a:p>
        </p:txBody>
      </p:sp>
      <p:sp>
        <p:nvSpPr>
          <p:cNvPr id="9" name="Text 7"/>
          <p:cNvSpPr/>
          <p:nvPr/>
        </p:nvSpPr>
        <p:spPr>
          <a:xfrm>
            <a:off x="2037993" y="58935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Identifying memory inefficiencies and bottlenecks becomes easier.</a:t>
            </a:r>
            <a:endParaRPr lang="en-US" sz="1750" dirty="0"/>
          </a:p>
        </p:txBody>
      </p:sp>
      <p:sp>
        <p:nvSpPr>
          <p:cNvPr id="10" name="Text 8"/>
          <p:cNvSpPr/>
          <p:nvPr/>
        </p:nvSpPr>
        <p:spPr>
          <a:xfrm>
            <a:off x="2037993" y="6582251"/>
            <a:ext cx="3054191"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Training and Education</a:t>
            </a:r>
            <a:endParaRPr lang="en-US" sz="2187" dirty="0"/>
          </a:p>
        </p:txBody>
      </p:sp>
      <p:sp>
        <p:nvSpPr>
          <p:cNvPr id="11" name="Text 9"/>
          <p:cNvSpPr/>
          <p:nvPr/>
        </p:nvSpPr>
        <p:spPr>
          <a:xfrm>
            <a:off x="2037993" y="7262693"/>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Enhances learning and development of memory management skills.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611505"/>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Features of the Memory Paging Visualization Tool</a:t>
            </a:r>
            <a:endParaRPr lang="en-US" sz="4374" dirty="0"/>
          </a:p>
        </p:txBody>
      </p:sp>
      <p:sp>
        <p:nvSpPr>
          <p:cNvPr id="5" name="Text 3"/>
          <p:cNvSpPr/>
          <p:nvPr/>
        </p:nvSpPr>
        <p:spPr>
          <a:xfrm>
            <a:off x="2037993" y="2444591"/>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memory paging visualization tool offers interactive and dynamic representations of memory allocation and paging algorithms. It includes features such as real-time data updates, customizable visualizations, and support for various paging strategies.</a:t>
            </a:r>
            <a:endParaRPr lang="en-US" sz="1750" dirty="0"/>
          </a:p>
        </p:txBody>
      </p:sp>
      <p:sp>
        <p:nvSpPr>
          <p:cNvPr id="6" name="Text 4"/>
          <p:cNvSpPr/>
          <p:nvPr/>
        </p:nvSpPr>
        <p:spPr>
          <a:xfrm>
            <a:off x="2037993" y="3844052"/>
            <a:ext cx="291536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Interactive Interface</a:t>
            </a:r>
            <a:endParaRPr lang="en-US" sz="2187" dirty="0"/>
          </a:p>
        </p:txBody>
      </p:sp>
      <p:sp>
        <p:nvSpPr>
          <p:cNvPr id="7" name="Text 5"/>
          <p:cNvSpPr/>
          <p:nvPr/>
        </p:nvSpPr>
        <p:spPr>
          <a:xfrm>
            <a:off x="2037993" y="45244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Allows users to interact with memory allocation processes.</a:t>
            </a:r>
            <a:endParaRPr lang="en-US" sz="1750" dirty="0"/>
          </a:p>
        </p:txBody>
      </p:sp>
      <p:sp>
        <p:nvSpPr>
          <p:cNvPr id="8" name="Text 6"/>
          <p:cNvSpPr/>
          <p:nvPr/>
        </p:nvSpPr>
        <p:spPr>
          <a:xfrm>
            <a:off x="2037993" y="5213152"/>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Real-time Updates</a:t>
            </a:r>
            <a:endParaRPr lang="en-US" sz="2187" dirty="0"/>
          </a:p>
        </p:txBody>
      </p:sp>
      <p:sp>
        <p:nvSpPr>
          <p:cNvPr id="9" name="Text 7"/>
          <p:cNvSpPr/>
          <p:nvPr/>
        </p:nvSpPr>
        <p:spPr>
          <a:xfrm>
            <a:off x="2037993" y="58935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Provides live data updates for immediate insights and analysis.</a:t>
            </a:r>
            <a:endParaRPr lang="en-US" sz="1750" dirty="0"/>
          </a:p>
        </p:txBody>
      </p:sp>
      <p:sp>
        <p:nvSpPr>
          <p:cNvPr id="10" name="Text 8"/>
          <p:cNvSpPr/>
          <p:nvPr/>
        </p:nvSpPr>
        <p:spPr>
          <a:xfrm>
            <a:off x="2037993" y="6582251"/>
            <a:ext cx="3609499"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Multiple Paging Strategies</a:t>
            </a:r>
            <a:endParaRPr lang="en-US" sz="2187" dirty="0"/>
          </a:p>
        </p:txBody>
      </p:sp>
      <p:sp>
        <p:nvSpPr>
          <p:cNvPr id="11" name="Text 9"/>
          <p:cNvSpPr/>
          <p:nvPr/>
        </p:nvSpPr>
        <p:spPr>
          <a:xfrm>
            <a:off x="2037993" y="7262693"/>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Supports different memory paging algorithms for comprehensive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611505"/>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How to Use the Memory Paging Visualization Tool</a:t>
            </a:r>
            <a:endParaRPr lang="en-US" sz="4374" dirty="0"/>
          </a:p>
        </p:txBody>
      </p:sp>
      <p:sp>
        <p:nvSpPr>
          <p:cNvPr id="5" name="Text 3"/>
          <p:cNvSpPr/>
          <p:nvPr/>
        </p:nvSpPr>
        <p:spPr>
          <a:xfrm>
            <a:off x="2037993" y="2444591"/>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Using the memory paging visualization tool involves selecting memory access patterns, configuring page replacement algorithms, setting page table size, and observing real-time visualizations of memory paging operations. The tool offers in-depth insights into memory management processes.</a:t>
            </a:r>
            <a:endParaRPr lang="en-US" sz="1750" dirty="0"/>
          </a:p>
        </p:txBody>
      </p:sp>
      <p:sp>
        <p:nvSpPr>
          <p:cNvPr id="6" name="Text 4"/>
          <p:cNvSpPr/>
          <p:nvPr/>
        </p:nvSpPr>
        <p:spPr>
          <a:xfrm>
            <a:off x="2037993" y="3844052"/>
            <a:ext cx="4025979"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Select Memory Access Patterns</a:t>
            </a:r>
            <a:endParaRPr lang="en-US" sz="2187" dirty="0"/>
          </a:p>
        </p:txBody>
      </p:sp>
      <p:sp>
        <p:nvSpPr>
          <p:cNvPr id="7" name="Text 5"/>
          <p:cNvSpPr/>
          <p:nvPr/>
        </p:nvSpPr>
        <p:spPr>
          <a:xfrm>
            <a:off x="2037993" y="45244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Choose specific data access patterns for memory analysis.</a:t>
            </a:r>
            <a:endParaRPr lang="en-US" sz="1750" dirty="0"/>
          </a:p>
        </p:txBody>
      </p:sp>
      <p:sp>
        <p:nvSpPr>
          <p:cNvPr id="8" name="Text 6"/>
          <p:cNvSpPr/>
          <p:nvPr/>
        </p:nvSpPr>
        <p:spPr>
          <a:xfrm>
            <a:off x="2037993" y="5213152"/>
            <a:ext cx="513659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Configure Page Replacement Algorithms</a:t>
            </a:r>
            <a:endParaRPr lang="en-US" sz="2187" dirty="0"/>
          </a:p>
        </p:txBody>
      </p:sp>
      <p:sp>
        <p:nvSpPr>
          <p:cNvPr id="9" name="Text 7"/>
          <p:cNvSpPr/>
          <p:nvPr/>
        </p:nvSpPr>
        <p:spPr>
          <a:xfrm>
            <a:off x="2037993" y="5893594"/>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Set the algorithm for replacing pages in memory when full.</a:t>
            </a:r>
            <a:endParaRPr lang="en-US" sz="1750" dirty="0"/>
          </a:p>
        </p:txBody>
      </p:sp>
      <p:sp>
        <p:nvSpPr>
          <p:cNvPr id="10" name="Text 8"/>
          <p:cNvSpPr/>
          <p:nvPr/>
        </p:nvSpPr>
        <p:spPr>
          <a:xfrm>
            <a:off x="2037993" y="6582251"/>
            <a:ext cx="444246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Observe Real-time Visualizations</a:t>
            </a:r>
            <a:endParaRPr lang="en-US" sz="2187" dirty="0"/>
          </a:p>
        </p:txBody>
      </p:sp>
      <p:sp>
        <p:nvSpPr>
          <p:cNvPr id="11" name="Text 9"/>
          <p:cNvSpPr/>
          <p:nvPr/>
        </p:nvSpPr>
        <p:spPr>
          <a:xfrm>
            <a:off x="2037993" y="7262693"/>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View live representations of memory paging operations for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644491"/>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Benefits of Using the Memory Paging Visualization Tool</a:t>
            </a:r>
            <a:endParaRPr lang="en-US" sz="4374" dirty="0"/>
          </a:p>
        </p:txBody>
      </p:sp>
      <p:sp>
        <p:nvSpPr>
          <p:cNvPr id="5" name="Text 3"/>
          <p:cNvSpPr/>
          <p:nvPr/>
        </p:nvSpPr>
        <p:spPr>
          <a:xfrm>
            <a:off x="2037993" y="3477578"/>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tool facilitates proactive memory optimization by identifying memory hotspots, improving cache hit rates, and highlighting inefficient memory access patterns. It aids in predicting memory-related issues and optimizing system performance.</a:t>
            </a:r>
            <a:endParaRPr lang="en-US" sz="1750" dirty="0"/>
          </a:p>
        </p:txBody>
      </p:sp>
      <p:sp>
        <p:nvSpPr>
          <p:cNvPr id="6" name="Text 4"/>
          <p:cNvSpPr/>
          <p:nvPr/>
        </p:nvSpPr>
        <p:spPr>
          <a:xfrm>
            <a:off x="2037993" y="487703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Increased Visibility</a:t>
            </a:r>
            <a:endParaRPr lang="en-US" sz="2187" dirty="0"/>
          </a:p>
        </p:txBody>
      </p:sp>
      <p:sp>
        <p:nvSpPr>
          <p:cNvPr id="7" name="Text 5"/>
          <p:cNvSpPr/>
          <p:nvPr/>
        </p:nvSpPr>
        <p:spPr>
          <a:xfrm>
            <a:off x="2037993" y="5557480"/>
            <a:ext cx="3748326"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Cost-Efficient Optimization</a:t>
            </a:r>
            <a:endParaRPr lang="en-US" sz="2187" dirty="0"/>
          </a:p>
        </p:txBody>
      </p:sp>
      <p:sp>
        <p:nvSpPr>
          <p:cNvPr id="8" name="Text 6"/>
          <p:cNvSpPr/>
          <p:nvPr/>
        </p:nvSpPr>
        <p:spPr>
          <a:xfrm>
            <a:off x="2037993" y="6237923"/>
            <a:ext cx="4164806"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Proactive Issue Identification</a:t>
            </a:r>
            <a:endParaRPr lang="en-US" sz="21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576268"/>
            <a:ext cx="694289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Case Studies and Examples</a:t>
            </a:r>
            <a:endParaRPr lang="en-US" sz="4374" dirty="0"/>
          </a:p>
        </p:txBody>
      </p:sp>
      <p:sp>
        <p:nvSpPr>
          <p:cNvPr id="5" name="Text 3"/>
          <p:cNvSpPr/>
          <p:nvPr/>
        </p:nvSpPr>
        <p:spPr>
          <a:xfrm>
            <a:off x="2037993" y="2714982"/>
            <a:ext cx="10554414"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Several organizations have benefited from the memory paging visualization tool, with significant improvements in application performance, resource utilization, and proactive memory management. Case studies and examples demonstrate the practical impact of the tool in diverse computing environments.</a:t>
            </a:r>
            <a:endParaRPr lang="en-US" sz="1750" dirty="0"/>
          </a:p>
        </p:txBody>
      </p:sp>
      <p:sp>
        <p:nvSpPr>
          <p:cNvPr id="6" name="Text 4"/>
          <p:cNvSpPr/>
          <p:nvPr/>
        </p:nvSpPr>
        <p:spPr>
          <a:xfrm>
            <a:off x="2260163" y="4527352"/>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Organization</a:t>
            </a:r>
            <a:endParaRPr lang="en-US" sz="1750" dirty="0"/>
          </a:p>
        </p:txBody>
      </p:sp>
      <p:sp>
        <p:nvSpPr>
          <p:cNvPr id="7" name="Text 5"/>
          <p:cNvSpPr/>
          <p:nvPr/>
        </p:nvSpPr>
        <p:spPr>
          <a:xfrm>
            <a:off x="7541181" y="4527352"/>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Impact</a:t>
            </a:r>
            <a:endParaRPr lang="en-US" sz="1750" dirty="0"/>
          </a:p>
        </p:txBody>
      </p:sp>
      <p:sp>
        <p:nvSpPr>
          <p:cNvPr id="8" name="Shape 6"/>
          <p:cNvSpPr/>
          <p:nvPr/>
        </p:nvSpPr>
        <p:spPr>
          <a:xfrm>
            <a:off x="2037993" y="5023604"/>
            <a:ext cx="10554414" cy="637103"/>
          </a:xfrm>
          <a:prstGeom prst="rect">
            <a:avLst/>
          </a:prstGeom>
          <a:solidFill>
            <a:srgbClr val="382748"/>
          </a:solidFill>
          <a:ln/>
        </p:spPr>
      </p:sp>
      <p:sp>
        <p:nvSpPr>
          <p:cNvPr id="9" name="Text 7"/>
          <p:cNvSpPr/>
          <p:nvPr/>
        </p:nvSpPr>
        <p:spPr>
          <a:xfrm>
            <a:off x="2260163" y="5164455"/>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Company A</a:t>
            </a:r>
            <a:endParaRPr lang="en-US" sz="1750" dirty="0"/>
          </a:p>
        </p:txBody>
      </p:sp>
      <p:sp>
        <p:nvSpPr>
          <p:cNvPr id="10" name="Text 8"/>
          <p:cNvSpPr/>
          <p:nvPr/>
        </p:nvSpPr>
        <p:spPr>
          <a:xfrm>
            <a:off x="7541181" y="5164455"/>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20% faster application response time</a:t>
            </a:r>
            <a:endParaRPr lang="en-US" sz="1750" dirty="0"/>
          </a:p>
        </p:txBody>
      </p:sp>
      <p:sp>
        <p:nvSpPr>
          <p:cNvPr id="11" name="Text 9"/>
          <p:cNvSpPr/>
          <p:nvPr/>
        </p:nvSpPr>
        <p:spPr>
          <a:xfrm>
            <a:off x="2260163" y="5801558"/>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Organization B</a:t>
            </a:r>
            <a:endParaRPr lang="en-US" sz="1750" dirty="0"/>
          </a:p>
        </p:txBody>
      </p:sp>
      <p:sp>
        <p:nvSpPr>
          <p:cNvPr id="12" name="Text 10"/>
          <p:cNvSpPr/>
          <p:nvPr/>
        </p:nvSpPr>
        <p:spPr>
          <a:xfrm>
            <a:off x="7541181" y="5801558"/>
            <a:ext cx="4829056"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Reduced memory-related system crashes by 60%</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780931"/>
            <a:ext cx="694289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 and Next Steps</a:t>
            </a:r>
            <a:endParaRPr lang="en-US" sz="4374" dirty="0"/>
          </a:p>
        </p:txBody>
      </p:sp>
      <p:sp>
        <p:nvSpPr>
          <p:cNvPr id="5" name="Text 3"/>
          <p:cNvSpPr/>
          <p:nvPr/>
        </p:nvSpPr>
        <p:spPr>
          <a:xfrm>
            <a:off x="2037993" y="1919645"/>
            <a:ext cx="10554414"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Memory paging visualization tools are essential for modern computing systems. They provide insights into memory management, aid in performance optimization, and contribute to efficient resource usage. The next steps involve exploring advanced visualization techniques and integrating real-time monitoring capabilities.</a:t>
            </a:r>
            <a:endParaRPr lang="en-US" sz="1750" dirty="0"/>
          </a:p>
        </p:txBody>
      </p:sp>
      <p:sp>
        <p:nvSpPr>
          <p:cNvPr id="6" name="Text 4"/>
          <p:cNvSpPr/>
          <p:nvPr/>
        </p:nvSpPr>
        <p:spPr>
          <a:xfrm>
            <a:off x="2037993" y="3674507"/>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Real-time Monitoring</a:t>
            </a:r>
            <a:endParaRPr lang="en-US" sz="2187" dirty="0"/>
          </a:p>
        </p:txBody>
      </p:sp>
      <p:sp>
        <p:nvSpPr>
          <p:cNvPr id="7" name="Text 5"/>
          <p:cNvSpPr/>
          <p:nvPr/>
        </p:nvSpPr>
        <p:spPr>
          <a:xfrm>
            <a:off x="2037993" y="4354949"/>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Enable continuous tracking and analysis of memory usage.</a:t>
            </a:r>
            <a:endParaRPr lang="en-US" sz="1750" dirty="0"/>
          </a:p>
        </p:txBody>
      </p:sp>
      <p:sp>
        <p:nvSpPr>
          <p:cNvPr id="8" name="Text 6"/>
          <p:cNvSpPr/>
          <p:nvPr/>
        </p:nvSpPr>
        <p:spPr>
          <a:xfrm>
            <a:off x="2037993" y="5043607"/>
            <a:ext cx="3331845"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Performance Optimization</a:t>
            </a:r>
            <a:endParaRPr lang="en-US" sz="2187" dirty="0"/>
          </a:p>
        </p:txBody>
      </p:sp>
      <p:sp>
        <p:nvSpPr>
          <p:cNvPr id="9" name="Text 7"/>
          <p:cNvSpPr/>
          <p:nvPr/>
        </p:nvSpPr>
        <p:spPr>
          <a:xfrm>
            <a:off x="2037993" y="5724049"/>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Identify and rectify memory-related performance bottlenecks.</a:t>
            </a:r>
            <a:endParaRPr lang="en-US" sz="1750" dirty="0"/>
          </a:p>
        </p:txBody>
      </p:sp>
      <p:sp>
        <p:nvSpPr>
          <p:cNvPr id="10" name="Text 8"/>
          <p:cNvSpPr/>
          <p:nvPr/>
        </p:nvSpPr>
        <p:spPr>
          <a:xfrm>
            <a:off x="2037993" y="6412706"/>
            <a:ext cx="4025979"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Exploring Advanced Techniques</a:t>
            </a:r>
            <a:endParaRPr lang="en-US" sz="2187" dirty="0"/>
          </a:p>
        </p:txBody>
      </p:sp>
      <p:sp>
        <p:nvSpPr>
          <p:cNvPr id="11" name="Text 9"/>
          <p:cNvSpPr/>
          <p:nvPr/>
        </p:nvSpPr>
        <p:spPr>
          <a:xfrm>
            <a:off x="2037993" y="7093148"/>
            <a:ext cx="10554414"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Research and implement cutting-edge visualization methodologies.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586</Words>
  <Application>Microsoft Office PowerPoint</Application>
  <PresentationFormat>Custom</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pokalaharsha04@gmail.com</cp:lastModifiedBy>
  <cp:revision>2</cp:revision>
  <dcterms:created xsi:type="dcterms:W3CDTF">2024-02-25T15:55:19Z</dcterms:created>
  <dcterms:modified xsi:type="dcterms:W3CDTF">2024-02-25T15:59:43Z</dcterms:modified>
</cp:coreProperties>
</file>