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5CF77B-BC53-4E56-97FF-72556FF8A7ED}">
  <a:tblStyle styleId="{155CF77B-BC53-4E56-97FF-72556FF8A7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bc7faa4b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bc7faa4b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bc7faa4b6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bc7faa4b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bc7faa4b6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bc7faa4b6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bc7faa4b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bc7faa4b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bc7faa4b6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bc7faa4b6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bc7faa4b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bc7faa4b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bc7faa4b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bc7faa4b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bc7faa4b6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bc7faa4b6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bc7faa4b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bc7faa4b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bc7faa4b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bc7faa4b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bc7faa4b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bc7faa4b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bc7faa4b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bc7faa4b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bc7faa4b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bc7faa4b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bc7faa4b6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bc7faa4b6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WUeD_UQnB0mTR2HioABt86sm73Rnok0k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32150" y="1975575"/>
            <a:ext cx="7207800" cy="7164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1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1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Intelligence Augmentation (IA) for AI Hackathon</a:t>
            </a:r>
            <a:endParaRPr b="1" sz="251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23325" y="27571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   </a:t>
            </a:r>
            <a:r>
              <a:rPr b="1" lang="en" sz="1900"/>
              <a:t>Final Submission</a:t>
            </a:r>
            <a:endParaRPr b="1" sz="1900"/>
          </a:p>
        </p:txBody>
      </p:sp>
      <p:sp>
        <p:nvSpPr>
          <p:cNvPr id="130" name="Google Shape;130;p13"/>
          <p:cNvSpPr txBox="1"/>
          <p:nvPr/>
        </p:nvSpPr>
        <p:spPr>
          <a:xfrm>
            <a:off x="1957425" y="3196475"/>
            <a:ext cx="578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Team : 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AINE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Members :</a:t>
            </a: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Shanmukha Sainath, 3rd yr E&amp;ECE, IIT Kharagpur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350" y="956500"/>
            <a:ext cx="1685475" cy="5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150" y="650750"/>
            <a:ext cx="1072425" cy="10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                       </a:t>
            </a:r>
            <a:r>
              <a:rPr lang="en" sz="2700"/>
              <a:t>Training</a:t>
            </a:r>
            <a:endParaRPr sz="2700"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902450" y="1603425"/>
            <a:ext cx="7505700" cy="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Embeddings obtained during preprocessing step are trained with KNN classifier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 Fold cross-validation with standard-scaling method is used.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is saved in .pkl format which is later deployed using Flask.</a:t>
            </a:r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1015650" y="2379875"/>
            <a:ext cx="75057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                     Testing</a:t>
            </a:r>
            <a:endParaRPr sz="2700"/>
          </a:p>
        </p:txBody>
      </p:sp>
      <p:sp>
        <p:nvSpPr>
          <p:cNvPr id="190" name="Google Shape;190;p22"/>
          <p:cNvSpPr txBox="1"/>
          <p:nvPr/>
        </p:nvSpPr>
        <p:spPr>
          <a:xfrm>
            <a:off x="819150" y="3095975"/>
            <a:ext cx="733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During testing, after obtaining embeddings from preprocessing step, probabilities are averaged over set of obtained embeddings.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Finally index  with highest probability  is used to predict emotion.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0 : anger , 1 :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disgust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,  2 : fear, 3 : joy, 4 : neutral, 5 : sadness, 6 : surprise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             </a:t>
            </a:r>
            <a:r>
              <a:rPr lang="en" sz="2700"/>
              <a:t>Other Experimentation</a:t>
            </a:r>
            <a:endParaRPr sz="2700"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499300"/>
            <a:ext cx="75057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Different pretrained models like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VGGish, edgel3, openl3</a:t>
            </a:r>
            <a:r>
              <a:rPr lang="en" sz="1600"/>
              <a:t> are used to obtain different sized embeddings.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Different scaling methods like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min-max scaler, standard scaler</a:t>
            </a:r>
            <a:r>
              <a:rPr lang="en" sz="1600"/>
              <a:t> are used to preprocess embeddings.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Hyperparameter</a:t>
            </a:r>
            <a:r>
              <a:rPr lang="en" sz="1600"/>
              <a:t> tuning is done for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KNN classifier</a:t>
            </a:r>
            <a:r>
              <a:rPr lang="en" sz="1600"/>
              <a:t> for parameters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k_neighbours, weights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CNNs</a:t>
            </a:r>
            <a:r>
              <a:rPr lang="en" sz="1600"/>
              <a:t> are used to train STFT of the audio files given, but didn’t give better results.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FLAML</a:t>
            </a:r>
            <a:r>
              <a:rPr lang="en" sz="1600"/>
              <a:t> is also used to experiment various boosting techniques like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Random Forest</a:t>
            </a:r>
            <a:r>
              <a:rPr lang="en" sz="1600"/>
              <a:t>,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LGBM, Cat Boost, XGBoost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777500" y="387475"/>
            <a:ext cx="75057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</a:t>
            </a:r>
            <a:r>
              <a:rPr lang="en" sz="2700"/>
              <a:t>Application</a:t>
            </a:r>
            <a:endParaRPr sz="2700"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19150" y="1093375"/>
            <a:ext cx="75057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Tech stack used :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600"/>
              <a:t>,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1600"/>
              <a:t>,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" sz="1600"/>
              <a:t> (Frontend),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Flask</a:t>
            </a:r>
            <a:r>
              <a:rPr lang="en" sz="1600"/>
              <a:t> (Backend)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Instructions for installation and running application are in </a:t>
            </a:r>
            <a:r>
              <a:rPr b="1" lang="en" sz="1400">
                <a:latin typeface="Comic Sans MS"/>
                <a:ea typeface="Comic Sans MS"/>
                <a:cs typeface="Comic Sans MS"/>
                <a:sym typeface="Comic Sans MS"/>
              </a:rPr>
              <a:t>Instructions to Run.txt</a:t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There are mainly </a:t>
            </a:r>
            <a:r>
              <a:rPr b="1" lang="en" sz="1400"/>
              <a:t>4 section</a:t>
            </a:r>
            <a:r>
              <a:rPr b="1" lang="en" sz="1400"/>
              <a:t>s</a:t>
            </a:r>
            <a:r>
              <a:rPr lang="en" sz="1400"/>
              <a:t> app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 : Upload (center)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 : Audio Display (right)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3 : Prediction Display (top-left)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4 : Probabilities Display (bottom-left)</a:t>
            </a:r>
            <a:endParaRPr sz="1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Click on Upload image to upload audio. Play audio to see display in “</a:t>
            </a:r>
            <a:r>
              <a:rPr b="1" lang="en" sz="1400">
                <a:latin typeface="Comic Sans MS"/>
                <a:ea typeface="Comic Sans MS"/>
                <a:cs typeface="Comic Sans MS"/>
                <a:sym typeface="Comic Sans MS"/>
              </a:rPr>
              <a:t>Audio Display</a:t>
            </a:r>
            <a:r>
              <a:rPr lang="en" sz="1400"/>
              <a:t>” section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Click on “</a:t>
            </a:r>
            <a:r>
              <a:rPr b="1" lang="en" sz="1400">
                <a:latin typeface="Comic Sans MS"/>
                <a:ea typeface="Comic Sans MS"/>
                <a:cs typeface="Comic Sans MS"/>
                <a:sym typeface="Comic Sans MS"/>
              </a:rPr>
              <a:t>Check Prediction</a:t>
            </a:r>
            <a:r>
              <a:rPr lang="en" sz="1400"/>
              <a:t>” to obtain the predicted emotion and respective probabilities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408300"/>
            <a:ext cx="75057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Snapshot</a:t>
            </a:r>
            <a:r>
              <a:rPr lang="en"/>
              <a:t>s</a:t>
            </a:r>
            <a:r>
              <a:rPr lang="en"/>
              <a:t> </a:t>
            </a: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950" y="1003950"/>
            <a:ext cx="4088076" cy="187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25" y="2878100"/>
            <a:ext cx="4388723" cy="2005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6448" y="2926374"/>
            <a:ext cx="4100617" cy="196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275" y="1026200"/>
            <a:ext cx="4088073" cy="18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19150" y="845600"/>
            <a:ext cx="75057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                  </a:t>
            </a:r>
            <a:r>
              <a:rPr lang="en" sz="2700"/>
              <a:t>Future Scope</a:t>
            </a:r>
            <a:endParaRPr sz="2700"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819150" y="1697150"/>
            <a:ext cx="75057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Model size can be optimized as well as speed using GPU and RAPIDS library.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recording audio option can be added to WebApp through which we can directly predict the emotion by recording real time audio.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External Public datasets can be used to increase score of best models.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Recurrent Neural Networks like LSTM, GRU can also be used to train audio data.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25" y="166600"/>
            <a:ext cx="8834700" cy="48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3151425" y="283350"/>
            <a:ext cx="21795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Index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8" name="Google Shape;138;p14"/>
          <p:cNvGraphicFramePr/>
          <p:nvPr/>
        </p:nvGraphicFramePr>
        <p:xfrm>
          <a:off x="1941625" y="110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{155CF77B-BC53-4E56-97FF-72556FF8A7ED}</a:tableStyleId>
              </a:tblPr>
              <a:tblGrid>
                <a:gridCol w="721325"/>
                <a:gridCol w="967550"/>
                <a:gridCol w="3660375"/>
              </a:tblGrid>
              <a:tr h="54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S.No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Folder Structure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Statement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6 - 11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Machine Learning Model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Snapshots of Application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Future Scope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767100" y="314575"/>
            <a:ext cx="75057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Folder Structure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937075"/>
            <a:ext cx="7505700" cy="3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•</a:t>
            </a:r>
            <a:r>
              <a:rPr b="1" lang="en" sz="1600"/>
              <a:t> site</a:t>
            </a:r>
            <a:r>
              <a:rPr lang="en" sz="1600"/>
              <a:t> (contains files related to WebApp) 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• </a:t>
            </a:r>
            <a:r>
              <a:rPr b="1" lang="en" sz="1600"/>
              <a:t>code</a:t>
            </a:r>
            <a:r>
              <a:rPr lang="en" sz="1600"/>
              <a:t> (code files) 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➢ </a:t>
            </a:r>
            <a:r>
              <a:rPr b="1" lang="en" sz="1600"/>
              <a:t>mp32wav.py</a:t>
            </a:r>
            <a:r>
              <a:rPr lang="en" sz="1600"/>
              <a:t> : to convert the mp3 files to wav 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➢ </a:t>
            </a:r>
            <a:r>
              <a:rPr b="1" lang="en" sz="1600"/>
              <a:t>IA for AI.ipynb</a:t>
            </a:r>
            <a:r>
              <a:rPr lang="en" sz="1600"/>
              <a:t> : code for training and testing 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• </a:t>
            </a:r>
            <a:r>
              <a:rPr b="1" lang="en" sz="1600"/>
              <a:t>submissions</a:t>
            </a:r>
            <a:r>
              <a:rPr lang="en" sz="1600"/>
              <a:t> (To scored submissions) 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➢ </a:t>
            </a:r>
            <a:r>
              <a:rPr b="1" lang="en" sz="1600"/>
              <a:t>submission_{score}.csv</a:t>
            </a:r>
            <a:endParaRPr b="1" sz="16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lang="en" sz="1600"/>
              <a:t>• </a:t>
            </a:r>
            <a:r>
              <a:rPr b="1" lang="en" sz="1600"/>
              <a:t>snapshots</a:t>
            </a:r>
            <a:r>
              <a:rPr lang="en" sz="1600"/>
              <a:t> (screenshots of web app)</a:t>
            </a:r>
            <a:endParaRPr b="1" sz="16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• </a:t>
            </a:r>
            <a:r>
              <a:rPr b="1" lang="en" sz="1600"/>
              <a:t>demo.mkv</a:t>
            </a:r>
            <a:r>
              <a:rPr lang="en" sz="1600"/>
              <a:t> : demo video of WebApp 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• </a:t>
            </a:r>
            <a:r>
              <a:rPr b="1" lang="en" sz="1600"/>
              <a:t>Cogito IA for AI finale.pdf </a:t>
            </a:r>
            <a:r>
              <a:rPr lang="en" sz="1600"/>
              <a:t>: full details of my approach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• </a:t>
            </a:r>
            <a:r>
              <a:rPr b="1" lang="en" sz="1600"/>
              <a:t>Instructions to Run.txt</a:t>
            </a:r>
            <a:r>
              <a:rPr lang="en" sz="1600"/>
              <a:t> : steps to be followed to run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522825"/>
            <a:ext cx="750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                </a:t>
            </a:r>
            <a:r>
              <a:rPr lang="en" sz="2700"/>
              <a:t>P</a:t>
            </a:r>
            <a:r>
              <a:rPr lang="en" sz="2700"/>
              <a:t>roblem Statement</a:t>
            </a:r>
            <a:endParaRPr sz="2700"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572650" y="1374375"/>
            <a:ext cx="8162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0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40"/>
              <a:buChar char="●"/>
            </a:pPr>
            <a:r>
              <a:rPr b="1" lang="en" sz="1740">
                <a:solidFill>
                  <a:schemeClr val="lt1"/>
                </a:solidFill>
              </a:rPr>
              <a:t>Given a audio dataset, create a model that classifies the audio into given label.</a:t>
            </a:r>
            <a:endParaRPr b="1" sz="1740">
              <a:solidFill>
                <a:schemeClr val="lt1"/>
              </a:solidFill>
            </a:endParaRPr>
          </a:p>
          <a:p>
            <a:pPr indent="-3390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40"/>
              <a:buChar char="●"/>
            </a:pPr>
            <a:r>
              <a:rPr b="1" lang="en" sz="1740">
                <a:solidFill>
                  <a:schemeClr val="lt1"/>
                </a:solidFill>
              </a:rPr>
              <a:t>Build an Application using the Machine Learning model created</a:t>
            </a:r>
            <a:endParaRPr b="1" sz="1740">
              <a:solidFill>
                <a:schemeClr val="lt1"/>
              </a:solidFill>
            </a:endParaRPr>
          </a:p>
          <a:p>
            <a:pPr indent="-3390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b="1" lang="en" sz="1740"/>
              <a:t>Type :</a:t>
            </a:r>
            <a:r>
              <a:rPr lang="en" sz="1740"/>
              <a:t> Multi Class classification</a:t>
            </a:r>
            <a:endParaRPr sz="1740"/>
          </a:p>
          <a:p>
            <a:pPr indent="-3390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b="1" lang="en" sz="1740"/>
              <a:t>Data Type :</a:t>
            </a:r>
            <a:r>
              <a:rPr lang="en" sz="1740"/>
              <a:t> Audio</a:t>
            </a:r>
            <a:endParaRPr sz="1740"/>
          </a:p>
          <a:p>
            <a:pPr indent="-33909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40"/>
              <a:buChar char="●"/>
            </a:pPr>
            <a:r>
              <a:rPr b="1" lang="en" sz="1740"/>
              <a:t>Metric :</a:t>
            </a:r>
            <a:r>
              <a:rPr lang="en" sz="1740"/>
              <a:t> Accuracy</a:t>
            </a:r>
            <a:endParaRPr sz="1740"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b="1" lang="en" sz="1740"/>
              <a:t>Dataset Details :</a:t>
            </a:r>
            <a:r>
              <a:rPr lang="en" sz="1540"/>
              <a:t> </a:t>
            </a:r>
            <a:endParaRPr sz="154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40"/>
              <a:t>➢ TrainAudioFiles: mp3, wav training files </a:t>
            </a:r>
            <a:endParaRPr sz="154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40"/>
              <a:t>➢ TestAudioFiles: mp3, wav test files </a:t>
            </a:r>
            <a:endParaRPr sz="154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40"/>
              <a:t>➢ train.csv: labels for training data </a:t>
            </a:r>
            <a:endParaRPr sz="154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40"/>
              <a:t>➢ test.csv: names of test files </a:t>
            </a:r>
            <a:endParaRPr sz="154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40"/>
              <a:t>➢ sample_submission.csv: submission file </a:t>
            </a:r>
            <a:endParaRPr sz="15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81625" y="1803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r>
              <a:rPr b="1" lang="en" sz="3900"/>
              <a:t>MY APPROACH</a:t>
            </a:r>
            <a:endParaRPr b="1" sz="3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        </a:t>
            </a:r>
            <a:r>
              <a:rPr lang="en" sz="2700"/>
              <a:t>Machine Learning Model</a:t>
            </a:r>
            <a:endParaRPr sz="2700"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751250"/>
            <a:ext cx="75057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Steps:</a:t>
            </a:r>
            <a:endParaRPr b="1" sz="2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Data Exploration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Data Preprocessing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Training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470750"/>
            <a:ext cx="75057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r>
              <a:rPr lang="en" sz="2700"/>
              <a:t>Data Exploration</a:t>
            </a:r>
            <a:endParaRPr sz="2700"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00" y="1984625"/>
            <a:ext cx="3798775" cy="26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375" y="2067512"/>
            <a:ext cx="3622475" cy="25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1205500" y="1249550"/>
            <a:ext cx="742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                  Number of audio samples of respective classes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397900"/>
            <a:ext cx="7505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                          </a:t>
            </a:r>
            <a:r>
              <a:rPr lang="en" sz="2700"/>
              <a:t>Data Preprocessing</a:t>
            </a:r>
            <a:endParaRPr sz="2700"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914400" y="978725"/>
            <a:ext cx="75057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all mp3 files are converted to wav using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mp32wav.py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Library used :</a:t>
            </a:r>
            <a:r>
              <a:rPr lang="en" sz="1600"/>
              <a:t>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pydub</a:t>
            </a:r>
            <a:r>
              <a:rPr lang="en" sz="1600"/>
              <a:t>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embeddings for both training and test data using pre-trained audio models.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-&gt; Libraries used: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openl3</a:t>
            </a:r>
            <a:r>
              <a:rPr lang="en" sz="1600"/>
              <a:t>,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soundfile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-&gt; Embedding size : </a:t>
            </a:r>
            <a:r>
              <a:rPr b="1" lang="en" sz="1600"/>
              <a:t>512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-&gt; There are different arguments present in </a:t>
            </a:r>
            <a:r>
              <a:rPr b="1" lang="en" sz="1600"/>
              <a:t>openl3</a:t>
            </a:r>
            <a:r>
              <a:rPr lang="en" sz="1600"/>
              <a:t> which I changed to obtain different embeddings.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a given audio file embeddings are of shape (N, 512). N depends on the duration of audio.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I converted each embedding to N 512D embeddings and given same label to all those which I later used for training.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for Preprocessing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582625"/>
            <a:ext cx="7505700" cy="27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Audio 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Duration :</a:t>
            </a:r>
            <a:r>
              <a:rPr lang="en" sz="1700"/>
              <a:t> 6.5 sec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N</a:t>
            </a:r>
            <a:r>
              <a:rPr lang="en" sz="1700"/>
              <a:t> (total number of data samples from this audio): 13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Total embeddings size</a:t>
            </a:r>
            <a:r>
              <a:rPr lang="en" sz="1700"/>
              <a:t> : (13,512)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 : depends on </a:t>
            </a:r>
            <a:r>
              <a:rPr b="1" lang="en" sz="1700"/>
              <a:t>hop-size </a:t>
            </a:r>
            <a:r>
              <a:rPr lang="en" sz="1700"/>
              <a:t>in </a:t>
            </a:r>
            <a:r>
              <a:rPr b="1" lang="en" sz="1700"/>
              <a:t>openl3 </a:t>
            </a:r>
            <a:r>
              <a:rPr lang="en" sz="1700"/>
              <a:t>(embeddings frame rate)</a:t>
            </a:r>
            <a:endParaRPr sz="1700"/>
          </a:p>
        </p:txBody>
      </p:sp>
      <p:pic>
        <p:nvPicPr>
          <p:cNvPr id="182" name="Google Shape;182;p21" title="405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750" y="15826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