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Gill Sans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GillSans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Gill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c97fb0993_2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5c97fb0993_2_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5c97fb0993_2_8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5c97fb0993_2_1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5c97fb0993_2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c97fb0993_2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15c97fb0993_2_1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5c97fb0993_2_10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ca6f20509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15ca6f20509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15ca6f20509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c97fb0993_2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5c97fb0993_2_1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5c97fb0993_2_10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c97fb0993_2_1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15c97fb0993_2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c97fb0993_2_1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5c97fb0993_2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5c97fb0993_2_1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5c97fb0993_2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cc2139d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5cc2139d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c97fb0993_2_1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5c97fb0993_2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ctrTitle"/>
          </p:nvPr>
        </p:nvSpPr>
        <p:spPr>
          <a:xfrm>
            <a:off x="435893" y="765323"/>
            <a:ext cx="8245162" cy="11062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sz="27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435896" y="1871584"/>
            <a:ext cx="8245160" cy="4427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200" cap="none">
                <a:solidFill>
                  <a:schemeClr val="accent2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5704463" y="446710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918725" y="4467103"/>
            <a:ext cx="76233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7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35894" y="1635372"/>
            <a:ext cx="8272211" cy="275872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7918725" y="4467103"/>
            <a:ext cx="78938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435895" y="2282932"/>
            <a:ext cx="8272211" cy="112313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Gill Sans"/>
              <a:buNone/>
              <a:defRPr b="0" sz="27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35894" y="3406063"/>
            <a:ext cx="8272211" cy="4504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4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0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334486" y="454915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35895" y="1671002"/>
            <a:ext cx="4066793" cy="272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641313" y="1671002"/>
            <a:ext cx="4066794" cy="2724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334486" y="454915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435895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665414" y="1688169"/>
            <a:ext cx="3815306" cy="40200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0" sz="17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96" name="Google Shape;96;p19"/>
          <p:cNvSpPr txBox="1"/>
          <p:nvPr>
            <p:ph idx="2" type="body"/>
          </p:nvPr>
        </p:nvSpPr>
        <p:spPr>
          <a:xfrm>
            <a:off x="435896" y="2194539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3" type="body"/>
          </p:nvPr>
        </p:nvSpPr>
        <p:spPr>
          <a:xfrm>
            <a:off x="4892801" y="1688169"/>
            <a:ext cx="3815305" cy="41503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b="0" sz="17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b="1" sz="1200"/>
            </a:lvl9pPr>
          </a:lstStyle>
          <a:p/>
        </p:txBody>
      </p:sp>
      <p:sp>
        <p:nvSpPr>
          <p:cNvPr id="98" name="Google Shape;98;p19"/>
          <p:cNvSpPr txBox="1"/>
          <p:nvPr>
            <p:ph idx="4" type="body"/>
          </p:nvPr>
        </p:nvSpPr>
        <p:spPr>
          <a:xfrm>
            <a:off x="4663282" y="2194539"/>
            <a:ext cx="4044825" cy="2201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330512" y="454915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431921" y="547244"/>
            <a:ext cx="8272212" cy="74124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435894" y="3946722"/>
            <a:ext cx="3682084" cy="517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1500"/>
              <a:buFont typeface="Gill Sans"/>
              <a:buNone/>
              <a:defRPr b="0" sz="15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35862" y="450900"/>
            <a:ext cx="846963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◼"/>
              <a:defRPr sz="1500">
                <a:solidFill>
                  <a:schemeClr val="dk2"/>
                </a:solidFill>
              </a:defRPr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 sz="1400">
                <a:solidFill>
                  <a:schemeClr val="dk2"/>
                </a:solidFill>
              </a:defRPr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 sz="1200">
                <a:solidFill>
                  <a:schemeClr val="dk2"/>
                </a:solidFill>
              </a:defRPr>
            </a:lvl3pPr>
            <a:lvl4pPr indent="-292100" lvl="3" marL="18288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4pPr>
            <a:lvl5pPr indent="-292100" lvl="4" marL="22860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5pPr>
            <a:lvl6pPr indent="-292100" lvl="5" marL="27432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6pPr>
            <a:lvl7pPr indent="-292100" lvl="6" marL="32004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7pPr>
            <a:lvl8pPr indent="-292100" lvl="7" marL="36576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8pPr>
            <a:lvl9pPr indent="-292100" lvl="8" marL="4114800" algn="l">
              <a:spcBef>
                <a:spcPts val="500"/>
              </a:spcBef>
              <a:spcAft>
                <a:spcPts val="500"/>
              </a:spcAft>
              <a:buSzPts val="1000"/>
              <a:buChar char="◼"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4305617" y="3946722"/>
            <a:ext cx="4402490" cy="517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r">
              <a:spcBef>
                <a:spcPts val="20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113" name="Google Shape;113;p21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35895" y="3520042"/>
            <a:ext cx="8272212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Gill Sans"/>
              <a:buNone/>
              <a:defRPr b="0" sz="18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2"/>
          <p:cNvSpPr/>
          <p:nvPr>
            <p:ph idx="2" type="pic"/>
          </p:nvPr>
        </p:nvSpPr>
        <p:spPr>
          <a:xfrm>
            <a:off x="335863" y="449794"/>
            <a:ext cx="8468144" cy="2667939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35894" y="3945095"/>
            <a:ext cx="8272213" cy="44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9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6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600"/>
              <a:buNone/>
              <a:defRPr sz="700"/>
            </a:lvl9pPr>
          </a:lstStyle>
          <a:p/>
        </p:txBody>
      </p:sp>
      <p:sp>
        <p:nvSpPr>
          <p:cNvPr id="120" name="Google Shape;120;p22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435894" y="526617"/>
            <a:ext cx="8272212" cy="7603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 rot="5400000">
            <a:off x="3250952" y="-1063056"/>
            <a:ext cx="2642096" cy="82722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298450" lvl="1" marL="914400" algn="l">
              <a:spcBef>
                <a:spcPts val="500"/>
              </a:spcBef>
              <a:spcAft>
                <a:spcPts val="0"/>
              </a:spcAft>
              <a:buSzPts val="1100"/>
              <a:buChar char="◼"/>
              <a:defRPr/>
            </a:lvl2pPr>
            <a:lvl3pPr indent="-292100" lvl="2" marL="1371600" algn="l">
              <a:spcBef>
                <a:spcPts val="500"/>
              </a:spcBef>
              <a:spcAft>
                <a:spcPts val="0"/>
              </a:spcAft>
              <a:buSzPts val="1000"/>
              <a:buChar char="◼"/>
              <a:defRPr/>
            </a:lvl3pPr>
            <a:lvl4pPr indent="-279400" lvl="3" marL="18288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4pPr>
            <a:lvl5pPr indent="-279400" lvl="4" marL="2286000" algn="l">
              <a:spcBef>
                <a:spcPts val="500"/>
              </a:spcBef>
              <a:spcAft>
                <a:spcPts val="0"/>
              </a:spcAft>
              <a:buSzPts val="8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type="title"/>
          </p:nvPr>
        </p:nvSpPr>
        <p:spPr>
          <a:xfrm rot="5400000">
            <a:off x="5437310" y="1698885"/>
            <a:ext cx="3887305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 rot="5400000">
            <a:off x="1598644" y="-510658"/>
            <a:ext cx="3887305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algn="l">
              <a:spcBef>
                <a:spcPts val="300"/>
              </a:spcBef>
              <a:spcAft>
                <a:spcPts val="0"/>
              </a:spcAft>
              <a:buSzPts val="1200"/>
              <a:buChar char="◼"/>
              <a:defRPr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3pPr>
            <a:lvl4pPr indent="-304800" lvl="3" marL="18288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4pPr>
            <a:lvl5pPr indent="-304800" lvl="4" marL="22860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5pPr>
            <a:lvl6pPr indent="-304800" lvl="5" marL="27432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6pPr>
            <a:lvl7pPr indent="-304800" lvl="6" marL="32004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7pPr>
            <a:lvl8pPr indent="-304800" lvl="7" marL="3657600" algn="l">
              <a:spcBef>
                <a:spcPts val="500"/>
              </a:spcBef>
              <a:spcAft>
                <a:spcPts val="0"/>
              </a:spcAft>
              <a:buSzPts val="1200"/>
              <a:buChar char="◼"/>
              <a:defRPr/>
            </a:lvl8pPr>
            <a:lvl9pPr indent="-304800" lvl="8" marL="4114800" algn="l">
              <a:spcBef>
                <a:spcPts val="500"/>
              </a:spcBef>
              <a:spcAft>
                <a:spcPts val="500"/>
              </a:spcAft>
              <a:buSzPts val="1200"/>
              <a:buChar char="◼"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0" type="dt"/>
          </p:nvPr>
        </p:nvSpPr>
        <p:spPr>
          <a:xfrm>
            <a:off x="6745255" y="4467103"/>
            <a:ext cx="99610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1" type="ftr"/>
          </p:nvPr>
        </p:nvSpPr>
        <p:spPr>
          <a:xfrm>
            <a:off x="581192" y="4463858"/>
            <a:ext cx="5922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7834961" y="4467103"/>
            <a:ext cx="87314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Gill Sans"/>
              <a:buNone/>
              <a:defRPr b="0" i="0" sz="2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3048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21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◼"/>
              <a:defRPr b="0" i="0" sz="11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7940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794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794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794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794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7940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accent2"/>
              </a:buClr>
              <a:buSzPts val="800"/>
              <a:buFont typeface="Noto Sans Symbols"/>
              <a:buChar char="◼"/>
              <a:defRPr b="0" i="0" sz="9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5704463" y="446710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435894" y="4463858"/>
            <a:ext cx="518790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7918725" y="4467103"/>
            <a:ext cx="7893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34900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031610" y="340232"/>
            <a:ext cx="2777490" cy="739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cs.toronto.edu/~complingweb/data/TORGO/torgo.html" TargetMode="External"/><Relationship Id="rId4" Type="http://schemas.openxmlformats.org/officeDocument/2006/relationships/hyperlink" Target="http://www.isle.illinois.edu/sst/data/UASpeech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hyperlink" Target="https://hardikbansal.github.io/CycleGANBlo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hyperlink" Target="https://arxiv.org/ftp/arxiv/papers/2001/2001.04260.pd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igital Connections"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13265" r="3502" t="9090"/>
          <a:stretch/>
        </p:blipFill>
        <p:spPr>
          <a:xfrm>
            <a:off x="15" y="8"/>
            <a:ext cx="9143985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25"/>
          <p:cNvGrpSpPr/>
          <p:nvPr/>
        </p:nvGrpSpPr>
        <p:grpSpPr>
          <a:xfrm>
            <a:off x="334901" y="340232"/>
            <a:ext cx="8474200" cy="73915"/>
            <a:chOff x="446534" y="453643"/>
            <a:chExt cx="11298933" cy="98554"/>
          </a:xfrm>
        </p:grpSpPr>
        <p:sp>
          <p:nvSpPr>
            <p:cNvPr id="145" name="Google Shape;145;p25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5"/>
          <p:cNvSpPr/>
          <p:nvPr/>
        </p:nvSpPr>
        <p:spPr>
          <a:xfrm>
            <a:off x="336549" y="3321050"/>
            <a:ext cx="8445500" cy="1471873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>
            <p:ph type="ctrTitle"/>
          </p:nvPr>
        </p:nvSpPr>
        <p:spPr>
          <a:xfrm>
            <a:off x="435893" y="3429000"/>
            <a:ext cx="8245162" cy="67143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None/>
            </a:pPr>
            <a:r>
              <a:rPr lang="en" sz="2400">
                <a:solidFill>
                  <a:schemeClr val="lt1"/>
                </a:solidFill>
              </a:rPr>
              <a:t>IMPROVING INTELLIGIBILITY OF DYSARTHRIC SPEECH</a:t>
            </a:r>
            <a:endParaRPr/>
          </a:p>
        </p:txBody>
      </p:sp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435904" y="4100425"/>
            <a:ext cx="1701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700">
                <a:solidFill>
                  <a:srgbClr val="7CEBFF"/>
                </a:solidFill>
              </a:rPr>
              <a:t>IDEATION </a:t>
            </a:r>
            <a:endParaRPr sz="1700"/>
          </a:p>
        </p:txBody>
      </p:sp>
      <p:sp>
        <p:nvSpPr>
          <p:cNvPr id="151" name="Google Shape;151;p25"/>
          <p:cNvSpPr txBox="1"/>
          <p:nvPr/>
        </p:nvSpPr>
        <p:spPr>
          <a:xfrm>
            <a:off x="6318601" y="4257354"/>
            <a:ext cx="25629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0" i="0" lang="en" sz="1500" u="none" cap="none" strike="noStrike">
                <a:solidFill>
                  <a:srgbClr val="7CEBFF"/>
                </a:solidFill>
                <a:latin typeface="Gill Sans"/>
                <a:ea typeface="Gill Sans"/>
                <a:cs typeface="Gill Sans"/>
                <a:sym typeface="Gill Sans"/>
              </a:rPr>
              <a:t>Team TRANSFORMERS</a:t>
            </a:r>
            <a:endParaRPr b="0" i="0" sz="1500" u="none" cap="none" strike="noStrike">
              <a:solidFill>
                <a:srgbClr val="7CEB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lang="en" sz="1056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"Freedom is the right of all sentient beings."</a:t>
            </a:r>
            <a:endParaRPr sz="1056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/>
        </p:nvSpPr>
        <p:spPr>
          <a:xfrm>
            <a:off x="309282" y="685800"/>
            <a:ext cx="4047565" cy="3577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DEPLOYMENT</a:t>
            </a:r>
            <a:endParaRPr sz="1100"/>
          </a:p>
        </p:txBody>
      </p:sp>
      <p:sp>
        <p:nvSpPr>
          <p:cNvPr id="232" name="Google Shape;232;p34"/>
          <p:cNvSpPr txBox="1"/>
          <p:nvPr/>
        </p:nvSpPr>
        <p:spPr>
          <a:xfrm>
            <a:off x="473175" y="1206575"/>
            <a:ext cx="8316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ill Sans"/>
              <a:buChar char="●"/>
            </a:pPr>
            <a:r>
              <a:rPr lang="en" sz="1700">
                <a:latin typeface="Gill Sans"/>
                <a:ea typeface="Gill Sans"/>
                <a:cs typeface="Gill Sans"/>
                <a:sym typeface="Gill Sans"/>
              </a:rPr>
              <a:t>The trained model can then be deployed into a web app.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ill Sans"/>
              <a:buChar char="●"/>
            </a:pPr>
            <a:r>
              <a:rPr lang="en" sz="1700">
                <a:latin typeface="Gill Sans"/>
                <a:ea typeface="Gill Sans"/>
                <a:cs typeface="Gill Sans"/>
                <a:sym typeface="Gill Sans"/>
              </a:rPr>
              <a:t>Dysarthric audio can be uploaded which is converted to Normal audio which can be downloaded from the site.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ill Sans"/>
              <a:buChar char="●"/>
            </a:pPr>
            <a:r>
              <a:rPr lang="en" sz="1700">
                <a:latin typeface="Gill Sans"/>
                <a:ea typeface="Gill Sans"/>
                <a:cs typeface="Gill Sans"/>
                <a:sym typeface="Gill Sans"/>
              </a:rPr>
              <a:t>Metrics and spectrograms can also be seen on the other page of web app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/>
          <p:nvPr/>
        </p:nvSpPr>
        <p:spPr>
          <a:xfrm>
            <a:off x="0" y="402534"/>
            <a:ext cx="9144000" cy="47409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>
            <p:ph type="title"/>
          </p:nvPr>
        </p:nvSpPr>
        <p:spPr>
          <a:xfrm>
            <a:off x="435894" y="526618"/>
            <a:ext cx="8272212" cy="38778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b="1" lang="en">
                <a:solidFill>
                  <a:schemeClr val="dk1"/>
                </a:solidFill>
              </a:rPr>
              <a:t>INTRODUCTION</a:t>
            </a:r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560925" y="1111250"/>
            <a:ext cx="84681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Gill Sans"/>
                <a:ea typeface="Gill Sans"/>
                <a:cs typeface="Gill Sans"/>
                <a:sym typeface="Gill Sans"/>
              </a:rPr>
              <a:t>Dysarthria:</a:t>
            </a:r>
            <a:endParaRPr sz="21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Gill Sans"/>
                <a:ea typeface="Gill Sans"/>
                <a:cs typeface="Gill Sans"/>
                <a:sym typeface="Gill Sans"/>
              </a:rPr>
              <a:t>                </a:t>
            </a:r>
            <a:r>
              <a:rPr lang="en" sz="1700">
                <a:latin typeface="Gill Sans"/>
                <a:ea typeface="Gill Sans"/>
                <a:cs typeface="Gill Sans"/>
                <a:sym typeface="Gill Sans"/>
              </a:rPr>
              <a:t>Dysarthria refers to a group of speech disorders resulting from disturbances in muscular control of speech mechanism due to a damage in the central or peripheral nervous system. 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Gill Sans"/>
                <a:ea typeface="Gill Sans"/>
                <a:cs typeface="Gill Sans"/>
                <a:sym typeface="Gill Sans"/>
              </a:rPr>
              <a:t>Intelligibility:</a:t>
            </a:r>
            <a:endParaRPr sz="21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Gill Sans"/>
                <a:ea typeface="Gill Sans"/>
                <a:cs typeface="Gill Sans"/>
                <a:sym typeface="Gill Sans"/>
              </a:rPr>
              <a:t>                  </a:t>
            </a:r>
            <a:r>
              <a:rPr lang="en" sz="1700">
                <a:solidFill>
                  <a:srgbClr val="202122"/>
                </a:solidFill>
                <a:highlight>
                  <a:srgbClr val="FFFFFF"/>
                </a:highlight>
                <a:latin typeface="Gill Sans"/>
                <a:ea typeface="Gill Sans"/>
                <a:cs typeface="Gill Sans"/>
                <a:sym typeface="Gill Sans"/>
              </a:rPr>
              <a:t>Intelligibility is a measure of how comprehensible speech is in given conditions.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/>
          <p:nvPr/>
        </p:nvSpPr>
        <p:spPr>
          <a:xfrm>
            <a:off x="0" y="402534"/>
            <a:ext cx="9144000" cy="474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335863" y="3856481"/>
            <a:ext cx="8468100" cy="94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 txBox="1"/>
          <p:nvPr>
            <p:ph type="title"/>
          </p:nvPr>
        </p:nvSpPr>
        <p:spPr>
          <a:xfrm>
            <a:off x="435894" y="526618"/>
            <a:ext cx="82722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b="1" lang="en">
                <a:solidFill>
                  <a:schemeClr val="dk1"/>
                </a:solidFill>
              </a:rPr>
              <a:t>PROBLEM STATEMENT</a:t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572750" y="1445225"/>
            <a:ext cx="8468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Gill Sans"/>
              <a:buChar char="●"/>
            </a:pPr>
            <a:r>
              <a:rPr lang="en" sz="2100">
                <a:latin typeface="Gill Sans"/>
                <a:ea typeface="Gill Sans"/>
                <a:cs typeface="Gill Sans"/>
                <a:sym typeface="Gill Sans"/>
              </a:rPr>
              <a:t>To improve intelligibility and comprehensibility of dysarthric speech.</a:t>
            </a:r>
            <a:endParaRPr sz="21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Gill Sans"/>
              <a:ea typeface="Gill Sans"/>
              <a:cs typeface="Gill Sans"/>
              <a:sym typeface="Gill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Gill Sans"/>
              <a:buChar char="●"/>
            </a:pPr>
            <a:r>
              <a:rPr lang="en" sz="2100">
                <a:latin typeface="Gill Sans"/>
                <a:ea typeface="Gill Sans"/>
                <a:cs typeface="Gill Sans"/>
                <a:sym typeface="Gill Sans"/>
              </a:rPr>
              <a:t>Using Machine Learning approach to transfer characteristics of normal speech to dysarthric speech.</a:t>
            </a:r>
            <a:endParaRPr sz="21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>
            <a:off x="0" y="402534"/>
            <a:ext cx="9144000" cy="47409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 txBox="1"/>
          <p:nvPr>
            <p:ph type="title"/>
          </p:nvPr>
        </p:nvSpPr>
        <p:spPr>
          <a:xfrm>
            <a:off x="435894" y="526618"/>
            <a:ext cx="8272212" cy="38778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b="1" lang="en">
                <a:solidFill>
                  <a:schemeClr val="dk1"/>
                </a:solidFill>
              </a:rPr>
              <a:t>APPROACH</a:t>
            </a:r>
            <a:endParaRPr/>
          </a:p>
        </p:txBody>
      </p:sp>
      <p:grpSp>
        <p:nvGrpSpPr>
          <p:cNvPr id="178" name="Google Shape;178;p28"/>
          <p:cNvGrpSpPr/>
          <p:nvPr/>
        </p:nvGrpSpPr>
        <p:grpSpPr>
          <a:xfrm>
            <a:off x="339412" y="1722893"/>
            <a:ext cx="7879914" cy="755582"/>
            <a:chOff x="4732" y="912545"/>
            <a:chExt cx="10506552" cy="1007442"/>
          </a:xfrm>
        </p:grpSpPr>
        <p:sp>
          <p:nvSpPr>
            <p:cNvPr id="179" name="Google Shape;179;p28"/>
            <p:cNvSpPr/>
            <p:nvPr/>
          </p:nvSpPr>
          <p:spPr>
            <a:xfrm>
              <a:off x="4732" y="912545"/>
              <a:ext cx="1679071" cy="1007442"/>
            </a:xfrm>
            <a:prstGeom prst="roundRect">
              <a:avLst>
                <a:gd fmla="val 10000" name="adj"/>
              </a:avLst>
            </a:prstGeom>
            <a:solidFill>
              <a:srgbClr val="173160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8"/>
            <p:cNvSpPr txBox="1"/>
            <p:nvPr/>
          </p:nvSpPr>
          <p:spPr>
            <a:xfrm>
              <a:off x="34239" y="942052"/>
              <a:ext cx="1620057" cy="9484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850" lIns="62850" spcFirstLastPara="1" rIns="62850" wrap="square" tIns="6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Gill Sans"/>
                <a:buNone/>
              </a:pPr>
              <a:r>
                <a:rPr b="0" i="0" lang="en" sz="17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Dataset</a:t>
              </a:r>
              <a:endParaRPr sz="1100"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1851710" y="1208062"/>
              <a:ext cx="355963" cy="416409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9ABB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8"/>
            <p:cNvSpPr txBox="1"/>
            <p:nvPr/>
          </p:nvSpPr>
          <p:spPr>
            <a:xfrm>
              <a:off x="1851710" y="1291344"/>
              <a:ext cx="249174" cy="2498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Gill Sans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2355431" y="912545"/>
              <a:ext cx="2740730" cy="1007442"/>
            </a:xfrm>
            <a:prstGeom prst="roundRect">
              <a:avLst>
                <a:gd fmla="val 10000" name="adj"/>
              </a:avLst>
            </a:prstGeom>
            <a:solidFill>
              <a:srgbClr val="173160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8"/>
            <p:cNvSpPr txBox="1"/>
            <p:nvPr/>
          </p:nvSpPr>
          <p:spPr>
            <a:xfrm>
              <a:off x="2384938" y="942052"/>
              <a:ext cx="2681716" cy="9484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850" lIns="62850" spcFirstLastPara="1" rIns="62850" wrap="square" tIns="6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Gill Sans"/>
                <a:buNone/>
              </a:pPr>
              <a:r>
                <a:rPr b="0" i="0" lang="en" sz="17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Data Pre-processing</a:t>
              </a:r>
              <a:endParaRPr sz="1100"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5264069" y="1208062"/>
              <a:ext cx="355963" cy="416409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9ABB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8"/>
            <p:cNvSpPr txBox="1"/>
            <p:nvPr/>
          </p:nvSpPr>
          <p:spPr>
            <a:xfrm>
              <a:off x="5264069" y="1291344"/>
              <a:ext cx="249174" cy="2498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Gill Sans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5767791" y="912545"/>
              <a:ext cx="2392793" cy="1007442"/>
            </a:xfrm>
            <a:prstGeom prst="roundRect">
              <a:avLst>
                <a:gd fmla="val 10000" name="adj"/>
              </a:avLst>
            </a:prstGeom>
            <a:solidFill>
              <a:srgbClr val="173160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8"/>
            <p:cNvSpPr txBox="1"/>
            <p:nvPr/>
          </p:nvSpPr>
          <p:spPr>
            <a:xfrm>
              <a:off x="5797298" y="942052"/>
              <a:ext cx="2333779" cy="9484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850" lIns="62850" spcFirstLastPara="1" rIns="62850" wrap="square" tIns="6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Gill Sans"/>
                <a:buNone/>
              </a:pPr>
              <a:r>
                <a:rPr b="0" i="0" lang="en" sz="17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DL Model Training</a:t>
              </a:r>
              <a:endParaRPr sz="1100"/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8328492" y="1208062"/>
              <a:ext cx="355963" cy="416409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9ABB5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8"/>
            <p:cNvSpPr txBox="1"/>
            <p:nvPr/>
          </p:nvSpPr>
          <p:spPr>
            <a:xfrm>
              <a:off x="8328492" y="1291344"/>
              <a:ext cx="249174" cy="2498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Gill Sans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8832213" y="912545"/>
              <a:ext cx="1679071" cy="1007442"/>
            </a:xfrm>
            <a:prstGeom prst="roundRect">
              <a:avLst>
                <a:gd fmla="val 10000" name="adj"/>
              </a:avLst>
            </a:prstGeom>
            <a:solidFill>
              <a:srgbClr val="173160"/>
            </a:solidFill>
            <a:ln cap="rnd" cmpd="sng" w="222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8861720" y="942052"/>
              <a:ext cx="1620057" cy="9484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850" lIns="62850" spcFirstLastPara="1" rIns="62850" wrap="square" tIns="6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Gill Sans"/>
                <a:buNone/>
              </a:pPr>
              <a:r>
                <a:rPr b="0" i="0" lang="en" sz="1700" u="none" cap="none" strike="noStrik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Deployment</a:t>
              </a:r>
              <a:endParaRPr sz="11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/>
        </p:nvSpPr>
        <p:spPr>
          <a:xfrm>
            <a:off x="309282" y="685800"/>
            <a:ext cx="1969994" cy="3577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DATASET</a:t>
            </a:r>
            <a:endParaRPr sz="1100"/>
          </a:p>
        </p:txBody>
      </p:sp>
      <p:sp>
        <p:nvSpPr>
          <p:cNvPr id="198" name="Google Shape;198;p29"/>
          <p:cNvSpPr txBox="1"/>
          <p:nvPr/>
        </p:nvSpPr>
        <p:spPr>
          <a:xfrm>
            <a:off x="414025" y="1230250"/>
            <a:ext cx="8316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ill Sans"/>
              <a:buChar char="●"/>
            </a:pPr>
            <a:r>
              <a:rPr lang="en" sz="1700">
                <a:latin typeface="Gill Sans"/>
                <a:ea typeface="Gill Sans"/>
                <a:cs typeface="Gill Sans"/>
                <a:sym typeface="Gill Sans"/>
              </a:rPr>
              <a:t>There are many publicly </a:t>
            </a:r>
            <a:r>
              <a:rPr lang="en" sz="1700">
                <a:latin typeface="Gill Sans"/>
                <a:ea typeface="Gill Sans"/>
                <a:cs typeface="Gill Sans"/>
                <a:sym typeface="Gill Sans"/>
              </a:rPr>
              <a:t>available</a:t>
            </a:r>
            <a:r>
              <a:rPr lang="en" sz="1700">
                <a:latin typeface="Gill Sans"/>
                <a:ea typeface="Gill Sans"/>
                <a:cs typeface="Gill Sans"/>
                <a:sym typeface="Gill Sans"/>
              </a:rPr>
              <a:t> datasets of dysarthric speech.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ill Sans"/>
              <a:buChar char="●"/>
            </a:pPr>
            <a:r>
              <a:rPr lang="en" sz="17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/>
              </a:rPr>
              <a:t>TORGO Database</a:t>
            </a:r>
            <a:r>
              <a:rPr lang="en" sz="1700"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" sz="17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UASpeech Database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ill Sans"/>
              <a:buChar char="●"/>
            </a:pPr>
            <a:r>
              <a:rPr lang="en" sz="1700">
                <a:latin typeface="Gill Sans"/>
                <a:ea typeface="Gill Sans"/>
                <a:cs typeface="Gill Sans"/>
                <a:sym typeface="Gill Sans"/>
              </a:rPr>
              <a:t>Dataset mainly contains following 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Gill Sans"/>
              <a:buChar char="○"/>
            </a:pPr>
            <a:r>
              <a:rPr lang="en" sz="1700">
                <a:latin typeface="Gill Sans"/>
                <a:ea typeface="Gill Sans"/>
                <a:cs typeface="Gill Sans"/>
                <a:sym typeface="Gill Sans"/>
              </a:rPr>
              <a:t>Audio samples of person with </a:t>
            </a:r>
            <a:r>
              <a:rPr lang="en" sz="17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Dysarthric voice (Dysarthric speaker)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Gill Sans"/>
              <a:buChar char="○"/>
            </a:pPr>
            <a:r>
              <a:rPr lang="en" sz="1700">
                <a:latin typeface="Gill Sans"/>
                <a:ea typeface="Gill Sans"/>
                <a:cs typeface="Gill Sans"/>
                <a:sym typeface="Gill Sans"/>
              </a:rPr>
              <a:t>Audio samples of person with Normal voice (Normal speaker)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Gill Sans"/>
              <a:buChar char="○"/>
            </a:pPr>
            <a:r>
              <a:rPr lang="en" sz="1700">
                <a:latin typeface="Gill Sans"/>
                <a:ea typeface="Gill Sans"/>
                <a:cs typeface="Gill Sans"/>
                <a:sym typeface="Gill Sans"/>
              </a:rPr>
              <a:t>All digits, letters, common words and Uncommon words are recorded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/>
        </p:nvSpPr>
        <p:spPr>
          <a:xfrm>
            <a:off x="309282" y="685800"/>
            <a:ext cx="3133165" cy="3577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PRE-PROCESSING</a:t>
            </a:r>
            <a:endParaRPr sz="1100"/>
          </a:p>
        </p:txBody>
      </p:sp>
      <p:sp>
        <p:nvSpPr>
          <p:cNvPr id="204" name="Google Shape;204;p30"/>
          <p:cNvSpPr txBox="1"/>
          <p:nvPr/>
        </p:nvSpPr>
        <p:spPr>
          <a:xfrm>
            <a:off x="425850" y="1301225"/>
            <a:ext cx="87183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ill Sans"/>
              <a:buChar char="●"/>
            </a:pPr>
            <a:r>
              <a:rPr lang="en" sz="1700">
                <a:latin typeface="Gill Sans"/>
                <a:ea typeface="Gill Sans"/>
                <a:cs typeface="Gill Sans"/>
                <a:sym typeface="Gill Sans"/>
              </a:rPr>
              <a:t>Audio signal is converted into wideband spectrogram using Short-Time Fourier Transform (STFT) with windows of 512 frames and 33% overlap.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ill Sans"/>
              <a:buChar char="●"/>
            </a:pPr>
            <a:r>
              <a:rPr lang="en" sz="1700">
                <a:latin typeface="Gill Sans"/>
                <a:ea typeface="Gill Sans"/>
                <a:cs typeface="Gill Sans"/>
                <a:sym typeface="Gill Sans"/>
              </a:rPr>
              <a:t>Converted to wideband spectrograms ranging from 100-200Hz, which allows for high quality output in the time resolution.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ill Sans"/>
              <a:buChar char="●"/>
            </a:pPr>
            <a:r>
              <a:rPr lang="en" sz="1700">
                <a:latin typeface="Gill Sans"/>
                <a:ea typeface="Gill Sans"/>
                <a:cs typeface="Gill Sans"/>
                <a:sym typeface="Gill Sans"/>
              </a:rPr>
              <a:t>Spectrogram is then converted to dB amplitude scale, and padded with white noise to generate 128x128 pixels images.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/>
        </p:nvSpPr>
        <p:spPr>
          <a:xfrm>
            <a:off x="309282" y="685800"/>
            <a:ext cx="4047565" cy="3577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DEEP LEARNING MODEL</a:t>
            </a:r>
            <a:endParaRPr sz="1100"/>
          </a:p>
        </p:txBody>
      </p:sp>
      <p:sp>
        <p:nvSpPr>
          <p:cNvPr id="210" name="Google Shape;210;p31"/>
          <p:cNvSpPr txBox="1"/>
          <p:nvPr/>
        </p:nvSpPr>
        <p:spPr>
          <a:xfrm>
            <a:off x="508650" y="1122300"/>
            <a:ext cx="812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ill Sans"/>
              <a:buChar char="●"/>
            </a:pPr>
            <a:r>
              <a:rPr lang="en" sz="1700">
                <a:latin typeface="Gill Sans"/>
                <a:ea typeface="Gill Sans"/>
                <a:cs typeface="Gill Sans"/>
                <a:sym typeface="Gill Sans"/>
              </a:rPr>
              <a:t>CycleGAN is used to transfer characteristics of Normal speech to Dysarthric speech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475" y="1515800"/>
            <a:ext cx="5770224" cy="288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/>
        </p:nvSpPr>
        <p:spPr>
          <a:xfrm>
            <a:off x="4254500" y="4601625"/>
            <a:ext cx="48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Ref: </a:t>
            </a:r>
            <a:r>
              <a:rPr lang="en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Understanding and Implementing CycleGAN in TensorFlow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5250"/>
            <a:ext cx="8839198" cy="319262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 txBox="1"/>
          <p:nvPr/>
        </p:nvSpPr>
        <p:spPr>
          <a:xfrm>
            <a:off x="5037675" y="4751925"/>
            <a:ext cx="412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4434425" y="4487325"/>
            <a:ext cx="473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ill Sans"/>
                <a:ea typeface="Gill Sans"/>
                <a:cs typeface="Gill Sans"/>
                <a:sym typeface="Gill Sans"/>
              </a:rPr>
              <a:t>Ref: </a:t>
            </a:r>
            <a:r>
              <a:rPr lang="en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4"/>
              </a:rPr>
              <a:t>Improving Dysarthric Speech Intelligibility Using Cycle-consistent Adversarial Training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349225" y="598250"/>
            <a:ext cx="6096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Gill Sans"/>
                <a:ea typeface="Gill Sans"/>
                <a:cs typeface="Gill Sans"/>
                <a:sym typeface="Gill Sans"/>
              </a:rPr>
              <a:t>TRAINING FLOW</a:t>
            </a:r>
            <a:endParaRPr b="1" sz="19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/>
        </p:nvSpPr>
        <p:spPr>
          <a:xfrm>
            <a:off x="309282" y="685800"/>
            <a:ext cx="4047565" cy="3577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MODEL TRAINING</a:t>
            </a:r>
            <a:endParaRPr sz="1100"/>
          </a:p>
        </p:txBody>
      </p:sp>
      <p:sp>
        <p:nvSpPr>
          <p:cNvPr id="226" name="Google Shape;226;p33"/>
          <p:cNvSpPr txBox="1"/>
          <p:nvPr/>
        </p:nvSpPr>
        <p:spPr>
          <a:xfrm>
            <a:off x="449500" y="1289375"/>
            <a:ext cx="85053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ill Sans"/>
              <a:buChar char="●"/>
            </a:pPr>
            <a:r>
              <a:rPr lang="en" sz="1700">
                <a:latin typeface="Gill Sans"/>
                <a:ea typeface="Gill Sans"/>
                <a:cs typeface="Gill Sans"/>
                <a:sym typeface="Gill Sans"/>
              </a:rPr>
              <a:t>All the wave signals are converted to spectrogram images as mentioned in preprocessing step.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ill Sans"/>
              <a:buChar char="●"/>
            </a:pPr>
            <a:r>
              <a:rPr lang="en" sz="1700">
                <a:latin typeface="Gill Sans"/>
                <a:ea typeface="Gill Sans"/>
                <a:cs typeface="Gill Sans"/>
                <a:sym typeface="Gill Sans"/>
              </a:rPr>
              <a:t>Samples are then divided into Training and Validation data.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ill Sans"/>
              <a:buChar char="●"/>
            </a:pPr>
            <a:r>
              <a:rPr lang="en" sz="1700">
                <a:latin typeface="Gill Sans"/>
                <a:ea typeface="Gill Sans"/>
                <a:cs typeface="Gill Sans"/>
                <a:sym typeface="Gill Sans"/>
              </a:rPr>
              <a:t>Training data is used to train GAN network.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ill Sans"/>
              <a:buChar char="●"/>
            </a:pPr>
            <a:r>
              <a:rPr lang="en" sz="1700">
                <a:latin typeface="Gill Sans"/>
                <a:ea typeface="Gill Sans"/>
                <a:cs typeface="Gill Sans"/>
                <a:sym typeface="Gill Sans"/>
              </a:rPr>
              <a:t>Validation data is used to improve the model’s </a:t>
            </a:r>
            <a:r>
              <a:rPr lang="en" sz="1700">
                <a:latin typeface="Gill Sans"/>
                <a:ea typeface="Gill Sans"/>
                <a:cs typeface="Gill Sans"/>
                <a:sym typeface="Gill Sans"/>
              </a:rPr>
              <a:t>performance further.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ill Sans"/>
              <a:buChar char="●"/>
            </a:pPr>
            <a:r>
              <a:rPr lang="en" sz="1700">
                <a:latin typeface="Gill Sans"/>
                <a:ea typeface="Gill Sans"/>
                <a:cs typeface="Gill Sans"/>
                <a:sym typeface="Gill Sans"/>
              </a:rPr>
              <a:t>Evaluation metric: Phoneme Error Rate (PER)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ill Sans"/>
              <a:buChar char="●"/>
            </a:pPr>
            <a:r>
              <a:rPr lang="en" sz="1700">
                <a:latin typeface="Gill Sans"/>
                <a:ea typeface="Gill Sans"/>
                <a:cs typeface="Gill Sans"/>
                <a:sym typeface="Gill Sans"/>
              </a:rPr>
              <a:t>During inference, the generated spectrogram is then decoded into WAV format</a:t>
            </a:r>
            <a:endParaRPr sz="17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