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6" r:id="rId15"/>
    <p:sldId id="281" r:id="rId16"/>
    <p:sldId id="285" r:id="rId17"/>
    <p:sldId id="284" r:id="rId18"/>
    <p:sldId id="287" r:id="rId19"/>
    <p:sldId id="268" r:id="rId20"/>
    <p:sldId id="269" r:id="rId21"/>
    <p:sldId id="270" r:id="rId22"/>
    <p:sldId id="280" r:id="rId23"/>
    <p:sldId id="288" r:id="rId24"/>
    <p:sldId id="282" r:id="rId25"/>
    <p:sldId id="283" r:id="rId26"/>
    <p:sldId id="271" r:id="rId27"/>
    <p:sldId id="272" r:id="rId28"/>
    <p:sldId id="274" r:id="rId29"/>
    <p:sldId id="290" r:id="rId30"/>
    <p:sldId id="289" r:id="rId31"/>
    <p:sldId id="275" r:id="rId32"/>
    <p:sldId id="291" r:id="rId33"/>
    <p:sldId id="278" r:id="rId34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nva Sans" panose="020B0604020202020204" charset="0"/>
      <p:regular r:id="rId40"/>
    </p:embeddedFont>
    <p:embeddedFont>
      <p:font typeface="Canva Sans Bold" panose="020B0604020202020204" charset="0"/>
      <p:regular r:id="rId41"/>
    </p:embeddedFont>
    <p:embeddedFont>
      <p:font typeface="Poppins Bold" panose="020B0604020202020204" charset="0"/>
      <p:regular r:id="rId42"/>
    </p:embeddedFont>
    <p:embeddedFont>
      <p:font typeface="Poppins Light Bold" panose="020B0604020202020204" charset="0"/>
      <p:regular r:id="rId43"/>
    </p:embeddedFont>
    <p:embeddedFont>
      <p:font typeface="Poppins Medium" panose="00000600000000000000" pitchFamily="2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6A993-1363-4F5D-88CB-1C397FB10D10}" type="doc">
      <dgm:prSet loTypeId="urn:microsoft.com/office/officeart/2005/8/layout/orgChart1" loCatId="hierarchy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67933A65-95C7-4AC3-AF61-DDFB44CD0874}">
      <dgm:prSet phldrT="[Text]"/>
      <dgm:spPr/>
      <dgm:t>
        <a:bodyPr/>
        <a:lstStyle/>
        <a:p>
          <a:r>
            <a:rPr lang="en-IN" dirty="0"/>
            <a:t>Approach</a:t>
          </a:r>
        </a:p>
      </dgm:t>
    </dgm:pt>
    <dgm:pt modelId="{00E0482D-CB00-4A4F-961C-FCED2D404910}" type="parTrans" cxnId="{F437C67F-5356-465E-A0A4-092844107F3F}">
      <dgm:prSet/>
      <dgm:spPr/>
      <dgm:t>
        <a:bodyPr/>
        <a:lstStyle/>
        <a:p>
          <a:endParaRPr lang="en-IN"/>
        </a:p>
      </dgm:t>
    </dgm:pt>
    <dgm:pt modelId="{354DFEE6-6E89-46E0-BC12-0AA48C55F0A1}" type="sibTrans" cxnId="{F437C67F-5356-465E-A0A4-092844107F3F}">
      <dgm:prSet/>
      <dgm:spPr/>
      <dgm:t>
        <a:bodyPr/>
        <a:lstStyle/>
        <a:p>
          <a:endParaRPr lang="en-IN"/>
        </a:p>
      </dgm:t>
    </dgm:pt>
    <dgm:pt modelId="{DD6E0491-43AA-4D2C-9623-F98B2CD9715E}">
      <dgm:prSet phldrT="[Text]"/>
      <dgm:spPr/>
      <dgm:t>
        <a:bodyPr/>
        <a:lstStyle/>
        <a:p>
          <a:r>
            <a:rPr lang="en-IN" dirty="0"/>
            <a:t>Radiomics</a:t>
          </a:r>
        </a:p>
      </dgm:t>
    </dgm:pt>
    <dgm:pt modelId="{61571CB4-691E-405C-8916-0D4AD257BAA7}" type="parTrans" cxnId="{D2A1A891-F43F-4E3C-95FE-3512DEA2A8B1}">
      <dgm:prSet/>
      <dgm:spPr/>
      <dgm:t>
        <a:bodyPr/>
        <a:lstStyle/>
        <a:p>
          <a:endParaRPr lang="en-IN"/>
        </a:p>
      </dgm:t>
    </dgm:pt>
    <dgm:pt modelId="{4FE6188A-B21A-48C9-AAF2-B3BFCFAF6275}" type="sibTrans" cxnId="{D2A1A891-F43F-4E3C-95FE-3512DEA2A8B1}">
      <dgm:prSet/>
      <dgm:spPr/>
      <dgm:t>
        <a:bodyPr/>
        <a:lstStyle/>
        <a:p>
          <a:endParaRPr lang="en-IN"/>
        </a:p>
      </dgm:t>
    </dgm:pt>
    <dgm:pt modelId="{0937A8D6-168E-4A74-8573-F636E06DE912}">
      <dgm:prSet phldrT="[Text]"/>
      <dgm:spPr/>
      <dgm:t>
        <a:bodyPr/>
        <a:lstStyle/>
        <a:p>
          <a:r>
            <a:rPr lang="en-IN" dirty="0"/>
            <a:t>Deep Learning</a:t>
          </a:r>
        </a:p>
      </dgm:t>
    </dgm:pt>
    <dgm:pt modelId="{EEA3F7C2-FB2E-401F-89CD-0D96BCE21D7D}" type="parTrans" cxnId="{6CA6FEBC-18E0-4170-97F1-7AA428B98D07}">
      <dgm:prSet/>
      <dgm:spPr/>
      <dgm:t>
        <a:bodyPr/>
        <a:lstStyle/>
        <a:p>
          <a:endParaRPr lang="en-IN"/>
        </a:p>
      </dgm:t>
    </dgm:pt>
    <dgm:pt modelId="{30F03773-5267-42CD-A365-C5FFE7F17A5B}" type="sibTrans" cxnId="{6CA6FEBC-18E0-4170-97F1-7AA428B98D07}">
      <dgm:prSet/>
      <dgm:spPr/>
      <dgm:t>
        <a:bodyPr/>
        <a:lstStyle/>
        <a:p>
          <a:endParaRPr lang="en-IN"/>
        </a:p>
      </dgm:t>
    </dgm:pt>
    <dgm:pt modelId="{0CF82203-871C-4DFC-BB43-2728891840DC}">
      <dgm:prSet phldrT="[Text]"/>
      <dgm:spPr/>
      <dgm:t>
        <a:bodyPr/>
        <a:lstStyle/>
        <a:p>
          <a:r>
            <a:rPr lang="en-IN" dirty="0"/>
            <a:t>Ensemble</a:t>
          </a:r>
        </a:p>
      </dgm:t>
    </dgm:pt>
    <dgm:pt modelId="{0DBDEFEE-887A-4B2A-85CD-77FA27B5F17D}" type="parTrans" cxnId="{4B1AE118-C227-481F-A9B0-E360C77B1F2E}">
      <dgm:prSet/>
      <dgm:spPr/>
      <dgm:t>
        <a:bodyPr/>
        <a:lstStyle/>
        <a:p>
          <a:endParaRPr lang="en-IN"/>
        </a:p>
      </dgm:t>
    </dgm:pt>
    <dgm:pt modelId="{AF72B0F9-0B95-4867-8EE9-E3DD7D0AF440}" type="sibTrans" cxnId="{4B1AE118-C227-481F-A9B0-E360C77B1F2E}">
      <dgm:prSet/>
      <dgm:spPr/>
      <dgm:t>
        <a:bodyPr/>
        <a:lstStyle/>
        <a:p>
          <a:endParaRPr lang="en-IN"/>
        </a:p>
      </dgm:t>
    </dgm:pt>
    <dgm:pt modelId="{EA005E9E-1645-4A60-9ABC-B2E58CF650F9}" type="pres">
      <dgm:prSet presAssocID="{8946A993-1363-4F5D-88CB-1C397FB10D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83DA37-07A1-46E9-BDC2-049B99C5A218}" type="pres">
      <dgm:prSet presAssocID="{67933A65-95C7-4AC3-AF61-DDFB44CD0874}" presName="hierRoot1" presStyleCnt="0">
        <dgm:presLayoutVars>
          <dgm:hierBranch val="init"/>
        </dgm:presLayoutVars>
      </dgm:prSet>
      <dgm:spPr/>
    </dgm:pt>
    <dgm:pt modelId="{26CFD90E-5056-4AEF-8E6E-BA82B98E9FCD}" type="pres">
      <dgm:prSet presAssocID="{67933A65-95C7-4AC3-AF61-DDFB44CD0874}" presName="rootComposite1" presStyleCnt="0"/>
      <dgm:spPr/>
    </dgm:pt>
    <dgm:pt modelId="{457EE98B-BF0F-4D9B-A4C0-AA35A70885FA}" type="pres">
      <dgm:prSet presAssocID="{67933A65-95C7-4AC3-AF61-DDFB44CD0874}" presName="rootText1" presStyleLbl="node0" presStyleIdx="0" presStyleCnt="1">
        <dgm:presLayoutVars>
          <dgm:chPref val="3"/>
        </dgm:presLayoutVars>
      </dgm:prSet>
      <dgm:spPr/>
    </dgm:pt>
    <dgm:pt modelId="{7B221512-78B3-418D-9B8D-3124CC990C97}" type="pres">
      <dgm:prSet presAssocID="{67933A65-95C7-4AC3-AF61-DDFB44CD0874}" presName="rootConnector1" presStyleLbl="node1" presStyleIdx="0" presStyleCnt="0"/>
      <dgm:spPr/>
    </dgm:pt>
    <dgm:pt modelId="{4F75042C-CDC7-4134-9053-B783C84CB3D3}" type="pres">
      <dgm:prSet presAssocID="{67933A65-95C7-4AC3-AF61-DDFB44CD0874}" presName="hierChild2" presStyleCnt="0"/>
      <dgm:spPr/>
    </dgm:pt>
    <dgm:pt modelId="{110676EB-4520-4E58-9FB0-10C7B3664592}" type="pres">
      <dgm:prSet presAssocID="{61571CB4-691E-405C-8916-0D4AD257BAA7}" presName="Name37" presStyleLbl="parChTrans1D2" presStyleIdx="0" presStyleCnt="3"/>
      <dgm:spPr/>
    </dgm:pt>
    <dgm:pt modelId="{CC54B26F-74D8-4C88-B99C-194E1B9A30A9}" type="pres">
      <dgm:prSet presAssocID="{DD6E0491-43AA-4D2C-9623-F98B2CD9715E}" presName="hierRoot2" presStyleCnt="0">
        <dgm:presLayoutVars>
          <dgm:hierBranch val="init"/>
        </dgm:presLayoutVars>
      </dgm:prSet>
      <dgm:spPr/>
    </dgm:pt>
    <dgm:pt modelId="{63080DF0-FCB3-4218-8F0B-0B17EBA821F7}" type="pres">
      <dgm:prSet presAssocID="{DD6E0491-43AA-4D2C-9623-F98B2CD9715E}" presName="rootComposite" presStyleCnt="0"/>
      <dgm:spPr/>
    </dgm:pt>
    <dgm:pt modelId="{6EE01149-3879-41A0-84CC-3D867460DA07}" type="pres">
      <dgm:prSet presAssocID="{DD6E0491-43AA-4D2C-9623-F98B2CD9715E}" presName="rootText" presStyleLbl="node2" presStyleIdx="0" presStyleCnt="3">
        <dgm:presLayoutVars>
          <dgm:chPref val="3"/>
        </dgm:presLayoutVars>
      </dgm:prSet>
      <dgm:spPr/>
    </dgm:pt>
    <dgm:pt modelId="{1B89C154-7776-4C08-9355-4CA8F8A24D13}" type="pres">
      <dgm:prSet presAssocID="{DD6E0491-43AA-4D2C-9623-F98B2CD9715E}" presName="rootConnector" presStyleLbl="node2" presStyleIdx="0" presStyleCnt="3"/>
      <dgm:spPr/>
    </dgm:pt>
    <dgm:pt modelId="{C1F994EE-990F-436B-BF77-424488C9A005}" type="pres">
      <dgm:prSet presAssocID="{DD6E0491-43AA-4D2C-9623-F98B2CD9715E}" presName="hierChild4" presStyleCnt="0"/>
      <dgm:spPr/>
    </dgm:pt>
    <dgm:pt modelId="{9ECD8C91-E090-4A13-A07E-B7A7F866CDF7}" type="pres">
      <dgm:prSet presAssocID="{DD6E0491-43AA-4D2C-9623-F98B2CD9715E}" presName="hierChild5" presStyleCnt="0"/>
      <dgm:spPr/>
    </dgm:pt>
    <dgm:pt modelId="{534955AB-526E-4568-A1D3-474C18F43002}" type="pres">
      <dgm:prSet presAssocID="{EEA3F7C2-FB2E-401F-89CD-0D96BCE21D7D}" presName="Name37" presStyleLbl="parChTrans1D2" presStyleIdx="1" presStyleCnt="3"/>
      <dgm:spPr/>
    </dgm:pt>
    <dgm:pt modelId="{7E4D2424-7910-4E3F-81E8-8651F965AB43}" type="pres">
      <dgm:prSet presAssocID="{0937A8D6-168E-4A74-8573-F636E06DE912}" presName="hierRoot2" presStyleCnt="0">
        <dgm:presLayoutVars>
          <dgm:hierBranch val="init"/>
        </dgm:presLayoutVars>
      </dgm:prSet>
      <dgm:spPr/>
    </dgm:pt>
    <dgm:pt modelId="{878B4A3C-9D8E-479E-AD97-B93849BB2A0C}" type="pres">
      <dgm:prSet presAssocID="{0937A8D6-168E-4A74-8573-F636E06DE912}" presName="rootComposite" presStyleCnt="0"/>
      <dgm:spPr/>
    </dgm:pt>
    <dgm:pt modelId="{AA75CAB7-B23E-4DFE-A1C2-D0A5CD49B32E}" type="pres">
      <dgm:prSet presAssocID="{0937A8D6-168E-4A74-8573-F636E06DE912}" presName="rootText" presStyleLbl="node2" presStyleIdx="1" presStyleCnt="3">
        <dgm:presLayoutVars>
          <dgm:chPref val="3"/>
        </dgm:presLayoutVars>
      </dgm:prSet>
      <dgm:spPr/>
    </dgm:pt>
    <dgm:pt modelId="{5DA1C492-CB37-447D-8A5A-C2B616213B2F}" type="pres">
      <dgm:prSet presAssocID="{0937A8D6-168E-4A74-8573-F636E06DE912}" presName="rootConnector" presStyleLbl="node2" presStyleIdx="1" presStyleCnt="3"/>
      <dgm:spPr/>
    </dgm:pt>
    <dgm:pt modelId="{FEEA8CB1-58A7-4E24-B8FB-1121AA0D76E6}" type="pres">
      <dgm:prSet presAssocID="{0937A8D6-168E-4A74-8573-F636E06DE912}" presName="hierChild4" presStyleCnt="0"/>
      <dgm:spPr/>
    </dgm:pt>
    <dgm:pt modelId="{582946A7-75A4-4EB4-935F-CB5A33674ACE}" type="pres">
      <dgm:prSet presAssocID="{0937A8D6-168E-4A74-8573-F636E06DE912}" presName="hierChild5" presStyleCnt="0"/>
      <dgm:spPr/>
    </dgm:pt>
    <dgm:pt modelId="{2A807D99-9ABD-410A-AD01-292479C4859E}" type="pres">
      <dgm:prSet presAssocID="{0DBDEFEE-887A-4B2A-85CD-77FA27B5F17D}" presName="Name37" presStyleLbl="parChTrans1D2" presStyleIdx="2" presStyleCnt="3"/>
      <dgm:spPr/>
    </dgm:pt>
    <dgm:pt modelId="{46E271F4-4E4D-48D9-B1C8-E1DFF3CD1A86}" type="pres">
      <dgm:prSet presAssocID="{0CF82203-871C-4DFC-BB43-2728891840DC}" presName="hierRoot2" presStyleCnt="0">
        <dgm:presLayoutVars>
          <dgm:hierBranch val="init"/>
        </dgm:presLayoutVars>
      </dgm:prSet>
      <dgm:spPr/>
    </dgm:pt>
    <dgm:pt modelId="{0497EFF0-653C-4CD1-8E12-E0FD6691DFA6}" type="pres">
      <dgm:prSet presAssocID="{0CF82203-871C-4DFC-BB43-2728891840DC}" presName="rootComposite" presStyleCnt="0"/>
      <dgm:spPr/>
    </dgm:pt>
    <dgm:pt modelId="{92568D3D-6D68-402B-BDEB-D27406664E80}" type="pres">
      <dgm:prSet presAssocID="{0CF82203-871C-4DFC-BB43-2728891840DC}" presName="rootText" presStyleLbl="node2" presStyleIdx="2" presStyleCnt="3">
        <dgm:presLayoutVars>
          <dgm:chPref val="3"/>
        </dgm:presLayoutVars>
      </dgm:prSet>
      <dgm:spPr/>
    </dgm:pt>
    <dgm:pt modelId="{D455D2BC-CBF8-44C1-B085-96B9A4C532A0}" type="pres">
      <dgm:prSet presAssocID="{0CF82203-871C-4DFC-BB43-2728891840DC}" presName="rootConnector" presStyleLbl="node2" presStyleIdx="2" presStyleCnt="3"/>
      <dgm:spPr/>
    </dgm:pt>
    <dgm:pt modelId="{064C32D6-F1AA-4290-9008-63876F8D60F4}" type="pres">
      <dgm:prSet presAssocID="{0CF82203-871C-4DFC-BB43-2728891840DC}" presName="hierChild4" presStyleCnt="0"/>
      <dgm:spPr/>
    </dgm:pt>
    <dgm:pt modelId="{311B8C5C-C776-4DAF-8F5B-C1FC077AC20D}" type="pres">
      <dgm:prSet presAssocID="{0CF82203-871C-4DFC-BB43-2728891840DC}" presName="hierChild5" presStyleCnt="0"/>
      <dgm:spPr/>
    </dgm:pt>
    <dgm:pt modelId="{0226E997-1554-4975-AC3B-46588075C9FD}" type="pres">
      <dgm:prSet presAssocID="{67933A65-95C7-4AC3-AF61-DDFB44CD0874}" presName="hierChild3" presStyleCnt="0"/>
      <dgm:spPr/>
    </dgm:pt>
  </dgm:ptLst>
  <dgm:cxnLst>
    <dgm:cxn modelId="{CE427D0B-FCAC-4B50-921D-86DDD5B1CB64}" type="presOf" srcId="{0937A8D6-168E-4A74-8573-F636E06DE912}" destId="{AA75CAB7-B23E-4DFE-A1C2-D0A5CD49B32E}" srcOrd="0" destOrd="0" presId="urn:microsoft.com/office/officeart/2005/8/layout/orgChart1"/>
    <dgm:cxn modelId="{AAF75C10-E266-45E1-A8EE-8C4F4CAE329C}" type="presOf" srcId="{67933A65-95C7-4AC3-AF61-DDFB44CD0874}" destId="{457EE98B-BF0F-4D9B-A4C0-AA35A70885FA}" srcOrd="0" destOrd="0" presId="urn:microsoft.com/office/officeart/2005/8/layout/orgChart1"/>
    <dgm:cxn modelId="{4B1AE118-C227-481F-A9B0-E360C77B1F2E}" srcId="{67933A65-95C7-4AC3-AF61-DDFB44CD0874}" destId="{0CF82203-871C-4DFC-BB43-2728891840DC}" srcOrd="2" destOrd="0" parTransId="{0DBDEFEE-887A-4B2A-85CD-77FA27B5F17D}" sibTransId="{AF72B0F9-0B95-4867-8EE9-E3DD7D0AF440}"/>
    <dgm:cxn modelId="{EBFDB823-9DDF-4981-B229-BF0EB782896E}" type="presOf" srcId="{DD6E0491-43AA-4D2C-9623-F98B2CD9715E}" destId="{1B89C154-7776-4C08-9355-4CA8F8A24D13}" srcOrd="1" destOrd="0" presId="urn:microsoft.com/office/officeart/2005/8/layout/orgChart1"/>
    <dgm:cxn modelId="{B38FB743-B920-482D-B7E2-898E27A192EA}" type="presOf" srcId="{0937A8D6-168E-4A74-8573-F636E06DE912}" destId="{5DA1C492-CB37-447D-8A5A-C2B616213B2F}" srcOrd="1" destOrd="0" presId="urn:microsoft.com/office/officeart/2005/8/layout/orgChart1"/>
    <dgm:cxn modelId="{4FCDAE4E-CB70-4B22-BF0E-5C3DBFEB90CF}" type="presOf" srcId="{DD6E0491-43AA-4D2C-9623-F98B2CD9715E}" destId="{6EE01149-3879-41A0-84CC-3D867460DA07}" srcOrd="0" destOrd="0" presId="urn:microsoft.com/office/officeart/2005/8/layout/orgChart1"/>
    <dgm:cxn modelId="{1DE96559-D5EC-429C-B55A-9FDB59AF9492}" type="presOf" srcId="{EEA3F7C2-FB2E-401F-89CD-0D96BCE21D7D}" destId="{534955AB-526E-4568-A1D3-474C18F43002}" srcOrd="0" destOrd="0" presId="urn:microsoft.com/office/officeart/2005/8/layout/orgChart1"/>
    <dgm:cxn modelId="{F437C67F-5356-465E-A0A4-092844107F3F}" srcId="{8946A993-1363-4F5D-88CB-1C397FB10D10}" destId="{67933A65-95C7-4AC3-AF61-DDFB44CD0874}" srcOrd="0" destOrd="0" parTransId="{00E0482D-CB00-4A4F-961C-FCED2D404910}" sibTransId="{354DFEE6-6E89-46E0-BC12-0AA48C55F0A1}"/>
    <dgm:cxn modelId="{27055B84-A6EE-4BE9-886A-4D1DE2B32831}" type="presOf" srcId="{61571CB4-691E-405C-8916-0D4AD257BAA7}" destId="{110676EB-4520-4E58-9FB0-10C7B3664592}" srcOrd="0" destOrd="0" presId="urn:microsoft.com/office/officeart/2005/8/layout/orgChart1"/>
    <dgm:cxn modelId="{D2A1A891-F43F-4E3C-95FE-3512DEA2A8B1}" srcId="{67933A65-95C7-4AC3-AF61-DDFB44CD0874}" destId="{DD6E0491-43AA-4D2C-9623-F98B2CD9715E}" srcOrd="0" destOrd="0" parTransId="{61571CB4-691E-405C-8916-0D4AD257BAA7}" sibTransId="{4FE6188A-B21A-48C9-AAF2-B3BFCFAF6275}"/>
    <dgm:cxn modelId="{D82D27A9-1AC3-46D8-B9AA-0ACE212359A6}" type="presOf" srcId="{0CF82203-871C-4DFC-BB43-2728891840DC}" destId="{D455D2BC-CBF8-44C1-B085-96B9A4C532A0}" srcOrd="1" destOrd="0" presId="urn:microsoft.com/office/officeart/2005/8/layout/orgChart1"/>
    <dgm:cxn modelId="{6CA6FEBC-18E0-4170-97F1-7AA428B98D07}" srcId="{67933A65-95C7-4AC3-AF61-DDFB44CD0874}" destId="{0937A8D6-168E-4A74-8573-F636E06DE912}" srcOrd="1" destOrd="0" parTransId="{EEA3F7C2-FB2E-401F-89CD-0D96BCE21D7D}" sibTransId="{30F03773-5267-42CD-A365-C5FFE7F17A5B}"/>
    <dgm:cxn modelId="{9FDEC2CB-F820-4129-9884-AF87574E79E9}" type="presOf" srcId="{8946A993-1363-4F5D-88CB-1C397FB10D10}" destId="{EA005E9E-1645-4A60-9ABC-B2E58CF650F9}" srcOrd="0" destOrd="0" presId="urn:microsoft.com/office/officeart/2005/8/layout/orgChart1"/>
    <dgm:cxn modelId="{57A331DC-F84F-453F-93E4-F0707B87A537}" type="presOf" srcId="{0DBDEFEE-887A-4B2A-85CD-77FA27B5F17D}" destId="{2A807D99-9ABD-410A-AD01-292479C4859E}" srcOrd="0" destOrd="0" presId="urn:microsoft.com/office/officeart/2005/8/layout/orgChart1"/>
    <dgm:cxn modelId="{FEFCABE9-E023-470C-9BF6-DECF8DB74C04}" type="presOf" srcId="{67933A65-95C7-4AC3-AF61-DDFB44CD0874}" destId="{7B221512-78B3-418D-9B8D-3124CC990C97}" srcOrd="1" destOrd="0" presId="urn:microsoft.com/office/officeart/2005/8/layout/orgChart1"/>
    <dgm:cxn modelId="{A44A5DED-30B9-4460-8AA9-A3865FE6112E}" type="presOf" srcId="{0CF82203-871C-4DFC-BB43-2728891840DC}" destId="{92568D3D-6D68-402B-BDEB-D27406664E80}" srcOrd="0" destOrd="0" presId="urn:microsoft.com/office/officeart/2005/8/layout/orgChart1"/>
    <dgm:cxn modelId="{32026313-70A8-4CEF-85E4-F8AD66B439ED}" type="presParOf" srcId="{EA005E9E-1645-4A60-9ABC-B2E58CF650F9}" destId="{2083DA37-07A1-46E9-BDC2-049B99C5A218}" srcOrd="0" destOrd="0" presId="urn:microsoft.com/office/officeart/2005/8/layout/orgChart1"/>
    <dgm:cxn modelId="{AFC1A41F-72D9-4E5E-9FB6-2923402911DB}" type="presParOf" srcId="{2083DA37-07A1-46E9-BDC2-049B99C5A218}" destId="{26CFD90E-5056-4AEF-8E6E-BA82B98E9FCD}" srcOrd="0" destOrd="0" presId="urn:microsoft.com/office/officeart/2005/8/layout/orgChart1"/>
    <dgm:cxn modelId="{629D2185-013E-419E-B561-42670CD93AFB}" type="presParOf" srcId="{26CFD90E-5056-4AEF-8E6E-BA82B98E9FCD}" destId="{457EE98B-BF0F-4D9B-A4C0-AA35A70885FA}" srcOrd="0" destOrd="0" presId="urn:microsoft.com/office/officeart/2005/8/layout/orgChart1"/>
    <dgm:cxn modelId="{F26B6518-96E0-43AF-B2D1-32DCD135F236}" type="presParOf" srcId="{26CFD90E-5056-4AEF-8E6E-BA82B98E9FCD}" destId="{7B221512-78B3-418D-9B8D-3124CC990C97}" srcOrd="1" destOrd="0" presId="urn:microsoft.com/office/officeart/2005/8/layout/orgChart1"/>
    <dgm:cxn modelId="{2237538F-F399-49DE-B502-68C4459A0CB6}" type="presParOf" srcId="{2083DA37-07A1-46E9-BDC2-049B99C5A218}" destId="{4F75042C-CDC7-4134-9053-B783C84CB3D3}" srcOrd="1" destOrd="0" presId="urn:microsoft.com/office/officeart/2005/8/layout/orgChart1"/>
    <dgm:cxn modelId="{13434AA1-440B-400F-BE4F-F7BF3FC4CD09}" type="presParOf" srcId="{4F75042C-CDC7-4134-9053-B783C84CB3D3}" destId="{110676EB-4520-4E58-9FB0-10C7B3664592}" srcOrd="0" destOrd="0" presId="urn:microsoft.com/office/officeart/2005/8/layout/orgChart1"/>
    <dgm:cxn modelId="{459D9F02-20BF-4B51-9E10-5D16536549B1}" type="presParOf" srcId="{4F75042C-CDC7-4134-9053-B783C84CB3D3}" destId="{CC54B26F-74D8-4C88-B99C-194E1B9A30A9}" srcOrd="1" destOrd="0" presId="urn:microsoft.com/office/officeart/2005/8/layout/orgChart1"/>
    <dgm:cxn modelId="{55B06AFB-BFF2-400F-8C53-FCB7143B4A92}" type="presParOf" srcId="{CC54B26F-74D8-4C88-B99C-194E1B9A30A9}" destId="{63080DF0-FCB3-4218-8F0B-0B17EBA821F7}" srcOrd="0" destOrd="0" presId="urn:microsoft.com/office/officeart/2005/8/layout/orgChart1"/>
    <dgm:cxn modelId="{92B19D1C-161E-4F0C-8022-80E417BB6E5E}" type="presParOf" srcId="{63080DF0-FCB3-4218-8F0B-0B17EBA821F7}" destId="{6EE01149-3879-41A0-84CC-3D867460DA07}" srcOrd="0" destOrd="0" presId="urn:microsoft.com/office/officeart/2005/8/layout/orgChart1"/>
    <dgm:cxn modelId="{C94EC64B-8AB0-4340-BAA6-B40FE4A1335A}" type="presParOf" srcId="{63080DF0-FCB3-4218-8F0B-0B17EBA821F7}" destId="{1B89C154-7776-4C08-9355-4CA8F8A24D13}" srcOrd="1" destOrd="0" presId="urn:microsoft.com/office/officeart/2005/8/layout/orgChart1"/>
    <dgm:cxn modelId="{C5F344A5-9D59-4EFB-A90E-15168A6FDD74}" type="presParOf" srcId="{CC54B26F-74D8-4C88-B99C-194E1B9A30A9}" destId="{C1F994EE-990F-436B-BF77-424488C9A005}" srcOrd="1" destOrd="0" presId="urn:microsoft.com/office/officeart/2005/8/layout/orgChart1"/>
    <dgm:cxn modelId="{DC943304-A188-4F8E-8ADC-59C1851BD3A0}" type="presParOf" srcId="{CC54B26F-74D8-4C88-B99C-194E1B9A30A9}" destId="{9ECD8C91-E090-4A13-A07E-B7A7F866CDF7}" srcOrd="2" destOrd="0" presId="urn:microsoft.com/office/officeart/2005/8/layout/orgChart1"/>
    <dgm:cxn modelId="{EA14468F-7503-4DA9-B9DF-2639EC40D243}" type="presParOf" srcId="{4F75042C-CDC7-4134-9053-B783C84CB3D3}" destId="{534955AB-526E-4568-A1D3-474C18F43002}" srcOrd="2" destOrd="0" presId="urn:microsoft.com/office/officeart/2005/8/layout/orgChart1"/>
    <dgm:cxn modelId="{9727F75E-168F-4F22-B252-36E7E6F2FD5A}" type="presParOf" srcId="{4F75042C-CDC7-4134-9053-B783C84CB3D3}" destId="{7E4D2424-7910-4E3F-81E8-8651F965AB43}" srcOrd="3" destOrd="0" presId="urn:microsoft.com/office/officeart/2005/8/layout/orgChart1"/>
    <dgm:cxn modelId="{90180D14-2E7E-409C-868A-71A0048C39C0}" type="presParOf" srcId="{7E4D2424-7910-4E3F-81E8-8651F965AB43}" destId="{878B4A3C-9D8E-479E-AD97-B93849BB2A0C}" srcOrd="0" destOrd="0" presId="urn:microsoft.com/office/officeart/2005/8/layout/orgChart1"/>
    <dgm:cxn modelId="{065FC46C-265C-4744-82A7-604AA6362E2B}" type="presParOf" srcId="{878B4A3C-9D8E-479E-AD97-B93849BB2A0C}" destId="{AA75CAB7-B23E-4DFE-A1C2-D0A5CD49B32E}" srcOrd="0" destOrd="0" presId="urn:microsoft.com/office/officeart/2005/8/layout/orgChart1"/>
    <dgm:cxn modelId="{035D1C19-182A-4001-98A7-D7B9BACB7997}" type="presParOf" srcId="{878B4A3C-9D8E-479E-AD97-B93849BB2A0C}" destId="{5DA1C492-CB37-447D-8A5A-C2B616213B2F}" srcOrd="1" destOrd="0" presId="urn:microsoft.com/office/officeart/2005/8/layout/orgChart1"/>
    <dgm:cxn modelId="{1988E2B8-F0B2-4BD7-8D81-5D8F8EA4E870}" type="presParOf" srcId="{7E4D2424-7910-4E3F-81E8-8651F965AB43}" destId="{FEEA8CB1-58A7-4E24-B8FB-1121AA0D76E6}" srcOrd="1" destOrd="0" presId="urn:microsoft.com/office/officeart/2005/8/layout/orgChart1"/>
    <dgm:cxn modelId="{274EE22D-7B53-47BF-A581-BA54FF96170F}" type="presParOf" srcId="{7E4D2424-7910-4E3F-81E8-8651F965AB43}" destId="{582946A7-75A4-4EB4-935F-CB5A33674ACE}" srcOrd="2" destOrd="0" presId="urn:microsoft.com/office/officeart/2005/8/layout/orgChart1"/>
    <dgm:cxn modelId="{78A1CA44-4596-4B42-8CB9-DE33FFC82C34}" type="presParOf" srcId="{4F75042C-CDC7-4134-9053-B783C84CB3D3}" destId="{2A807D99-9ABD-410A-AD01-292479C4859E}" srcOrd="4" destOrd="0" presId="urn:microsoft.com/office/officeart/2005/8/layout/orgChart1"/>
    <dgm:cxn modelId="{F15D3C6A-26A2-4B5A-A735-2763FB1C8228}" type="presParOf" srcId="{4F75042C-CDC7-4134-9053-B783C84CB3D3}" destId="{46E271F4-4E4D-48D9-B1C8-E1DFF3CD1A86}" srcOrd="5" destOrd="0" presId="urn:microsoft.com/office/officeart/2005/8/layout/orgChart1"/>
    <dgm:cxn modelId="{AAB3B5FF-37FD-40AC-A88B-47203F019306}" type="presParOf" srcId="{46E271F4-4E4D-48D9-B1C8-E1DFF3CD1A86}" destId="{0497EFF0-653C-4CD1-8E12-E0FD6691DFA6}" srcOrd="0" destOrd="0" presId="urn:microsoft.com/office/officeart/2005/8/layout/orgChart1"/>
    <dgm:cxn modelId="{33D3FEF3-AA01-4932-B111-DA63F3A17B64}" type="presParOf" srcId="{0497EFF0-653C-4CD1-8E12-E0FD6691DFA6}" destId="{92568D3D-6D68-402B-BDEB-D27406664E80}" srcOrd="0" destOrd="0" presId="urn:microsoft.com/office/officeart/2005/8/layout/orgChart1"/>
    <dgm:cxn modelId="{526C8141-A07C-44E6-AF7E-82BEAC0B5C15}" type="presParOf" srcId="{0497EFF0-653C-4CD1-8E12-E0FD6691DFA6}" destId="{D455D2BC-CBF8-44C1-B085-96B9A4C532A0}" srcOrd="1" destOrd="0" presId="urn:microsoft.com/office/officeart/2005/8/layout/orgChart1"/>
    <dgm:cxn modelId="{77A73175-EE9B-4B00-A20A-7FA2EA956BCB}" type="presParOf" srcId="{46E271F4-4E4D-48D9-B1C8-E1DFF3CD1A86}" destId="{064C32D6-F1AA-4290-9008-63876F8D60F4}" srcOrd="1" destOrd="0" presId="urn:microsoft.com/office/officeart/2005/8/layout/orgChart1"/>
    <dgm:cxn modelId="{6B8744E9-7458-4691-83EB-F31F10B016C9}" type="presParOf" srcId="{46E271F4-4E4D-48D9-B1C8-E1DFF3CD1A86}" destId="{311B8C5C-C776-4DAF-8F5B-C1FC077AC20D}" srcOrd="2" destOrd="0" presId="urn:microsoft.com/office/officeart/2005/8/layout/orgChart1"/>
    <dgm:cxn modelId="{F995302B-9759-46B2-A595-217E96263C0B}" type="presParOf" srcId="{2083DA37-07A1-46E9-BDC2-049B99C5A218}" destId="{0226E997-1554-4975-AC3B-46588075C9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07D99-9ABD-410A-AD01-292479C4859E}">
      <dsp:nvSpPr>
        <dsp:cNvPr id="0" name=""/>
        <dsp:cNvSpPr/>
      </dsp:nvSpPr>
      <dsp:spPr>
        <a:xfrm>
          <a:off x="6096000" y="3689734"/>
          <a:ext cx="4312964" cy="748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65"/>
              </a:lnTo>
              <a:lnTo>
                <a:pt x="4312964" y="374265"/>
              </a:lnTo>
              <a:lnTo>
                <a:pt x="4312964" y="7485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955AB-526E-4568-A1D3-474C18F43002}">
      <dsp:nvSpPr>
        <dsp:cNvPr id="0" name=""/>
        <dsp:cNvSpPr/>
      </dsp:nvSpPr>
      <dsp:spPr>
        <a:xfrm>
          <a:off x="6050280" y="3689734"/>
          <a:ext cx="91440" cy="748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85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676EB-4520-4E58-9FB0-10C7B3664592}">
      <dsp:nvSpPr>
        <dsp:cNvPr id="0" name=""/>
        <dsp:cNvSpPr/>
      </dsp:nvSpPr>
      <dsp:spPr>
        <a:xfrm>
          <a:off x="1783035" y="3689734"/>
          <a:ext cx="4312964" cy="748531"/>
        </a:xfrm>
        <a:custGeom>
          <a:avLst/>
          <a:gdLst/>
          <a:ahLst/>
          <a:cxnLst/>
          <a:rect l="0" t="0" r="0" b="0"/>
          <a:pathLst>
            <a:path>
              <a:moveTo>
                <a:pt x="4312964" y="0"/>
              </a:moveTo>
              <a:lnTo>
                <a:pt x="4312964" y="374265"/>
              </a:lnTo>
              <a:lnTo>
                <a:pt x="0" y="374265"/>
              </a:lnTo>
              <a:lnTo>
                <a:pt x="0" y="7485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EE98B-BF0F-4D9B-A4C0-AA35A70885FA}">
      <dsp:nvSpPr>
        <dsp:cNvPr id="0" name=""/>
        <dsp:cNvSpPr/>
      </dsp:nvSpPr>
      <dsp:spPr>
        <a:xfrm>
          <a:off x="4313783" y="1907517"/>
          <a:ext cx="3564433" cy="17822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Approach</a:t>
          </a:r>
        </a:p>
      </dsp:txBody>
      <dsp:txXfrm>
        <a:off x="4313783" y="1907517"/>
        <a:ext cx="3564433" cy="1782216"/>
      </dsp:txXfrm>
    </dsp:sp>
    <dsp:sp modelId="{6EE01149-3879-41A0-84CC-3D867460DA07}">
      <dsp:nvSpPr>
        <dsp:cNvPr id="0" name=""/>
        <dsp:cNvSpPr/>
      </dsp:nvSpPr>
      <dsp:spPr>
        <a:xfrm>
          <a:off x="818" y="4438265"/>
          <a:ext cx="3564433" cy="17822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Radiomics</a:t>
          </a:r>
        </a:p>
      </dsp:txBody>
      <dsp:txXfrm>
        <a:off x="818" y="4438265"/>
        <a:ext cx="3564433" cy="1782216"/>
      </dsp:txXfrm>
    </dsp:sp>
    <dsp:sp modelId="{AA75CAB7-B23E-4DFE-A1C2-D0A5CD49B32E}">
      <dsp:nvSpPr>
        <dsp:cNvPr id="0" name=""/>
        <dsp:cNvSpPr/>
      </dsp:nvSpPr>
      <dsp:spPr>
        <a:xfrm>
          <a:off x="4313783" y="4438265"/>
          <a:ext cx="3564433" cy="17822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Deep Learning</a:t>
          </a:r>
        </a:p>
      </dsp:txBody>
      <dsp:txXfrm>
        <a:off x="4313783" y="4438265"/>
        <a:ext cx="3564433" cy="1782216"/>
      </dsp:txXfrm>
    </dsp:sp>
    <dsp:sp modelId="{92568D3D-6D68-402B-BDEB-D27406664E80}">
      <dsp:nvSpPr>
        <dsp:cNvPr id="0" name=""/>
        <dsp:cNvSpPr/>
      </dsp:nvSpPr>
      <dsp:spPr>
        <a:xfrm>
          <a:off x="8626747" y="4438265"/>
          <a:ext cx="3564433" cy="17822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Ensemble</a:t>
          </a:r>
        </a:p>
      </dsp:txBody>
      <dsp:txXfrm>
        <a:off x="8626747" y="4438265"/>
        <a:ext cx="3564433" cy="1782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4C8B-5D57-49A6-9373-0E08015EBF1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419A3-9A46-4726-9998-FE01E2651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6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419A3-9A46-4726-9998-FE01E265119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0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219575"/>
            <a:ext cx="16543118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248" dirty="0">
                <a:solidFill>
                  <a:srgbClr val="333333"/>
                </a:solidFill>
                <a:latin typeface="Poppins Bold"/>
              </a:rPr>
              <a:t>Predicting MGMT Promoter Methylation in Brain Tumors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91539" y="393391"/>
            <a:ext cx="207850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333333"/>
                </a:solidFill>
                <a:latin typeface="Poppins Medium"/>
              </a:rPr>
              <a:t>ADVISOR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90855" y="1186191"/>
            <a:ext cx="6679868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39"/>
              </a:lnSpc>
            </a:pPr>
            <a:r>
              <a:rPr lang="en-US" sz="3099">
                <a:solidFill>
                  <a:srgbClr val="333333"/>
                </a:solidFill>
                <a:latin typeface="Poppins Light Bold"/>
              </a:rPr>
              <a:t>Professor Jayanta Mukhopadhyay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02916"/>
            <a:ext cx="3996127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Medium"/>
              </a:rPr>
              <a:t>17/04/2023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33354"/>
            <a:ext cx="39961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Light Bold"/>
              </a:rPr>
              <a:t>IIT Kharagpur</a:t>
            </a:r>
          </a:p>
        </p:txBody>
      </p:sp>
      <p:sp>
        <p:nvSpPr>
          <p:cNvPr id="9" name="AutoShape 9"/>
          <p:cNvSpPr/>
          <p:nvPr/>
        </p:nvSpPr>
        <p:spPr>
          <a:xfrm rot="-5400000">
            <a:off x="3410447" y="1071454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2707579" y="1107768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355767" y="402916"/>
            <a:ext cx="3470742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Medium"/>
              </a:rPr>
              <a:t>SHANMUKHA SAINATH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22977" y="1069668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Light Bold"/>
              </a:rPr>
              <a:t>19EC10026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028700" y="1580987"/>
            <a:ext cx="3996127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Medium"/>
              </a:rPr>
              <a:t>Project 2 (EC47007)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40879" y="184440"/>
            <a:ext cx="35871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BraTS</a:t>
            </a:r>
            <a:r>
              <a:rPr lang="en-US" sz="51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3" name="AutoShape 3"/>
          <p:cNvSpPr/>
          <p:nvPr/>
        </p:nvSpPr>
        <p:spPr>
          <a:xfrm rot="9900000">
            <a:off x="4385883" y="1672801"/>
            <a:ext cx="471290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 rot="900000">
            <a:off x="8952245" y="1676791"/>
            <a:ext cx="482426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" name="Group 5"/>
          <p:cNvGrpSpPr/>
          <p:nvPr/>
        </p:nvGrpSpPr>
        <p:grpSpPr>
          <a:xfrm>
            <a:off x="1066800" y="2373680"/>
            <a:ext cx="7796900" cy="3531818"/>
            <a:chOff x="0" y="-66675"/>
            <a:chExt cx="2053505" cy="9301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3505" cy="662825"/>
            </a:xfrm>
            <a:custGeom>
              <a:avLst/>
              <a:gdLst/>
              <a:ahLst/>
              <a:cxnLst/>
              <a:rect l="l" t="t" r="r" b="b"/>
              <a:pathLst>
                <a:path w="2053505" h="662825">
                  <a:moveTo>
                    <a:pt x="0" y="0"/>
                  </a:moveTo>
                  <a:lnTo>
                    <a:pt x="2053505" y="0"/>
                  </a:lnTo>
                  <a:lnTo>
                    <a:pt x="2053505" y="662825"/>
                  </a:lnTo>
                  <a:lnTo>
                    <a:pt x="0" y="662825"/>
                  </a:lnTo>
                  <a:close/>
                </a:path>
              </a:pathLst>
            </a:custGeom>
            <a:solidFill>
              <a:srgbClr val="EEEFF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053505" cy="9301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Tumor Segmentation</a:t>
              </a:r>
            </a:p>
            <a:p>
              <a:pPr algn="ctr">
                <a:lnSpc>
                  <a:spcPts val="4200"/>
                </a:lnSpc>
              </a:pPr>
              <a:endPara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9756" lvl="1" indent="-269878">
                <a:lnSpc>
                  <a:spcPts val="3500"/>
                </a:lnSpc>
                <a:buFont typeface="Arial"/>
                <a:buChar char="•"/>
              </a:pP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modalities of </a:t>
              </a:r>
              <a:r>
                <a:rPr lang="en-US" sz="25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mpMRI</a:t>
              </a: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scans with .nii.gz format along with segmentation mask for Training data</a:t>
              </a:r>
            </a:p>
            <a:p>
              <a:pPr marL="539756" lvl="1" indent="-269878">
                <a:lnSpc>
                  <a:spcPts val="3500"/>
                </a:lnSpc>
                <a:buFont typeface="Arial"/>
                <a:buChar char="•"/>
              </a:pP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Training, 219 Validation, 570 Testing</a:t>
              </a:r>
            </a:p>
            <a:p>
              <a:pPr marL="269878" lvl="1">
                <a:lnSpc>
                  <a:spcPts val="3500"/>
                </a:lnSpc>
              </a:pPr>
              <a:endPara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2373680"/>
            <a:ext cx="7924799" cy="3339256"/>
            <a:chOff x="0" y="-66675"/>
            <a:chExt cx="2087190" cy="879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49117" cy="662825"/>
            </a:xfrm>
            <a:custGeom>
              <a:avLst/>
              <a:gdLst/>
              <a:ahLst/>
              <a:cxnLst/>
              <a:rect l="l" t="t" r="r" b="b"/>
              <a:pathLst>
                <a:path w="2049117" h="662825">
                  <a:moveTo>
                    <a:pt x="0" y="0"/>
                  </a:moveTo>
                  <a:lnTo>
                    <a:pt x="2049117" y="0"/>
                  </a:lnTo>
                  <a:lnTo>
                    <a:pt x="2049117" y="662825"/>
                  </a:lnTo>
                  <a:lnTo>
                    <a:pt x="0" y="662825"/>
                  </a:lnTo>
                  <a:close/>
                </a:path>
              </a:pathLst>
            </a:custGeom>
            <a:solidFill>
              <a:srgbClr val="EEEFF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08719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MGMT Promoter Methylation Prediction</a:t>
              </a:r>
            </a:p>
            <a:p>
              <a:pPr algn="ctr">
                <a:lnSpc>
                  <a:spcPts val="4200"/>
                </a:lnSpc>
              </a:pPr>
              <a:endPara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9756" lvl="1" indent="-269878">
                <a:lnSpc>
                  <a:spcPts val="3500"/>
                </a:lnSpc>
                <a:buFont typeface="Arial"/>
                <a:buChar char="•"/>
              </a:pP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modalities of </a:t>
              </a:r>
              <a:r>
                <a:rPr lang="en-US" sz="25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mpMRI</a:t>
              </a: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scans with .</a:t>
              </a:r>
              <a:r>
                <a:rPr lang="en-US" sz="25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dicom</a:t>
              </a: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format</a:t>
              </a:r>
            </a:p>
            <a:p>
              <a:pPr marL="539756" lvl="1" indent="-269878">
                <a:lnSpc>
                  <a:spcPts val="3500"/>
                </a:lnSpc>
                <a:buFont typeface="Arial"/>
                <a:buChar char="•"/>
              </a:pPr>
              <a:r>
                <a:rPr lang="en-US" sz="2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585 Training, 87 Validation/Test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73205" y="5981700"/>
            <a:ext cx="9941590" cy="3963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b="1550"/>
          <a:stretch/>
        </p:blipFill>
        <p:spPr>
          <a:xfrm>
            <a:off x="263159" y="399432"/>
            <a:ext cx="9470356" cy="575848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33515" y="1028700"/>
            <a:ext cx="1785147" cy="6381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518663" y="399432"/>
            <a:ext cx="6338450" cy="5546144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6928345">
            <a:off x="10442894" y="4061776"/>
            <a:ext cx="4969746" cy="0"/>
          </a:xfrm>
          <a:prstGeom prst="line">
            <a:avLst/>
          </a:prstGeom>
          <a:ln w="38100" cap="flat">
            <a:solidFill>
              <a:srgbClr val="03030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 rot="5400000">
            <a:off x="11865002" y="4731699"/>
            <a:ext cx="4335398" cy="0"/>
          </a:xfrm>
          <a:prstGeom prst="line">
            <a:avLst/>
          </a:prstGeom>
          <a:ln w="38100" cap="flat">
            <a:solidFill>
              <a:srgbClr val="03030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 rot="3537301">
            <a:off x="13433236" y="4224396"/>
            <a:ext cx="4355297" cy="0"/>
          </a:xfrm>
          <a:prstGeom prst="line">
            <a:avLst/>
          </a:prstGeom>
          <a:ln w="38100" cap="flat">
            <a:solidFill>
              <a:srgbClr val="03030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TextBox 8"/>
          <p:cNvSpPr txBox="1"/>
          <p:nvPr/>
        </p:nvSpPr>
        <p:spPr>
          <a:xfrm>
            <a:off x="10375603" y="6275193"/>
            <a:ext cx="228611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Whole Tumor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38291" y="6861298"/>
            <a:ext cx="202692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Tumor Core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65211" y="6275193"/>
            <a:ext cx="298906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Enhancing Tumor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3001" y="8037952"/>
            <a:ext cx="17344111" cy="161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617" lvl="1" indent="-279308">
              <a:lnSpc>
                <a:spcPts val="413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Tumor (ET) + Non-Enhancing Tumor (NET) + Necrotic Tumor (NET) ==&gt; Tumor Core (TC)</a:t>
            </a:r>
          </a:p>
          <a:p>
            <a:pPr marL="558617" lvl="1" indent="-279308">
              <a:lnSpc>
                <a:spcPts val="413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Peritumoral Edema (ED) + Tumor Core (TC) ==&gt; Whole Tumor (WT)</a:t>
            </a:r>
          </a:p>
          <a:p>
            <a:pPr algn="ctr">
              <a:lnSpc>
                <a:spcPts val="4776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379698" y="2993804"/>
            <a:ext cx="13528605" cy="4488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8"/>
              </a:lnSpc>
              <a:spcBef>
                <a:spcPct val="0"/>
              </a:spcBef>
            </a:pPr>
            <a:r>
              <a:rPr lang="en-US" sz="11398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Proposed Methodology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3099A5-B5B9-4735-992A-DDE8FDB16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883825"/>
              </p:ext>
            </p:extLst>
          </p:nvPr>
        </p:nvGraphicFramePr>
        <p:xfrm>
          <a:off x="3352800" y="8763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2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590800" y="3314700"/>
            <a:ext cx="13528605" cy="2188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8"/>
              </a:lnSpc>
              <a:spcBef>
                <a:spcPct val="0"/>
              </a:spcBef>
            </a:pPr>
            <a:r>
              <a:rPr lang="en-US" sz="9600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183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D6197-807D-DF4F-4535-33C45BFB41CC}"/>
              </a:ext>
            </a:extLst>
          </p:cNvPr>
          <p:cNvSpPr txBox="1"/>
          <p:nvPr/>
        </p:nvSpPr>
        <p:spPr>
          <a:xfrm>
            <a:off x="457200" y="266700"/>
            <a:ext cx="4495800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 err="1">
                <a:solidFill>
                  <a:srgbClr val="000000"/>
                </a:solidFill>
                <a:latin typeface="Canva Sans"/>
              </a:rPr>
              <a:t>Swin</a:t>
            </a:r>
            <a:r>
              <a:rPr lang="en-US" sz="5400" b="1" dirty="0">
                <a:solidFill>
                  <a:srgbClr val="000000"/>
                </a:solidFill>
                <a:latin typeface="Canva Sans"/>
              </a:rPr>
              <a:t> UNETR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A9453-70C1-5D96-C483-6A15689E94A7}"/>
              </a:ext>
            </a:extLst>
          </p:cNvPr>
          <p:cNvSpPr txBox="1"/>
          <p:nvPr/>
        </p:nvSpPr>
        <p:spPr>
          <a:xfrm>
            <a:off x="838200" y="2476500"/>
            <a:ext cx="15316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UNETR) reformulated the task of 3D brain tumor semantic segmentation as a sequence-to-sequence prediction problem wherein multi-modal input data is projected into a 1D sequence of embedding and used as an input to a hierarchical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as the encoder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encoder extracts features at five different resolutions by utilizing shifted windows for computing self-attention and is connected to an FCNN-based decoder at each resolution via skip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classification task, We have added a Convolutional layer followed by Global Average Pooling and a Fully connected layer on top of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encoder at different resolution's encoder output (MGMT Model).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1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C0C02DD-7EB4-5285-EB5B-15CAE461EB65}"/>
              </a:ext>
            </a:extLst>
          </p:cNvPr>
          <p:cNvSpPr txBox="1"/>
          <p:nvPr/>
        </p:nvSpPr>
        <p:spPr>
          <a:xfrm>
            <a:off x="457200" y="266700"/>
            <a:ext cx="3328177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98C22-B4F0-FD27-9857-60605977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15789911" cy="5504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B067B-EECC-77FF-7543-3889AB8C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38" y="8572500"/>
            <a:ext cx="8203723" cy="8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C0C02DD-7EB4-5285-EB5B-15CAE461EB65}"/>
              </a:ext>
            </a:extLst>
          </p:cNvPr>
          <p:cNvSpPr txBox="1"/>
          <p:nvPr/>
        </p:nvSpPr>
        <p:spPr>
          <a:xfrm>
            <a:off x="457200" y="266700"/>
            <a:ext cx="5181600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MGMT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3B380-AF2C-0746-124E-3DF823FD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00300"/>
            <a:ext cx="15310070" cy="63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590800" y="3314700"/>
            <a:ext cx="13528605" cy="2188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8"/>
              </a:lnSpc>
              <a:spcBef>
                <a:spcPct val="0"/>
              </a:spcBef>
            </a:pPr>
            <a:r>
              <a:rPr lang="en-US" sz="9600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Radiomics</a:t>
            </a:r>
          </a:p>
        </p:txBody>
      </p:sp>
    </p:spTree>
    <p:extLst>
      <p:ext uri="{BB962C8B-B14F-4D97-AF65-F5344CB8AC3E}">
        <p14:creationId xmlns:p14="http://schemas.microsoft.com/office/powerpoint/2010/main" val="325360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58044" y="2008189"/>
            <a:ext cx="17334280" cy="572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features are extracted  from a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mpMRI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 and segmentation mask using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Descriptors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statistics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Level Cooccurrence Matrix (GLCM)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Level Size Zone Matrix (GLSZM)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Level Run Length Matrix (GLRLM)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Neighboring Gray Tone Difference Matrix (NGTDM)</a:t>
            </a:r>
          </a:p>
          <a:p>
            <a:pPr>
              <a:lnSpc>
                <a:spcPts val="4480"/>
              </a:lnSpc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trained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SwinUNETR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obtain segmentation masks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B8601-66D0-98A6-118A-24A47F543B3C}"/>
              </a:ext>
            </a:extLst>
          </p:cNvPr>
          <p:cNvSpPr txBox="1"/>
          <p:nvPr/>
        </p:nvSpPr>
        <p:spPr>
          <a:xfrm>
            <a:off x="0" y="419100"/>
            <a:ext cx="6680977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Feature Extraction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4322" y="2730281"/>
            <a:ext cx="848178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74322" y="4014781"/>
            <a:ext cx="848178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74322" y="5299282"/>
            <a:ext cx="848178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74322" y="6583782"/>
            <a:ext cx="848178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4322" y="7868282"/>
            <a:ext cx="848178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Observations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81969" y="2730281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81969" y="4014781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81969" y="52992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1969" y="65837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81969" y="78682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66354" y="2730281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66354" y="4014781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66354" y="52992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66354" y="65837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166354" y="7868282"/>
            <a:ext cx="682307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55715" y="1740492"/>
            <a:ext cx="1503585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35" y="0"/>
            <a:ext cx="3580965" cy="10287000"/>
            <a:chOff x="0" y="0"/>
            <a:chExt cx="1370105" cy="39358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28600" y="723900"/>
            <a:ext cx="3085665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spc="7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4359" y="2354329"/>
            <a:ext cx="14847236" cy="652529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19100"/>
            <a:ext cx="6680977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Feature Extraction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903" y="471487"/>
            <a:ext cx="6914927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000000"/>
                </a:solidFill>
                <a:latin typeface="Canva Sans"/>
              </a:rPr>
              <a:t>Feature Selection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5788" y="471487"/>
            <a:ext cx="6914927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000000"/>
                </a:solidFill>
                <a:latin typeface="Canva Sans"/>
              </a:rPr>
              <a:t>Classifier Models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5903" y="2357755"/>
            <a:ext cx="7602077" cy="2840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FRUFS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PyImpetus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5788" y="2357755"/>
            <a:ext cx="7602077" cy="167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99488" y="6806819"/>
            <a:ext cx="1686837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k Fold cross-validation with AUROC metric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C0C02DD-7EB4-5285-EB5B-15CAE461EB65}"/>
              </a:ext>
            </a:extLst>
          </p:cNvPr>
          <p:cNvSpPr txBox="1"/>
          <p:nvPr/>
        </p:nvSpPr>
        <p:spPr>
          <a:xfrm>
            <a:off x="457200" y="266700"/>
            <a:ext cx="3328177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62C72-F1E4-FEEC-9D02-478E5591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38" y="3162300"/>
            <a:ext cx="16159372" cy="40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590800" y="3314700"/>
            <a:ext cx="13528605" cy="2188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8"/>
              </a:lnSpc>
              <a:spcBef>
                <a:spcPct val="0"/>
              </a:spcBef>
            </a:pPr>
            <a:r>
              <a:rPr lang="en-US" sz="9600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136452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6FFF3-D7FB-E3FB-8488-B56E0558FE63}"/>
              </a:ext>
            </a:extLst>
          </p:cNvPr>
          <p:cNvSpPr txBox="1"/>
          <p:nvPr/>
        </p:nvSpPr>
        <p:spPr>
          <a:xfrm>
            <a:off x="1143000" y="2400300"/>
            <a:ext cx="1668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SwinUNETR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extract segmentation masks and feature vectors.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 of FC layers of MGMT Models are considered feature vectors.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mask is then used to obtain radiomics features which undergo a feature selection process as same as the Radiomics approach.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these two sets of features are concatenated and passed to the Classifier model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3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C0C02DD-7EB4-5285-EB5B-15CAE461EB65}"/>
              </a:ext>
            </a:extLst>
          </p:cNvPr>
          <p:cNvSpPr txBox="1"/>
          <p:nvPr/>
        </p:nvSpPr>
        <p:spPr>
          <a:xfrm>
            <a:off x="457200" y="266700"/>
            <a:ext cx="3328177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"/>
              </a:rPr>
              <a:t>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F740-C0FB-6000-E25E-A2DC6A0E1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"/>
          <a:stretch/>
        </p:blipFill>
        <p:spPr>
          <a:xfrm>
            <a:off x="2209800" y="2247900"/>
            <a:ext cx="14325600" cy="64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379698" y="2993804"/>
            <a:ext cx="13528605" cy="4488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8"/>
              </a:lnSpc>
              <a:spcBef>
                <a:spcPct val="0"/>
              </a:spcBef>
            </a:pPr>
            <a:r>
              <a:rPr lang="en-US" sz="11398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Results &amp; Observations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91769"/>
              </p:ext>
            </p:extLst>
          </p:nvPr>
        </p:nvGraphicFramePr>
        <p:xfrm>
          <a:off x="1289077" y="2809875"/>
          <a:ext cx="15970223" cy="6905624"/>
        </p:xfrm>
        <a:graphic>
          <a:graphicData uri="http://schemas.openxmlformats.org/drawingml/2006/table">
            <a:tbl>
              <a:tblPr/>
              <a:tblGrid>
                <a:gridCol w="624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Leaderboard Score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Abler Daniel et al.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Radiomics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0.524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Aleksandr Emchinov et al. 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Walia Farzana et al.   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Quoc-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Trinh et al.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Deep learning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0.602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Sveinn Palsson et al. 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0.598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Simon Doran et al.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best method 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Radiomics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685800" y="1131992"/>
            <a:ext cx="16573500" cy="1167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our proposed approach with all the works mentioned in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BrainLes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Workshop 2021</a:t>
            </a: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Method: Ensemble =&gt;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SwinUNETR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MGMT Model</a:t>
            </a:r>
            <a:r>
              <a:rPr lang="en-US" sz="30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(Alpha 0.9)+ FRUFS (30) +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E9CF2A69-425C-D86A-1DA2-2C4CADC6E3BF}"/>
              </a:ext>
            </a:extLst>
          </p:cNvPr>
          <p:cNvSpPr txBox="1"/>
          <p:nvPr/>
        </p:nvSpPr>
        <p:spPr>
          <a:xfrm>
            <a:off x="0" y="-22829"/>
            <a:ext cx="5300358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800" b="1" dirty="0">
                <a:solidFill>
                  <a:srgbClr val="000000"/>
                </a:solidFill>
                <a:latin typeface="Canva Sans"/>
              </a:rPr>
              <a:t>Deep Learning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EDCED53-0BAE-FB60-ECD5-51FD92C8C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3365"/>
              </p:ext>
            </p:extLst>
          </p:nvPr>
        </p:nvGraphicFramePr>
        <p:xfrm>
          <a:off x="1181100" y="1790700"/>
          <a:ext cx="15925800" cy="8001000"/>
        </p:xfrm>
        <a:graphic>
          <a:graphicData uri="http://schemas.openxmlformats.org/drawingml/2006/table">
            <a:tbl>
              <a:tblPr/>
              <a:tblGrid>
                <a:gridCol w="278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40438669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997753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055432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6956297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 WT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 TC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 ET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02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031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8015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7519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060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E9CF2A69-425C-D86A-1DA2-2C4CADC6E3BF}"/>
              </a:ext>
            </a:extLst>
          </p:cNvPr>
          <p:cNvSpPr txBox="1"/>
          <p:nvPr/>
        </p:nvSpPr>
        <p:spPr>
          <a:xfrm>
            <a:off x="0" y="0"/>
            <a:ext cx="3700158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800" b="1" dirty="0">
                <a:solidFill>
                  <a:srgbClr val="000000"/>
                </a:solidFill>
                <a:latin typeface="Canva Sans"/>
              </a:rPr>
              <a:t>Radiomics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DB288-F461-045E-AA99-84953F93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" y="2171700"/>
            <a:ext cx="17437704" cy="6228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2442A-25B3-3717-266A-E8CEB1CEBAB2}"/>
              </a:ext>
            </a:extLst>
          </p:cNvPr>
          <p:cNvSpPr txBox="1"/>
          <p:nvPr/>
        </p:nvSpPr>
        <p:spPr>
          <a:xfrm>
            <a:off x="2554214" y="1586921"/>
            <a:ext cx="1955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Light GBM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F8E5C-75BA-BD07-C3DD-67A170731C59}"/>
              </a:ext>
            </a:extLst>
          </p:cNvPr>
          <p:cNvSpPr txBox="1"/>
          <p:nvPr/>
        </p:nvSpPr>
        <p:spPr>
          <a:xfrm>
            <a:off x="8594095" y="1596450"/>
            <a:ext cx="1631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XGBoost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7059-6CD9-BB75-6BA5-2B0950EE3847}"/>
              </a:ext>
            </a:extLst>
          </p:cNvPr>
          <p:cNvSpPr txBox="1"/>
          <p:nvPr/>
        </p:nvSpPr>
        <p:spPr>
          <a:xfrm>
            <a:off x="14554200" y="1586922"/>
            <a:ext cx="1718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CatBoost</a:t>
            </a:r>
          </a:p>
        </p:txBody>
      </p:sp>
    </p:spTree>
    <p:extLst>
      <p:ext uri="{BB962C8B-B14F-4D97-AF65-F5344CB8AC3E}">
        <p14:creationId xmlns:p14="http://schemas.microsoft.com/office/powerpoint/2010/main" val="357187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97828" y="3614697"/>
            <a:ext cx="11492344" cy="259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7"/>
              </a:lnSpc>
              <a:spcBef>
                <a:spcPct val="0"/>
              </a:spcBef>
            </a:pPr>
            <a:r>
              <a:rPr lang="en-US" sz="13498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E9CF2A69-425C-D86A-1DA2-2C4CADC6E3BF}"/>
              </a:ext>
            </a:extLst>
          </p:cNvPr>
          <p:cNvSpPr txBox="1"/>
          <p:nvPr/>
        </p:nvSpPr>
        <p:spPr>
          <a:xfrm>
            <a:off x="0" y="-22829"/>
            <a:ext cx="5300358" cy="1188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800" b="1" dirty="0">
                <a:solidFill>
                  <a:srgbClr val="000000"/>
                </a:solidFill>
                <a:latin typeface="Canva Sans"/>
              </a:rPr>
              <a:t>Ensemble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EDCED53-0BAE-FB60-ECD5-51FD92C8C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90311"/>
              </p:ext>
            </p:extLst>
          </p:nvPr>
        </p:nvGraphicFramePr>
        <p:xfrm>
          <a:off x="1752600" y="2552700"/>
          <a:ext cx="15182850" cy="5715000"/>
        </p:xfrm>
        <a:graphic>
          <a:graphicData uri="http://schemas.openxmlformats.org/drawingml/2006/table">
            <a:tbl>
              <a:tblPr/>
              <a:tblGrid>
                <a:gridCol w="278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40438669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409977537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0554327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Features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FRUFS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FRUFS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Square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Square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 Matrix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FRUFS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 Model</a:t>
                      </a:r>
                      <a:r>
                        <a:rPr lang="en-IN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PyImpetus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2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5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04805"/>
            <a:ext cx="9943299" cy="129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000000"/>
                </a:solidFill>
                <a:latin typeface="Canva Sans"/>
              </a:rPr>
              <a:t>Qualitative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4EB87-52A9-67C9-5DFE-64EA5F223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77" y="3771900"/>
            <a:ext cx="13298446" cy="575068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1D96E533-F2FF-8C3C-AF42-5D1434929E28}"/>
              </a:ext>
            </a:extLst>
          </p:cNvPr>
          <p:cNvSpPr txBox="1"/>
          <p:nvPr/>
        </p:nvSpPr>
        <p:spPr>
          <a:xfrm>
            <a:off x="359561" y="2119371"/>
            <a:ext cx="15433662" cy="55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features from best performing experiments for each approach based on Val AUROC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59561" y="2119371"/>
            <a:ext cx="17242640" cy="2398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features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FRUFS Method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best performing experiment</a:t>
            </a: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out of 15 features are extracted from MGMT Model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top radiomics features belong to </a:t>
            </a:r>
          </a:p>
          <a:p>
            <a:pPr marL="1238250" lvl="2" indent="-457200">
              <a:lnSpc>
                <a:spcPts val="4800"/>
              </a:lnSpc>
              <a:buFont typeface="Courier New" panose="02070309020205020404" pitchFamily="49" charset="0"/>
              <a:buChar char="o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statistics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four modalities (mainly skewness)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1DAEE4F-933B-0CD4-5AA4-5F4C10002428}"/>
              </a:ext>
            </a:extLst>
          </p:cNvPr>
          <p:cNvSpPr txBox="1"/>
          <p:nvPr/>
        </p:nvSpPr>
        <p:spPr>
          <a:xfrm>
            <a:off x="0" y="-22829"/>
            <a:ext cx="6629400" cy="1168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800" b="1" dirty="0">
                <a:solidFill>
                  <a:srgbClr val="000000"/>
                </a:solidFill>
                <a:latin typeface="Canva Sans"/>
              </a:rPr>
              <a:t>Feature Importance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1D602-DB94-5802-201A-AC9C375C0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" y="5295900"/>
            <a:ext cx="16818129" cy="38616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6EC8266-C85E-E444-D176-69F38818FC2C}"/>
              </a:ext>
            </a:extLst>
          </p:cNvPr>
          <p:cNvSpPr txBox="1"/>
          <p:nvPr/>
        </p:nvSpPr>
        <p:spPr>
          <a:xfrm>
            <a:off x="3505200" y="3848100"/>
            <a:ext cx="11441722" cy="31700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IN" sz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584" y="866496"/>
            <a:ext cx="17952831" cy="8554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standard of removing Brain Tumors entails alkylating chemotherapy with temozolomide, radiation, and surgical resection.</a:t>
            </a:r>
          </a:p>
          <a:p>
            <a:pPr>
              <a:lnSpc>
                <a:spcPts val="4800"/>
              </a:lnSpc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Chemotherapy resistance to alkylating drugs is caused by an enzyme called MGMT, which can protect tumor cells from harm caused by alkylating agents. </a:t>
            </a:r>
          </a:p>
          <a:p>
            <a:pPr>
              <a:lnSpc>
                <a:spcPts val="4800"/>
              </a:lnSpc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methylated MGMT promoters have a median survival rate of 21.7 months, as opposed to 12.7 months for those with unmethylated MGMT.</a:t>
            </a:r>
          </a:p>
          <a:p>
            <a:pPr>
              <a:lnSpc>
                <a:spcPts val="4800"/>
              </a:lnSpc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MGMT promoter methylation is a favorable prognostic factor and a reliable brain tumor treatment response indicator.</a:t>
            </a: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>
              <a:lnSpc>
                <a:spcPts val="48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worked on predicting MGMT Promoter methylation status using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mpMRI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scans and segmentation mask.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445810" y="3614697"/>
            <a:ext cx="13396380" cy="259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7"/>
              </a:lnSpc>
              <a:spcBef>
                <a:spcPct val="0"/>
              </a:spcBef>
            </a:pPr>
            <a:r>
              <a:rPr lang="en-US" sz="13498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Related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04800" y="370205"/>
            <a:ext cx="76821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Radiomics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5077" y="1990874"/>
            <a:ext cx="17497845" cy="749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Korfiatis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 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 semi-automatic way to generate tumor segmentation masks from T1CE which are reviewed using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ITKsnap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3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Cheng Le et al. 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idea of a multi-centric approach where radiomics features are extracted from multiple tumor subregions. </a:t>
            </a:r>
            <a:r>
              <a:rPr lang="en-US" sz="3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Mann-Whitney U test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select the most important features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3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Yiping Lu et al. 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radiomics features extracted from T1CE and Visually Accessible Rembrandt Images (VASARI)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3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Alber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DeepBraTumIA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to obtain a segmentation mask and generate features from various Tumor regions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3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Duyen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et al. 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 </a:t>
            </a:r>
            <a:r>
              <a:rPr lang="en-US" sz="3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two-stage feature selection process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 model followed by a genetic algorithm (GA)-based wrapper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077" y="294005"/>
            <a:ext cx="46753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Deep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5077" y="1757065"/>
            <a:ext cx="17497845" cy="803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Chen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VAE-type architecture where both segmentation and VAE tasks used the same decoder and finally used decoder and segmentation outputs for the classification task.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29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Yogananda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MGMT-net which performs voxel-wise classification of MGMT Promoter status. This generates two volumes which are then combined using the Dual Volume Fusion method on which a majority voting technique is applied to predict MGMT Promoter methylation.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29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 </a:t>
            </a: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Emchinov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Quoc-</a:t>
            </a: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Trinh et al. 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3D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MGMT Promoter Methylation prediction task.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29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Walia Farzana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idea of Bayesian Optimization to tune hyperparameters of 3D CNN architecture.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29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Numan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Saeed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with different 3D CNN architectures like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Vision Transformers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342900"/>
            <a:ext cx="369249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Ensemble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5077" y="1956345"/>
            <a:ext cx="17497845" cy="318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Sveinn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Palsson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use of radiomics with shape features learned by a variational autoencoder (VAE), implemented with deep neural networks. Training the VAE on tumor segmentations will help to extract complex tumor shape features that radiomics does not include.</a:t>
            </a: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endParaRPr lang="en-US" sz="29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19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99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Siman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Doran et al. :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3D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extract features from MRI which are then concatenated with Radiomics features. These concatenated features are used to classify the MGMT Promoter status.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591257" y="3614697"/>
            <a:ext cx="13105486" cy="259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7"/>
              </a:lnSpc>
              <a:spcBef>
                <a:spcPct val="0"/>
              </a:spcBef>
            </a:pPr>
            <a:r>
              <a:rPr lang="en-US" sz="13498" dirty="0">
                <a:solidFill>
                  <a:srgbClr val="333333"/>
                </a:solidFill>
                <a:latin typeface="Poppins Bold" panose="020B0604020202020204" charset="0"/>
                <a:cs typeface="Poppins Bold" panose="020B0604020202020204" charset="0"/>
              </a:rPr>
              <a:t>Data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1221</Words>
  <Application>Microsoft Office PowerPoint</Application>
  <PresentationFormat>Custom</PresentationFormat>
  <Paragraphs>310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Poppins Light Bold</vt:lpstr>
      <vt:lpstr>Canva Sans Bold</vt:lpstr>
      <vt:lpstr>Poppins Bold</vt:lpstr>
      <vt:lpstr>Arial</vt:lpstr>
      <vt:lpstr>Times New Roman</vt:lpstr>
      <vt:lpstr>Canva Sans</vt:lpstr>
      <vt:lpstr>Poppins Medium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BTP Project-1 Presentation 19EC10026</dc:title>
  <cp:lastModifiedBy>Shanmukh Sainath</cp:lastModifiedBy>
  <cp:revision>39</cp:revision>
  <dcterms:created xsi:type="dcterms:W3CDTF">2006-08-16T00:00:00Z</dcterms:created>
  <dcterms:modified xsi:type="dcterms:W3CDTF">2023-04-17T11:00:58Z</dcterms:modified>
  <dc:identifier>DAFRJ7iRfTg</dc:identifier>
</cp:coreProperties>
</file>