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337831778" initials="" lastIdx="1" clrIdx="0">
    <p:extLst>
      <p:ext uri="{19B8F6BF-5375-455C-9EA6-DF929625EA0E}">
        <p15:presenceInfo xmlns:p15="http://schemas.microsoft.com/office/powerpoint/2012/main" userId="57c0c86ee7e0c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0" d="100"/>
          <a:sy n="80"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12/23/2024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12/23/2024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12/23/2024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12/23/2024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12/23/2024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12/23/2024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C075-78CB-619C-56A1-A09A0740034E}"/>
              </a:ext>
            </a:extLst>
          </p:cNvPr>
          <p:cNvSpPr>
            <a:spLocks noGrp="1"/>
          </p:cNvSpPr>
          <p:nvPr>
            <p:ph type="ctrTitle"/>
          </p:nvPr>
        </p:nvSpPr>
        <p:spPr/>
        <p:txBody>
          <a:bodyPr>
            <a:normAutofit/>
          </a:bodyPr>
          <a:lstStyle/>
          <a:p>
            <a:r>
              <a:rPr lang="en-US" dirty="0"/>
              <a:t>Learning and Development (L&amp;D) Management Application</a:t>
            </a:r>
          </a:p>
        </p:txBody>
      </p:sp>
      <p:sp>
        <p:nvSpPr>
          <p:cNvPr id="3" name="Subtitle 2">
            <a:extLst>
              <a:ext uri="{FF2B5EF4-FFF2-40B4-BE49-F238E27FC236}">
                <a16:creationId xmlns:a16="http://schemas.microsoft.com/office/drawing/2014/main" id="{A1D46EB0-85B3-B8C3-8B72-8F382E5B0660}"/>
              </a:ext>
            </a:extLst>
          </p:cNvPr>
          <p:cNvSpPr>
            <a:spLocks noGrp="1"/>
          </p:cNvSpPr>
          <p:nvPr>
            <p:ph type="subTitle" idx="1"/>
          </p:nvPr>
        </p:nvSpPr>
        <p:spPr/>
        <p:txBody>
          <a:bodyPr>
            <a:normAutofit/>
          </a:bodyPr>
          <a:lstStyle/>
          <a:p>
            <a:endParaRPr lang="en-IN" sz="1800" dirty="0"/>
          </a:p>
          <a:p>
            <a:r>
              <a:rPr lang="en-US" dirty="0"/>
              <a:t>Shanmukh Shekar K C</a:t>
            </a:r>
          </a:p>
        </p:txBody>
      </p:sp>
    </p:spTree>
    <p:extLst>
      <p:ext uri="{BB962C8B-B14F-4D97-AF65-F5344CB8AC3E}">
        <p14:creationId xmlns:p14="http://schemas.microsoft.com/office/powerpoint/2010/main" val="212506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5A1B-D83A-183D-BAE6-E9A18752197A}"/>
              </a:ext>
            </a:extLst>
          </p:cNvPr>
          <p:cNvSpPr>
            <a:spLocks noGrp="1"/>
          </p:cNvSpPr>
          <p:nvPr>
            <p:ph type="title"/>
          </p:nvPr>
        </p:nvSpPr>
        <p:spPr/>
        <p:txBody>
          <a:bodyPr>
            <a:normAutofit fontScale="90000"/>
          </a:bodyPr>
          <a:lstStyle/>
          <a:p>
            <a:r>
              <a:rPr lang="en-US" sz="3600" dirty="0"/>
              <a:t>Manager Dashboard</a:t>
            </a:r>
            <a:br>
              <a:rPr lang="en-US" sz="3600" dirty="0"/>
            </a:br>
            <a:r>
              <a:rPr lang="en-US" sz="3600" dirty="0"/>
              <a:t>and</a:t>
            </a:r>
            <a:br>
              <a:rPr lang="en-US" sz="3600" dirty="0"/>
            </a:br>
            <a:r>
              <a:rPr lang="en-US" sz="3600" dirty="0"/>
              <a:t>Create Request</a:t>
            </a:r>
            <a:br>
              <a:rPr lang="en-US" dirty="0"/>
            </a:br>
            <a:endParaRPr lang="en-US" dirty="0"/>
          </a:p>
        </p:txBody>
      </p:sp>
      <p:pic>
        <p:nvPicPr>
          <p:cNvPr id="5" name="Content Placeholder 7">
            <a:extLst>
              <a:ext uri="{FF2B5EF4-FFF2-40B4-BE49-F238E27FC236}">
                <a16:creationId xmlns:a16="http://schemas.microsoft.com/office/drawing/2014/main" id="{DECF988E-CFBF-176F-9ADF-1A6D33D3D34C}"/>
              </a:ext>
            </a:extLst>
          </p:cNvPr>
          <p:cNvPicPr>
            <a:picLocks noGrp="1" noChangeAspect="1"/>
          </p:cNvPicPr>
          <p:nvPr>
            <p:ph sz="half" idx="1"/>
          </p:nvPr>
        </p:nvPicPr>
        <p:blipFill>
          <a:blip r:embed="rId2"/>
          <a:stretch>
            <a:fillRect/>
          </a:stretch>
        </p:blipFill>
        <p:spPr>
          <a:xfrm>
            <a:off x="5298510" y="350729"/>
            <a:ext cx="6701424" cy="2835384"/>
          </a:xfrm>
        </p:spPr>
      </p:pic>
      <p:pic>
        <p:nvPicPr>
          <p:cNvPr id="6" name="Content Placeholder 9">
            <a:extLst>
              <a:ext uri="{FF2B5EF4-FFF2-40B4-BE49-F238E27FC236}">
                <a16:creationId xmlns:a16="http://schemas.microsoft.com/office/drawing/2014/main" id="{09715C22-2E2F-EDF8-29BA-E22B6603472E}"/>
              </a:ext>
            </a:extLst>
          </p:cNvPr>
          <p:cNvPicPr>
            <a:picLocks noGrp="1" noChangeAspect="1"/>
          </p:cNvPicPr>
          <p:nvPr>
            <p:ph sz="half" idx="2"/>
          </p:nvPr>
        </p:nvPicPr>
        <p:blipFill>
          <a:blip r:embed="rId3"/>
          <a:stretch>
            <a:fillRect/>
          </a:stretch>
        </p:blipFill>
        <p:spPr>
          <a:xfrm>
            <a:off x="5298510" y="3429000"/>
            <a:ext cx="6701423" cy="2909170"/>
          </a:xfrm>
        </p:spPr>
      </p:pic>
    </p:spTree>
    <p:extLst>
      <p:ext uri="{BB962C8B-B14F-4D97-AF65-F5344CB8AC3E}">
        <p14:creationId xmlns:p14="http://schemas.microsoft.com/office/powerpoint/2010/main" val="396597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64BC-8958-0E53-5478-0735E4B0BB1E}"/>
              </a:ext>
            </a:extLst>
          </p:cNvPr>
          <p:cNvSpPr>
            <a:spLocks noGrp="1"/>
          </p:cNvSpPr>
          <p:nvPr>
            <p:ph type="title"/>
          </p:nvPr>
        </p:nvSpPr>
        <p:spPr/>
        <p:txBody>
          <a:bodyPr/>
          <a:lstStyle/>
          <a:p>
            <a:r>
              <a:rPr lang="en-US" dirty="0"/>
              <a:t>Admin Dashboard</a:t>
            </a:r>
          </a:p>
        </p:txBody>
      </p:sp>
      <p:pic>
        <p:nvPicPr>
          <p:cNvPr id="7" name="Content Placeholder 6">
            <a:extLst>
              <a:ext uri="{FF2B5EF4-FFF2-40B4-BE49-F238E27FC236}">
                <a16:creationId xmlns:a16="http://schemas.microsoft.com/office/drawing/2014/main" id="{334E17D7-C9B5-7C39-A7AB-270E5BA45758}"/>
              </a:ext>
            </a:extLst>
          </p:cNvPr>
          <p:cNvPicPr>
            <a:picLocks noGrp="1" noChangeAspect="1"/>
          </p:cNvPicPr>
          <p:nvPr>
            <p:ph sz="half" idx="1"/>
          </p:nvPr>
        </p:nvPicPr>
        <p:blipFill>
          <a:blip r:embed="rId2"/>
          <a:stretch>
            <a:fillRect/>
          </a:stretch>
        </p:blipFill>
        <p:spPr>
          <a:xfrm>
            <a:off x="4944979" y="803275"/>
            <a:ext cx="6677526" cy="5296736"/>
          </a:xfrm>
        </p:spPr>
      </p:pic>
    </p:spTree>
    <p:extLst>
      <p:ext uri="{BB962C8B-B14F-4D97-AF65-F5344CB8AC3E}">
        <p14:creationId xmlns:p14="http://schemas.microsoft.com/office/powerpoint/2010/main" val="193960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59A3-35ED-A757-AE6C-71CC42F25C9A}"/>
              </a:ext>
            </a:extLst>
          </p:cNvPr>
          <p:cNvSpPr>
            <a:spLocks noGrp="1"/>
          </p:cNvSpPr>
          <p:nvPr>
            <p:ph type="title"/>
          </p:nvPr>
        </p:nvSpPr>
        <p:spPr/>
        <p:txBody>
          <a:bodyPr/>
          <a:lstStyle/>
          <a:p>
            <a:r>
              <a:rPr lang="en-US" dirty="0"/>
              <a:t>Assign Course To Employee</a:t>
            </a:r>
          </a:p>
        </p:txBody>
      </p:sp>
      <p:pic>
        <p:nvPicPr>
          <p:cNvPr id="10" name="Content Placeholder 9">
            <a:extLst>
              <a:ext uri="{FF2B5EF4-FFF2-40B4-BE49-F238E27FC236}">
                <a16:creationId xmlns:a16="http://schemas.microsoft.com/office/drawing/2014/main" id="{21DBB8FB-104D-E33D-037D-0DAAC0313582}"/>
              </a:ext>
            </a:extLst>
          </p:cNvPr>
          <p:cNvPicPr>
            <a:picLocks noGrp="1" noChangeAspect="1"/>
          </p:cNvPicPr>
          <p:nvPr>
            <p:ph sz="half" idx="1"/>
          </p:nvPr>
        </p:nvPicPr>
        <p:blipFill>
          <a:blip r:embed="rId2"/>
          <a:stretch>
            <a:fillRect/>
          </a:stretch>
        </p:blipFill>
        <p:spPr>
          <a:xfrm>
            <a:off x="5041231" y="803274"/>
            <a:ext cx="6641431" cy="2625725"/>
          </a:xfrm>
        </p:spPr>
      </p:pic>
      <p:pic>
        <p:nvPicPr>
          <p:cNvPr id="12" name="Content Placeholder 11">
            <a:extLst>
              <a:ext uri="{FF2B5EF4-FFF2-40B4-BE49-F238E27FC236}">
                <a16:creationId xmlns:a16="http://schemas.microsoft.com/office/drawing/2014/main" id="{C66B5A48-4ACE-1306-E297-2BFE413A3875}"/>
              </a:ext>
            </a:extLst>
          </p:cNvPr>
          <p:cNvPicPr>
            <a:picLocks noGrp="1" noChangeAspect="1"/>
          </p:cNvPicPr>
          <p:nvPr>
            <p:ph sz="half" idx="2"/>
          </p:nvPr>
        </p:nvPicPr>
        <p:blipFill>
          <a:blip r:embed="rId3"/>
          <a:stretch>
            <a:fillRect/>
          </a:stretch>
        </p:blipFill>
        <p:spPr>
          <a:xfrm>
            <a:off x="5041231" y="3450023"/>
            <a:ext cx="6641431" cy="2794365"/>
          </a:xfrm>
        </p:spPr>
      </p:pic>
    </p:spTree>
    <p:extLst>
      <p:ext uri="{BB962C8B-B14F-4D97-AF65-F5344CB8AC3E}">
        <p14:creationId xmlns:p14="http://schemas.microsoft.com/office/powerpoint/2010/main" val="180259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C420-A6FF-7967-86C2-6E0E4117F82E}"/>
              </a:ext>
            </a:extLst>
          </p:cNvPr>
          <p:cNvSpPr>
            <a:spLocks noGrp="1"/>
          </p:cNvSpPr>
          <p:nvPr>
            <p:ph type="title"/>
          </p:nvPr>
        </p:nvSpPr>
        <p:spPr/>
        <p:txBody>
          <a:bodyPr>
            <a:normAutofit/>
          </a:bodyPr>
          <a:lstStyle/>
          <a:p>
            <a:r>
              <a:rPr lang="en-US" sz="3600" dirty="0"/>
              <a:t>Employee Progress Tracker and</a:t>
            </a:r>
            <a:br>
              <a:rPr lang="en-US" sz="3600" dirty="0"/>
            </a:br>
            <a:r>
              <a:rPr lang="en-US" sz="3600" dirty="0"/>
              <a:t>Feedback Tracker</a:t>
            </a:r>
          </a:p>
        </p:txBody>
      </p:sp>
      <p:pic>
        <p:nvPicPr>
          <p:cNvPr id="6" name="Content Placeholder 5">
            <a:extLst>
              <a:ext uri="{FF2B5EF4-FFF2-40B4-BE49-F238E27FC236}">
                <a16:creationId xmlns:a16="http://schemas.microsoft.com/office/drawing/2014/main" id="{5DA596BD-F506-725F-6E81-FA007F7D0D30}"/>
              </a:ext>
            </a:extLst>
          </p:cNvPr>
          <p:cNvPicPr>
            <a:picLocks noGrp="1" noChangeAspect="1"/>
          </p:cNvPicPr>
          <p:nvPr>
            <p:ph sz="half" idx="1"/>
          </p:nvPr>
        </p:nvPicPr>
        <p:blipFill>
          <a:blip r:embed="rId2"/>
          <a:stretch>
            <a:fillRect/>
          </a:stretch>
        </p:blipFill>
        <p:spPr>
          <a:xfrm>
            <a:off x="5077326" y="288758"/>
            <a:ext cx="6412832" cy="3007895"/>
          </a:xfrm>
        </p:spPr>
      </p:pic>
      <p:pic>
        <p:nvPicPr>
          <p:cNvPr id="8" name="Content Placeholder 7">
            <a:extLst>
              <a:ext uri="{FF2B5EF4-FFF2-40B4-BE49-F238E27FC236}">
                <a16:creationId xmlns:a16="http://schemas.microsoft.com/office/drawing/2014/main" id="{2775A6A1-5D93-0303-C1AA-02EA19CE6175}"/>
              </a:ext>
            </a:extLst>
          </p:cNvPr>
          <p:cNvPicPr>
            <a:picLocks noGrp="1" noChangeAspect="1"/>
          </p:cNvPicPr>
          <p:nvPr>
            <p:ph sz="half" idx="2"/>
          </p:nvPr>
        </p:nvPicPr>
        <p:blipFill>
          <a:blip r:embed="rId3"/>
          <a:stretch>
            <a:fillRect/>
          </a:stretch>
        </p:blipFill>
        <p:spPr>
          <a:xfrm>
            <a:off x="5077326" y="3321498"/>
            <a:ext cx="6412831" cy="2910860"/>
          </a:xfrm>
        </p:spPr>
      </p:pic>
    </p:spTree>
    <p:extLst>
      <p:ext uri="{BB962C8B-B14F-4D97-AF65-F5344CB8AC3E}">
        <p14:creationId xmlns:p14="http://schemas.microsoft.com/office/powerpoint/2010/main" val="149693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492-F2A0-A4E5-C0FA-AB3CD9485230}"/>
              </a:ext>
            </a:extLst>
          </p:cNvPr>
          <p:cNvSpPr>
            <a:spLocks noGrp="1"/>
          </p:cNvSpPr>
          <p:nvPr>
            <p:ph type="title"/>
          </p:nvPr>
        </p:nvSpPr>
        <p:spPr/>
        <p:txBody>
          <a:bodyPr/>
          <a:lstStyle/>
          <a:p>
            <a:r>
              <a:rPr lang="en-US" dirty="0"/>
              <a:t>Employee Dashboard</a:t>
            </a:r>
          </a:p>
        </p:txBody>
      </p:sp>
      <p:pic>
        <p:nvPicPr>
          <p:cNvPr id="6" name="Content Placeholder 5">
            <a:extLst>
              <a:ext uri="{FF2B5EF4-FFF2-40B4-BE49-F238E27FC236}">
                <a16:creationId xmlns:a16="http://schemas.microsoft.com/office/drawing/2014/main" id="{A6233A50-DD08-5005-5137-4E03DC5905FC}"/>
              </a:ext>
            </a:extLst>
          </p:cNvPr>
          <p:cNvPicPr>
            <a:picLocks noGrp="1" noChangeAspect="1"/>
          </p:cNvPicPr>
          <p:nvPr>
            <p:ph sz="half" idx="1"/>
          </p:nvPr>
        </p:nvPicPr>
        <p:blipFill>
          <a:blip r:embed="rId2"/>
          <a:stretch>
            <a:fillRect/>
          </a:stretch>
        </p:blipFill>
        <p:spPr>
          <a:xfrm>
            <a:off x="4764505" y="803275"/>
            <a:ext cx="7255042" cy="5332830"/>
          </a:xfrm>
        </p:spPr>
      </p:pic>
    </p:spTree>
    <p:extLst>
      <p:ext uri="{BB962C8B-B14F-4D97-AF65-F5344CB8AC3E}">
        <p14:creationId xmlns:p14="http://schemas.microsoft.com/office/powerpoint/2010/main" val="271742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9BF9-D239-7136-C639-9DD3BEFD4175}"/>
              </a:ext>
            </a:extLst>
          </p:cNvPr>
          <p:cNvSpPr>
            <a:spLocks noGrp="1"/>
          </p:cNvSpPr>
          <p:nvPr>
            <p:ph type="title"/>
          </p:nvPr>
        </p:nvSpPr>
        <p:spPr/>
        <p:txBody>
          <a:bodyPr/>
          <a:lstStyle/>
          <a:p>
            <a:r>
              <a:rPr lang="en-US" dirty="0"/>
              <a:t>Course Progress</a:t>
            </a:r>
            <a:br>
              <a:rPr lang="en-US" dirty="0"/>
            </a:br>
            <a:r>
              <a:rPr lang="en-US" dirty="0"/>
              <a:t>and </a:t>
            </a:r>
            <a:br>
              <a:rPr lang="en-US" dirty="0"/>
            </a:br>
            <a:r>
              <a:rPr lang="en-US" dirty="0"/>
              <a:t>Course feedback</a:t>
            </a:r>
          </a:p>
        </p:txBody>
      </p:sp>
      <p:pic>
        <p:nvPicPr>
          <p:cNvPr id="6" name="Content Placeholder 5">
            <a:extLst>
              <a:ext uri="{FF2B5EF4-FFF2-40B4-BE49-F238E27FC236}">
                <a16:creationId xmlns:a16="http://schemas.microsoft.com/office/drawing/2014/main" id="{678DBF6A-310F-6DA3-2A58-A362A5D8E0EF}"/>
              </a:ext>
            </a:extLst>
          </p:cNvPr>
          <p:cNvPicPr>
            <a:picLocks noGrp="1" noChangeAspect="1"/>
          </p:cNvPicPr>
          <p:nvPr>
            <p:ph sz="half" idx="1"/>
          </p:nvPr>
        </p:nvPicPr>
        <p:blipFill>
          <a:blip r:embed="rId2"/>
          <a:stretch>
            <a:fillRect/>
          </a:stretch>
        </p:blipFill>
        <p:spPr>
          <a:xfrm>
            <a:off x="5118447" y="421104"/>
            <a:ext cx="6696564" cy="3007895"/>
          </a:xfrm>
        </p:spPr>
      </p:pic>
      <p:pic>
        <p:nvPicPr>
          <p:cNvPr id="8" name="Content Placeholder 7">
            <a:extLst>
              <a:ext uri="{FF2B5EF4-FFF2-40B4-BE49-F238E27FC236}">
                <a16:creationId xmlns:a16="http://schemas.microsoft.com/office/drawing/2014/main" id="{8EAD89AD-83BE-2801-9963-B84275F5D8BC}"/>
              </a:ext>
            </a:extLst>
          </p:cNvPr>
          <p:cNvPicPr>
            <a:picLocks noGrp="1" noChangeAspect="1"/>
          </p:cNvPicPr>
          <p:nvPr>
            <p:ph sz="half" idx="2"/>
          </p:nvPr>
        </p:nvPicPr>
        <p:blipFill>
          <a:blip r:embed="rId3"/>
          <a:stretch>
            <a:fillRect/>
          </a:stretch>
        </p:blipFill>
        <p:spPr>
          <a:xfrm>
            <a:off x="5423912" y="3671888"/>
            <a:ext cx="6086038" cy="2909887"/>
          </a:xfrm>
        </p:spPr>
      </p:pic>
    </p:spTree>
    <p:extLst>
      <p:ext uri="{BB962C8B-B14F-4D97-AF65-F5344CB8AC3E}">
        <p14:creationId xmlns:p14="http://schemas.microsoft.com/office/powerpoint/2010/main" val="49433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420B-CD6D-FDB7-E4E1-6153F8DAE361}"/>
              </a:ext>
            </a:extLst>
          </p:cNvPr>
          <p:cNvSpPr>
            <a:spLocks noGrp="1"/>
          </p:cNvSpPr>
          <p:nvPr>
            <p:ph type="title"/>
          </p:nvPr>
        </p:nvSpPr>
        <p:spPr/>
        <p:txBody>
          <a:bodyPr/>
          <a:lstStyle/>
          <a:p>
            <a:r>
              <a:rPr lang="en-US" dirty="0"/>
              <a:t>Courses and Notifications</a:t>
            </a:r>
          </a:p>
        </p:txBody>
      </p:sp>
      <p:pic>
        <p:nvPicPr>
          <p:cNvPr id="6" name="Content Placeholder 5">
            <a:extLst>
              <a:ext uri="{FF2B5EF4-FFF2-40B4-BE49-F238E27FC236}">
                <a16:creationId xmlns:a16="http://schemas.microsoft.com/office/drawing/2014/main" id="{02B7C5C2-BF8E-FDA2-523D-F3DFA9BE2994}"/>
              </a:ext>
            </a:extLst>
          </p:cNvPr>
          <p:cNvPicPr>
            <a:picLocks noGrp="1" noChangeAspect="1"/>
          </p:cNvPicPr>
          <p:nvPr>
            <p:ph sz="half" idx="1"/>
          </p:nvPr>
        </p:nvPicPr>
        <p:blipFill>
          <a:blip r:embed="rId2"/>
          <a:stretch>
            <a:fillRect/>
          </a:stretch>
        </p:blipFill>
        <p:spPr>
          <a:xfrm>
            <a:off x="5087722" y="360947"/>
            <a:ext cx="5873046" cy="2825166"/>
          </a:xfrm>
        </p:spPr>
      </p:pic>
      <p:pic>
        <p:nvPicPr>
          <p:cNvPr id="8" name="Content Placeholder 7">
            <a:extLst>
              <a:ext uri="{FF2B5EF4-FFF2-40B4-BE49-F238E27FC236}">
                <a16:creationId xmlns:a16="http://schemas.microsoft.com/office/drawing/2014/main" id="{CDBAC9E2-A334-71CF-3DB4-3C74710D18A7}"/>
              </a:ext>
            </a:extLst>
          </p:cNvPr>
          <p:cNvPicPr>
            <a:picLocks noGrp="1" noChangeAspect="1"/>
          </p:cNvPicPr>
          <p:nvPr>
            <p:ph sz="half" idx="2"/>
          </p:nvPr>
        </p:nvPicPr>
        <p:blipFill>
          <a:blip r:embed="rId3"/>
          <a:stretch>
            <a:fillRect/>
          </a:stretch>
        </p:blipFill>
        <p:spPr>
          <a:xfrm>
            <a:off x="5087722" y="3429000"/>
            <a:ext cx="5873046" cy="3068053"/>
          </a:xfrm>
        </p:spPr>
      </p:pic>
    </p:spTree>
    <p:extLst>
      <p:ext uri="{BB962C8B-B14F-4D97-AF65-F5344CB8AC3E}">
        <p14:creationId xmlns:p14="http://schemas.microsoft.com/office/powerpoint/2010/main" val="368343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3E6D4-CF94-0796-52E6-FF697C2F24D7}"/>
              </a:ext>
            </a:extLst>
          </p:cNvPr>
          <p:cNvSpPr>
            <a:spLocks noGrp="1"/>
          </p:cNvSpPr>
          <p:nvPr>
            <p:ph type="title"/>
          </p:nvPr>
        </p:nvSpPr>
        <p:spPr/>
        <p:txBody>
          <a:bodyPr>
            <a:noAutofit/>
          </a:bodyPr>
          <a:lstStyle/>
          <a:p>
            <a:pPr marL="0" marR="0">
              <a:lnSpc>
                <a:spcPct val="115000"/>
              </a:lnSpc>
              <a:spcAft>
                <a:spcPts val="1000"/>
              </a:spcAft>
            </a:pPr>
            <a:r>
              <a:rPr lang="en-US" dirty="0"/>
              <a:t>Milestones</a:t>
            </a:r>
          </a:p>
        </p:txBody>
      </p:sp>
      <p:sp>
        <p:nvSpPr>
          <p:cNvPr id="7" name="Content Placeholder 6">
            <a:extLst>
              <a:ext uri="{FF2B5EF4-FFF2-40B4-BE49-F238E27FC236}">
                <a16:creationId xmlns:a16="http://schemas.microsoft.com/office/drawing/2014/main" id="{5E0F2502-8492-2110-A30E-1ED13B1074F2}"/>
              </a:ext>
            </a:extLst>
          </p:cNvPr>
          <p:cNvSpPr>
            <a:spLocks noGrp="1"/>
          </p:cNvSpPr>
          <p:nvPr>
            <p:ph idx="1"/>
          </p:nvPr>
        </p:nvSpPr>
        <p:spPr/>
        <p:txBody>
          <a:bodyPr>
            <a:normAutofit fontScale="92500" lnSpcReduction="10000"/>
          </a:bodyPr>
          <a:lstStyle/>
          <a:p>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1 Evaluation (Week 3):</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User Authentication and Role Management are fully implemented.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Training Request Management functionalities are working with rolebased access.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2 Evaluation (Week 6):</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Course Creation and Assignment functionalities are operational.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Employee Progress Tracking is integrated, with course completion statistics visible.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3 Evaluation (Week 9):</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Feedback Collection is implemented, and feedback is stored for reporting.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Dashboard Overview displays a snapshot of key metrics for L&amp;D admin users.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4 Evaluation (Week 10):</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Notification System for automated alerts is fully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Course Progress Analytics is integrated, with graphical insights for tracking learning effectiveness.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26227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C95E-3DEA-016F-03A7-E32634084E58}"/>
              </a:ext>
            </a:extLst>
          </p:cNvPr>
          <p:cNvSpPr>
            <a:spLocks noGrp="1"/>
          </p:cNvSpPr>
          <p:nvPr>
            <p:ph type="ctrTitle"/>
          </p:nvPr>
        </p:nvSpPr>
        <p:spPr>
          <a:xfrm>
            <a:off x="1759236" y="2075504"/>
            <a:ext cx="8679915" cy="2559126"/>
          </a:xfrm>
        </p:spPr>
        <p:txBody>
          <a:bodyPr>
            <a:normAutofit fontScale="90000"/>
          </a:bodyPr>
          <a:lstStyle/>
          <a:p>
            <a:br>
              <a:rPr lang="en-US" strike="noStrike" dirty="0">
                <a:latin typeface="Calibri"/>
                <a:ea typeface="Calibri"/>
                <a:cs typeface="Calibri"/>
                <a:sym typeface="Calibri"/>
              </a:rPr>
            </a:br>
            <a:br>
              <a:rPr lang="en-US" strike="noStrike" dirty="0">
                <a:latin typeface="Calibri"/>
                <a:ea typeface="Calibri"/>
                <a:cs typeface="Calibri"/>
                <a:sym typeface="Calibri"/>
              </a:rPr>
            </a:br>
            <a:r>
              <a:rPr lang="en-US" strike="noStrike" dirty="0">
                <a:latin typeface="Calibri"/>
                <a:ea typeface="Calibri"/>
                <a:cs typeface="Calibri"/>
                <a:sym typeface="Calibri"/>
              </a:rPr>
              <a:t>THANK YOU</a:t>
            </a:r>
            <a:br>
              <a:rPr lang="en-US" strike="noStrike" dirty="0">
                <a:latin typeface="Calibri"/>
                <a:ea typeface="Calibri"/>
                <a:cs typeface="Calibri"/>
                <a:sym typeface="Calibri"/>
              </a:rPr>
            </a:br>
            <a:endParaRPr lang="en-US" dirty="0"/>
          </a:p>
        </p:txBody>
      </p:sp>
    </p:spTree>
    <p:extLst>
      <p:ext uri="{BB962C8B-B14F-4D97-AF65-F5344CB8AC3E}">
        <p14:creationId xmlns:p14="http://schemas.microsoft.com/office/powerpoint/2010/main" val="363520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D683-1EAA-13AD-3B09-78AAE46C020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30C6BA5-4AF9-19F8-8E3E-B656A2C1E6B7}"/>
              </a:ext>
            </a:extLst>
          </p:cNvPr>
          <p:cNvSpPr>
            <a:spLocks noGrp="1"/>
          </p:cNvSpPr>
          <p:nvPr>
            <p:ph idx="1"/>
          </p:nvPr>
        </p:nvSpPr>
        <p:spPr/>
        <p:txBody>
          <a:bodyPr/>
          <a:lstStyle/>
          <a:p>
            <a:pPr marL="91440" lvl="0" indent="-120650" algn="l" rtl="0">
              <a:lnSpc>
                <a:spcPct val="110000"/>
              </a:lnSpc>
              <a:spcBef>
                <a:spcPts val="0"/>
              </a:spcBef>
              <a:spcAft>
                <a:spcPts val="0"/>
              </a:spcAft>
              <a:buSzPts val="1900"/>
              <a:buFont typeface="Noto Sans Symbols"/>
              <a:buChar char="⮚"/>
            </a:pPr>
            <a:r>
              <a:rPr lang="en-US" dirty="0"/>
              <a:t>Introduction</a:t>
            </a:r>
          </a:p>
          <a:p>
            <a:pPr marL="91440" lvl="0" indent="-120650" algn="l" rtl="0">
              <a:lnSpc>
                <a:spcPct val="110000"/>
              </a:lnSpc>
              <a:spcBef>
                <a:spcPts val="1400"/>
              </a:spcBef>
              <a:spcAft>
                <a:spcPts val="0"/>
              </a:spcAft>
              <a:buSzPts val="1900"/>
              <a:buFont typeface="Noto Sans Symbols"/>
              <a:buChar char="⮚"/>
            </a:pPr>
            <a:r>
              <a:rPr lang="en-US" dirty="0"/>
              <a:t>Problem Statement</a:t>
            </a:r>
          </a:p>
          <a:p>
            <a:pPr marL="91440" lvl="0" indent="-120650" algn="l" rtl="0">
              <a:lnSpc>
                <a:spcPct val="110000"/>
              </a:lnSpc>
              <a:spcBef>
                <a:spcPts val="1400"/>
              </a:spcBef>
              <a:spcAft>
                <a:spcPts val="0"/>
              </a:spcAft>
              <a:buSzPts val="1900"/>
              <a:buFont typeface="Noto Sans Symbols"/>
              <a:buChar char="⮚"/>
            </a:pPr>
            <a:r>
              <a:rPr lang="en-US" dirty="0"/>
              <a:t>Motivation</a:t>
            </a:r>
          </a:p>
          <a:p>
            <a:pPr marL="91440" lvl="0" indent="-120650" algn="l" rtl="0">
              <a:lnSpc>
                <a:spcPct val="110000"/>
              </a:lnSpc>
              <a:spcBef>
                <a:spcPts val="1400"/>
              </a:spcBef>
              <a:spcAft>
                <a:spcPts val="0"/>
              </a:spcAft>
              <a:buSzPts val="1900"/>
              <a:buFont typeface="Noto Sans Symbols"/>
              <a:buChar char="⮚"/>
            </a:pPr>
            <a:r>
              <a:rPr lang="en-US" dirty="0"/>
              <a:t>Objectives</a:t>
            </a:r>
          </a:p>
          <a:p>
            <a:pPr marL="91440" lvl="0" indent="-120650" algn="l" rtl="0">
              <a:lnSpc>
                <a:spcPct val="110000"/>
              </a:lnSpc>
              <a:spcBef>
                <a:spcPts val="1400"/>
              </a:spcBef>
              <a:spcAft>
                <a:spcPts val="0"/>
              </a:spcAft>
              <a:buSzPts val="1900"/>
              <a:buFont typeface="Noto Sans Symbols"/>
              <a:buChar char="⮚"/>
            </a:pPr>
            <a:r>
              <a:rPr lang="en-US" dirty="0"/>
              <a:t>Framework/Methodology</a:t>
            </a:r>
          </a:p>
          <a:p>
            <a:pPr marL="91440" lvl="0" indent="-120650" algn="l" rtl="0">
              <a:lnSpc>
                <a:spcPct val="110000"/>
              </a:lnSpc>
              <a:spcBef>
                <a:spcPts val="1400"/>
              </a:spcBef>
              <a:spcAft>
                <a:spcPts val="0"/>
              </a:spcAft>
              <a:buSzPts val="1900"/>
              <a:buFont typeface="Noto Sans Symbols"/>
              <a:buChar char="⮚"/>
            </a:pPr>
            <a:r>
              <a:rPr lang="en-US" dirty="0"/>
              <a:t>Results</a:t>
            </a:r>
          </a:p>
        </p:txBody>
      </p:sp>
    </p:spTree>
    <p:extLst>
      <p:ext uri="{BB962C8B-B14F-4D97-AF65-F5344CB8AC3E}">
        <p14:creationId xmlns:p14="http://schemas.microsoft.com/office/powerpoint/2010/main" val="12456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0821-20FB-781E-C7F0-EDDD721F4750}"/>
              </a:ext>
            </a:extLst>
          </p:cNvPr>
          <p:cNvSpPr>
            <a:spLocks noGrp="1"/>
          </p:cNvSpPr>
          <p:nvPr>
            <p:ph type="title"/>
          </p:nvPr>
        </p:nvSpPr>
        <p:spPr/>
        <p:txBody>
          <a:bodyPr/>
          <a:lstStyle/>
          <a:p>
            <a:r>
              <a:rPr lang="en-US" dirty="0"/>
              <a:t>Introduction</a:t>
            </a:r>
          </a:p>
        </p:txBody>
      </p:sp>
      <p:sp>
        <p:nvSpPr>
          <p:cNvPr id="11" name="Rectangle 8">
            <a:extLst>
              <a:ext uri="{FF2B5EF4-FFF2-40B4-BE49-F238E27FC236}">
                <a16:creationId xmlns:a16="http://schemas.microsoft.com/office/drawing/2014/main" id="{1F56B772-899B-4797-87AF-873B8C0042F3}"/>
              </a:ext>
            </a:extLst>
          </p:cNvPr>
          <p:cNvSpPr>
            <a:spLocks noGrp="1" noChangeArrowheads="1"/>
          </p:cNvSpPr>
          <p:nvPr>
            <p:ph idx="1"/>
          </p:nvPr>
        </p:nvSpPr>
        <p:spPr bwMode="auto">
          <a:xfrm>
            <a:off x="4880105" y="1166842"/>
            <a:ext cx="69820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Purpose</a:t>
            </a:r>
            <a:r>
              <a:rPr kumimoji="0" lang="en-US" altLang="en-US" sz="1800" b="0" i="0" u="none" strike="noStrike" cap="none" normalizeH="0" baseline="0">
                <a:ln>
                  <a:noFill/>
                </a:ln>
                <a:solidFill>
                  <a:schemeClr val="tx1"/>
                </a:solidFill>
                <a:effectLst/>
                <a:latin typeface="Arial" panose="020B0604020202020204" pitchFamily="34" charset="0"/>
              </a:rPr>
              <a:t>: The Learning and Development (LGD) Management Application simplifies managing training programs through a centralized platform for efficiency and continuous learning.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Significance</a:t>
            </a:r>
            <a:r>
              <a:rPr kumimoji="0" lang="en-US" altLang="en-US" sz="1800" b="0" i="0" u="none" strike="noStrike" cap="none" normalizeH="0" baseline="0">
                <a:ln>
                  <a:noFill/>
                </a:ln>
                <a:solidFill>
                  <a:schemeClr val="tx1"/>
                </a:solidFill>
                <a:effectLst/>
                <a:latin typeface="Arial" panose="020B0604020202020204" pitchFamily="34" charset="0"/>
              </a:rPr>
              <a:t>: It supports effective employee growth and organizational competitiveness by addressing key learning and development needs.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Users</a:t>
            </a:r>
            <a:r>
              <a:rPr kumimoji="0" lang="en-US" altLang="en-US" sz="1800" b="0" i="0" u="none" strike="noStrike" cap="none" normalizeH="0" baseline="0">
                <a:ln>
                  <a:noFill/>
                </a:ln>
                <a:solidFill>
                  <a:schemeClr val="tx1"/>
                </a:solidFill>
                <a:effectLst/>
                <a:latin typeface="Arial" panose="020B0604020202020204" pitchFamily="34" charset="0"/>
              </a:rPr>
              <a:t>: The application is designed for account managers, L&amp;D teams (admins), and employees, with specific tools for each role.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Functions</a:t>
            </a:r>
            <a:r>
              <a:rPr kumimoji="0" lang="en-US" altLang="en-US" sz="1800" b="0" i="0" u="none" strike="noStrike" cap="none" normalizeH="0" baseline="0">
                <a:ln>
                  <a:noFill/>
                </a:ln>
                <a:solidFill>
                  <a:schemeClr val="tx1"/>
                </a:solidFill>
                <a:effectLst/>
                <a:latin typeface="Arial" panose="020B0604020202020204" pitchFamily="34" charset="0"/>
              </a:rPr>
              <a:t>: It allows training requests, program management, course completion, and feedback collection to streamline the learning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Features</a:t>
            </a:r>
            <a:r>
              <a:rPr kumimoji="0" lang="en-US" altLang="en-US" sz="1800" b="0" i="0" u="none" strike="noStrike" cap="none" normalizeH="0" baseline="0">
                <a:ln>
                  <a:noFill/>
                </a:ln>
                <a:solidFill>
                  <a:schemeClr val="tx1"/>
                </a:solidFill>
                <a:effectLst/>
                <a:latin typeface="Arial" panose="020B0604020202020204" pitchFamily="34" charset="0"/>
              </a:rPr>
              <a:t>: Key functions include course creation, employee engagement tracking, and detailed reporting to address training challenges in large organizations.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53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50AA-9EDA-1B2F-8C41-823A06B36746}"/>
              </a:ext>
            </a:extLst>
          </p:cNvPr>
          <p:cNvSpPr>
            <a:spLocks noGrp="1"/>
          </p:cNvSpPr>
          <p:nvPr>
            <p:ph type="title"/>
          </p:nvPr>
        </p:nvSpPr>
        <p:spPr/>
        <p:txBody>
          <a:bodyPr/>
          <a:lstStyle/>
          <a:p>
            <a:r>
              <a:rPr lang="en-US" dirty="0"/>
              <a:t>Problem Statement</a:t>
            </a:r>
            <a:br>
              <a:rPr lang="en-US" dirty="0"/>
            </a:br>
            <a:endParaRPr lang="en-US" dirty="0"/>
          </a:p>
        </p:txBody>
      </p:sp>
      <p:sp>
        <p:nvSpPr>
          <p:cNvPr id="4" name="Rectangle 1">
            <a:extLst>
              <a:ext uri="{FF2B5EF4-FFF2-40B4-BE49-F238E27FC236}">
                <a16:creationId xmlns:a16="http://schemas.microsoft.com/office/drawing/2014/main" id="{B7ECF203-8953-A2A6-4645-F3FBB26738FE}"/>
              </a:ext>
            </a:extLst>
          </p:cNvPr>
          <p:cNvSpPr>
            <a:spLocks noGrp="1" noChangeArrowheads="1"/>
          </p:cNvSpPr>
          <p:nvPr>
            <p:ph idx="1"/>
          </p:nvPr>
        </p:nvSpPr>
        <p:spPr bwMode="auto">
          <a:xfrm>
            <a:off x="4947476" y="1667046"/>
            <a:ext cx="66560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Difficulty in coordinating training requests between account managers and the Learning and Development (L&amp;D)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Limited visibility into employee participation and course completion.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Inefficient methods for creating, managing, and updating training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Lack of actionable insights and reporting to evaluate the effectiveness of learning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Poor employee engagement and feedback mechanisms for continuous improvement </a:t>
            </a:r>
          </a:p>
        </p:txBody>
      </p:sp>
    </p:spTree>
    <p:extLst>
      <p:ext uri="{BB962C8B-B14F-4D97-AF65-F5344CB8AC3E}">
        <p14:creationId xmlns:p14="http://schemas.microsoft.com/office/powerpoint/2010/main" val="304923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9C4E-E51A-D9E8-F958-E73A9BFE6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6AD4360-80B2-1609-151F-FFB160D46F67}"/>
              </a:ext>
            </a:extLst>
          </p:cNvPr>
          <p:cNvSpPr>
            <a:spLocks noGrp="1"/>
          </p:cNvSpPr>
          <p:nvPr>
            <p:ph idx="1"/>
          </p:nvPr>
        </p:nvSpPr>
        <p:spPr>
          <a:xfrm>
            <a:off x="4855401" y="665399"/>
            <a:ext cx="6281873" cy="5248622"/>
          </a:xfrm>
        </p:spPr>
        <p:txBody>
          <a:bodyPr/>
          <a:lstStyle/>
          <a:p>
            <a:pPr marL="0" indent="0">
              <a:buNone/>
            </a:pPr>
            <a:r>
              <a:rPr lang="en-US" dirty="0"/>
              <a:t>The motivation for this project stems from the need to address inefficiencies in managing training programs within large organizations. By centralizing processes, enhancing accountability, and fostering continuous learning, the Learning and Development (L&amp;D) Management Application empowers organizations to improve employee growth, engagement, and competitiveness in an increasingly dynamic workplace.</a:t>
            </a:r>
          </a:p>
        </p:txBody>
      </p:sp>
    </p:spTree>
    <p:extLst>
      <p:ext uri="{BB962C8B-B14F-4D97-AF65-F5344CB8AC3E}">
        <p14:creationId xmlns:p14="http://schemas.microsoft.com/office/powerpoint/2010/main" val="225331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4BE-3BE5-25A3-F62C-BDE8279BDA9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C5FEDC6-2497-8250-25B1-397D2F1037E8}"/>
              </a:ext>
            </a:extLst>
          </p:cNvPr>
          <p:cNvSpPr>
            <a:spLocks noGrp="1"/>
          </p:cNvSpPr>
          <p:nvPr>
            <p:ph idx="1"/>
          </p:nvPr>
        </p:nvSpPr>
        <p:spPr/>
        <p:txBody>
          <a:bodyPr/>
          <a:lstStyle/>
          <a:p>
            <a:r>
              <a:rPr lang="en-US" sz="1800" dirty="0"/>
              <a:t>The L&amp;D Management Application is a web-based platform designed to streamline training and development management in large organizations.</a:t>
            </a:r>
            <a:br>
              <a:rPr lang="en-US" sz="1800" dirty="0"/>
            </a:br>
            <a:endParaRPr lang="en-US" sz="1800" dirty="0"/>
          </a:p>
          <a:p>
            <a:pPr marL="0" indent="0">
              <a:buNone/>
            </a:pPr>
            <a:r>
              <a:rPr lang="en-US" sz="1800" b="1" dirty="0"/>
              <a:t>Key Objectives:</a:t>
            </a:r>
            <a:br>
              <a:rPr lang="en-US" sz="1800" dirty="0"/>
            </a:br>
            <a:endParaRPr lang="en-US" sz="1800" dirty="0"/>
          </a:p>
          <a:p>
            <a:r>
              <a:rPr lang="en-US" sz="1800" dirty="0"/>
              <a:t>Simplify training requests and management.</a:t>
            </a:r>
            <a:br>
              <a:rPr lang="en-US" sz="1800" dirty="0"/>
            </a:br>
            <a:endParaRPr lang="en-US" sz="1800" dirty="0"/>
          </a:p>
          <a:p>
            <a:r>
              <a:rPr lang="en-US" sz="1800" dirty="0"/>
              <a:t>Enable course creation, assignment, and tracking.</a:t>
            </a:r>
            <a:br>
              <a:rPr lang="en-US" sz="1800" dirty="0"/>
            </a:br>
            <a:endParaRPr lang="en-US" sz="1800" dirty="0"/>
          </a:p>
          <a:p>
            <a:r>
              <a:rPr lang="en-US" sz="1800" dirty="0"/>
              <a:t>Provide employees with a user-friendly platform for learning and feedback.</a:t>
            </a:r>
            <a:br>
              <a:rPr lang="en-US" sz="1800" dirty="0"/>
            </a:br>
            <a:endParaRPr lang="en-US" dirty="0"/>
          </a:p>
        </p:txBody>
      </p:sp>
    </p:spTree>
    <p:extLst>
      <p:ext uri="{BB962C8B-B14F-4D97-AF65-F5344CB8AC3E}">
        <p14:creationId xmlns:p14="http://schemas.microsoft.com/office/powerpoint/2010/main" val="322946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15E8-B30A-0875-19B4-473C2CDA7606}"/>
              </a:ext>
            </a:extLst>
          </p:cNvPr>
          <p:cNvSpPr>
            <a:spLocks noGrp="1"/>
          </p:cNvSpPr>
          <p:nvPr>
            <p:ph type="title"/>
          </p:nvPr>
        </p:nvSpPr>
        <p:spPr/>
        <p:txBody>
          <a:bodyPr/>
          <a:lstStyle/>
          <a:p>
            <a:r>
              <a:rPr lang="en-US" dirty="0"/>
              <a:t>Framework/</a:t>
            </a:r>
            <a:br>
              <a:rPr lang="en-US" dirty="0"/>
            </a:br>
            <a:r>
              <a:rPr lang="en-US" dirty="0"/>
              <a:t>Methodology</a:t>
            </a:r>
          </a:p>
        </p:txBody>
      </p:sp>
      <p:sp>
        <p:nvSpPr>
          <p:cNvPr id="3" name="Content Placeholder 2">
            <a:extLst>
              <a:ext uri="{FF2B5EF4-FFF2-40B4-BE49-F238E27FC236}">
                <a16:creationId xmlns:a16="http://schemas.microsoft.com/office/drawing/2014/main" id="{92B91CE8-693E-3C60-3B76-E87327E2DF7E}"/>
              </a:ext>
            </a:extLst>
          </p:cNvPr>
          <p:cNvSpPr>
            <a:spLocks noGrp="1"/>
          </p:cNvSpPr>
          <p:nvPr>
            <p:ph idx="1"/>
          </p:nvPr>
        </p:nvSpPr>
        <p:spPr/>
        <p:txBody>
          <a:bodyPr/>
          <a:lstStyle/>
          <a:p>
            <a:r>
              <a:rPr lang="en-US" sz="1800" dirty="0"/>
              <a:t>Implemented secure authentication and role-based access control for three user types: Account Managers, Admins, and Employees.</a:t>
            </a:r>
            <a:br>
              <a:rPr lang="en-US" sz="1800" dirty="0"/>
            </a:br>
            <a:r>
              <a:rPr lang="en-US" sz="1800" b="1" dirty="0"/>
              <a:t>Features:</a:t>
            </a:r>
            <a:br>
              <a:rPr lang="en-US" sz="1800" dirty="0"/>
            </a:br>
            <a:r>
              <a:rPr lang="en-US" sz="1800" dirty="0"/>
              <a:t>User registration and login.</a:t>
            </a:r>
            <a:br>
              <a:rPr lang="en-US" sz="1800" dirty="0"/>
            </a:br>
            <a:r>
              <a:rPr lang="en-US" sz="1800" dirty="0"/>
              <a:t>Secure token-based authentication (JWT).</a:t>
            </a:r>
            <a:br>
              <a:rPr lang="en-US" sz="1800" dirty="0"/>
            </a:br>
            <a:r>
              <a:rPr lang="en-US" sz="1800" dirty="0"/>
              <a:t>Role-based access control:</a:t>
            </a:r>
            <a:br>
              <a:rPr lang="en-US" sz="1800" dirty="0"/>
            </a:br>
            <a:r>
              <a:rPr lang="en-US" sz="1800" b="1" dirty="0"/>
              <a:t>Admins:</a:t>
            </a:r>
            <a:r>
              <a:rPr lang="en-US" sz="1800" dirty="0"/>
              <a:t> Manage courses and track progress.</a:t>
            </a:r>
            <a:br>
              <a:rPr lang="en-US" sz="1800" dirty="0"/>
            </a:br>
            <a:r>
              <a:rPr lang="en-US" sz="1800" b="1" dirty="0"/>
              <a:t>Managers:</a:t>
            </a:r>
            <a:r>
              <a:rPr lang="en-US" sz="1800" dirty="0"/>
              <a:t> Submit training requests.</a:t>
            </a:r>
            <a:br>
              <a:rPr lang="en-US" sz="1800" dirty="0"/>
            </a:br>
            <a:r>
              <a:rPr lang="en-US" sz="1800" b="1" dirty="0"/>
              <a:t>Employees:</a:t>
            </a:r>
            <a:r>
              <a:rPr lang="en-US" sz="1800" dirty="0"/>
              <a:t> Access and complete courses.</a:t>
            </a:r>
            <a:br>
              <a:rPr lang="en-US" sz="1800" dirty="0"/>
            </a:br>
            <a:endParaRPr lang="en-US" dirty="0"/>
          </a:p>
        </p:txBody>
      </p:sp>
    </p:spTree>
    <p:extLst>
      <p:ext uri="{BB962C8B-B14F-4D97-AF65-F5344CB8AC3E}">
        <p14:creationId xmlns:p14="http://schemas.microsoft.com/office/powerpoint/2010/main" val="220861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4005-8244-EB2F-6F80-D821D0F47DA2}"/>
              </a:ext>
            </a:extLst>
          </p:cNvPr>
          <p:cNvSpPr>
            <a:spLocks noGrp="1"/>
          </p:cNvSpPr>
          <p:nvPr>
            <p:ph type="title"/>
          </p:nvPr>
        </p:nvSpPr>
        <p:spPr/>
        <p:txBody>
          <a:bodyPr/>
          <a:lstStyle/>
          <a:p>
            <a:r>
              <a:rPr lang="en-US" dirty="0"/>
              <a:t>Results</a:t>
            </a:r>
          </a:p>
        </p:txBody>
      </p:sp>
      <p:pic>
        <p:nvPicPr>
          <p:cNvPr id="7" name="Content Placeholder 4">
            <a:extLst>
              <a:ext uri="{FF2B5EF4-FFF2-40B4-BE49-F238E27FC236}">
                <a16:creationId xmlns:a16="http://schemas.microsoft.com/office/drawing/2014/main" id="{04126385-E486-153A-9EAC-ECADFC003D64}"/>
              </a:ext>
            </a:extLst>
          </p:cNvPr>
          <p:cNvPicPr>
            <a:picLocks noGrp="1" noChangeAspect="1"/>
          </p:cNvPicPr>
          <p:nvPr>
            <p:ph sz="half" idx="1"/>
          </p:nvPr>
        </p:nvPicPr>
        <p:blipFill>
          <a:blip r:embed="rId2"/>
          <a:stretch>
            <a:fillRect/>
          </a:stretch>
        </p:blipFill>
        <p:spPr>
          <a:xfrm>
            <a:off x="4947780" y="803275"/>
            <a:ext cx="6713951" cy="5134062"/>
          </a:xfrm>
        </p:spPr>
      </p:pic>
    </p:spTree>
    <p:extLst>
      <p:ext uri="{BB962C8B-B14F-4D97-AF65-F5344CB8AC3E}">
        <p14:creationId xmlns:p14="http://schemas.microsoft.com/office/powerpoint/2010/main" val="298414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B1F955-9C30-A735-4972-C16805C57438}"/>
              </a:ext>
            </a:extLst>
          </p:cNvPr>
          <p:cNvSpPr>
            <a:spLocks noGrp="1"/>
          </p:cNvSpPr>
          <p:nvPr>
            <p:ph type="title"/>
          </p:nvPr>
        </p:nvSpPr>
        <p:spPr/>
        <p:txBody>
          <a:bodyPr/>
          <a:lstStyle/>
          <a:p>
            <a:r>
              <a:rPr lang="en-US" dirty="0"/>
              <a:t>Signup and Login Page</a:t>
            </a:r>
          </a:p>
        </p:txBody>
      </p:sp>
      <p:pic>
        <p:nvPicPr>
          <p:cNvPr id="7" name="Content Placeholder 10">
            <a:extLst>
              <a:ext uri="{FF2B5EF4-FFF2-40B4-BE49-F238E27FC236}">
                <a16:creationId xmlns:a16="http://schemas.microsoft.com/office/drawing/2014/main" id="{D2AFDD46-EEB6-D274-D829-A4C8A2C777F3}"/>
              </a:ext>
            </a:extLst>
          </p:cNvPr>
          <p:cNvPicPr>
            <a:picLocks noGrp="1" noChangeAspect="1"/>
          </p:cNvPicPr>
          <p:nvPr>
            <p:ph sz="half" idx="1"/>
          </p:nvPr>
        </p:nvPicPr>
        <p:blipFill>
          <a:blip r:embed="rId2"/>
          <a:stretch>
            <a:fillRect/>
          </a:stretch>
        </p:blipFill>
        <p:spPr>
          <a:xfrm>
            <a:off x="5118447" y="803274"/>
            <a:ext cx="6518232" cy="2741591"/>
          </a:xfrm>
        </p:spPr>
      </p:pic>
      <p:pic>
        <p:nvPicPr>
          <p:cNvPr id="10" name="Content Placeholder 20">
            <a:extLst>
              <a:ext uri="{FF2B5EF4-FFF2-40B4-BE49-F238E27FC236}">
                <a16:creationId xmlns:a16="http://schemas.microsoft.com/office/drawing/2014/main" id="{7D73B413-A54A-19AA-4CE2-1F90E1923345}"/>
              </a:ext>
            </a:extLst>
          </p:cNvPr>
          <p:cNvPicPr>
            <a:picLocks noGrp="1" noChangeAspect="1"/>
          </p:cNvPicPr>
          <p:nvPr>
            <p:ph sz="half" idx="2"/>
          </p:nvPr>
        </p:nvPicPr>
        <p:blipFill>
          <a:blip r:embed="rId3"/>
          <a:stretch>
            <a:fillRect/>
          </a:stretch>
        </p:blipFill>
        <p:spPr>
          <a:xfrm>
            <a:off x="5118447" y="3707619"/>
            <a:ext cx="6518232" cy="2741591"/>
          </a:xfrm>
        </p:spPr>
      </p:pic>
    </p:spTree>
    <p:extLst>
      <p:ext uri="{BB962C8B-B14F-4D97-AF65-F5344CB8AC3E}">
        <p14:creationId xmlns:p14="http://schemas.microsoft.com/office/powerpoint/2010/main" val="29502243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{A173D620-2449-4768-B2B4-D00B66D8B39A}tf16401371</Template>
  <TotalTime>4382</TotalTime>
  <Words>567</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Noto Sans Symbols</vt:lpstr>
      <vt:lpstr>Rockwell</vt:lpstr>
      <vt:lpstr>Wingdings</vt:lpstr>
      <vt:lpstr>Atlas</vt:lpstr>
      <vt:lpstr>Learning and Development (L&amp;D) Management Application</vt:lpstr>
      <vt:lpstr>TABLE OF CONTENTS</vt:lpstr>
      <vt:lpstr>Introduction</vt:lpstr>
      <vt:lpstr>Problem Statement </vt:lpstr>
      <vt:lpstr>Motivation</vt:lpstr>
      <vt:lpstr>Objectives</vt:lpstr>
      <vt:lpstr>Framework/ Methodology</vt:lpstr>
      <vt:lpstr>Results</vt:lpstr>
      <vt:lpstr>Signup and Login Page</vt:lpstr>
      <vt:lpstr>Manager Dashboard and Create Request </vt:lpstr>
      <vt:lpstr>Admin Dashboard</vt:lpstr>
      <vt:lpstr>Assign Course To Employee</vt:lpstr>
      <vt:lpstr>Employee Progress Tracker and Feedback Tracker</vt:lpstr>
      <vt:lpstr>Employee Dashboard</vt:lpstr>
      <vt:lpstr>Course Progress and  Course feedback</vt:lpstr>
      <vt:lpstr>Courses and Notifications</vt:lpstr>
      <vt:lpstr>Milestones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917337831778</dc:creator>
  <cp:lastModifiedBy>917337831778</cp:lastModifiedBy>
  <cp:revision>9</cp:revision>
  <dcterms:created xsi:type="dcterms:W3CDTF">2024-12-12T15:33:19Z</dcterms:created>
  <dcterms:modified xsi:type="dcterms:W3CDTF">2024-12-26T13:35:14Z</dcterms:modified>
</cp:coreProperties>
</file>