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3" r:id="rId5"/>
    <p:sldId id="276" r:id="rId6"/>
    <p:sldId id="277" r:id="rId7"/>
    <p:sldId id="264" r:id="rId8"/>
    <p:sldId id="267" r:id="rId9"/>
    <p:sldId id="278" r:id="rId10"/>
    <p:sldId id="268" r:id="rId11"/>
    <p:sldId id="279" r:id="rId12"/>
    <p:sldId id="280" r:id="rId13"/>
    <p:sldId id="281" r:id="rId14"/>
    <p:sldId id="273" r:id="rId15"/>
    <p:sldId id="275"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210" autoAdjust="0"/>
    <p:restoredTop sz="94660"/>
  </p:normalViewPr>
  <p:slideViewPr>
    <p:cSldViewPr snapToGrid="0">
      <p:cViewPr varScale="1">
        <p:scale>
          <a:sx n="84" d="100"/>
          <a:sy n="84" d="100"/>
        </p:scale>
        <p:origin x="96"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openxmlformats.org/officeDocument/2006/relationships/hyperlink" Target="https://www.geeksforgeeks.org/" TargetMode="External"/><Relationship Id="rId1" Type="http://schemas.openxmlformats.org/officeDocument/2006/relationships/hyperlink" Target="https://www.w3schools.com/"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www.geeksforgeeks.org/" TargetMode="External"/><Relationship Id="rId1" Type="http://schemas.openxmlformats.org/officeDocument/2006/relationships/hyperlink" Target="https://www.w3schools.com/"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32DBD4-CD4F-4092-9FB4-E65642BAB00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2DE0980-4D92-425D-A67E-C90608B422F5}">
      <dgm:prSet/>
      <dgm:spPr/>
      <dgm:t>
        <a:bodyPr/>
        <a:lstStyle/>
        <a:p>
          <a:r>
            <a:rPr lang="en-IN" dirty="0">
              <a:solidFill>
                <a:schemeClr val="tx1"/>
              </a:solidFill>
            </a:rPr>
            <a:t>https://www.boardinfinity.com/</a:t>
          </a:r>
          <a:endParaRPr lang="en-US" dirty="0">
            <a:solidFill>
              <a:schemeClr val="tx1"/>
            </a:solidFill>
          </a:endParaRPr>
        </a:p>
      </dgm:t>
    </dgm:pt>
    <dgm:pt modelId="{D348422F-D030-4B1E-8592-234059F4B8E5}" type="parTrans" cxnId="{8477C59C-5007-4B24-AE5C-20880578BE73}">
      <dgm:prSet/>
      <dgm:spPr/>
      <dgm:t>
        <a:bodyPr/>
        <a:lstStyle/>
        <a:p>
          <a:endParaRPr lang="en-US"/>
        </a:p>
      </dgm:t>
    </dgm:pt>
    <dgm:pt modelId="{3E7C64AE-A5E3-4889-91C1-BE700ABE9969}" type="sibTrans" cxnId="{8477C59C-5007-4B24-AE5C-20880578BE73}">
      <dgm:prSet/>
      <dgm:spPr/>
      <dgm:t>
        <a:bodyPr/>
        <a:lstStyle/>
        <a:p>
          <a:endParaRPr lang="en-US"/>
        </a:p>
      </dgm:t>
    </dgm:pt>
    <dgm:pt modelId="{AC8FFE40-C9A7-4716-AA60-7D09DEE7885D}">
      <dgm:prSet/>
      <dgm:spPr/>
      <dgm:t>
        <a:bodyPr/>
        <a:lstStyle/>
        <a:p>
          <a:r>
            <a:rPr lang="en-IN"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https://www.w3schools.com/</a:t>
          </a:r>
          <a:endParaRPr lang="en-US" dirty="0">
            <a:solidFill>
              <a:schemeClr val="tx1"/>
            </a:solidFill>
          </a:endParaRPr>
        </a:p>
      </dgm:t>
    </dgm:pt>
    <dgm:pt modelId="{2D7B3FD4-15C5-453E-9D0A-8913EE4FDE97}" type="parTrans" cxnId="{5AF5C922-8BDB-4254-8E2E-CC026B0FCDF5}">
      <dgm:prSet/>
      <dgm:spPr/>
      <dgm:t>
        <a:bodyPr/>
        <a:lstStyle/>
        <a:p>
          <a:endParaRPr lang="en-US"/>
        </a:p>
      </dgm:t>
    </dgm:pt>
    <dgm:pt modelId="{460F298B-8969-4AE6-9019-B5BFECD78787}" type="sibTrans" cxnId="{5AF5C922-8BDB-4254-8E2E-CC026B0FCDF5}">
      <dgm:prSet/>
      <dgm:spPr/>
      <dgm:t>
        <a:bodyPr/>
        <a:lstStyle/>
        <a:p>
          <a:endParaRPr lang="en-US"/>
        </a:p>
      </dgm:t>
    </dgm:pt>
    <dgm:pt modelId="{10A92C33-2E74-4098-9B97-52FA6B8D3455}">
      <dgm:prSet/>
      <dgm:spPr/>
      <dgm:t>
        <a:bodyPr/>
        <a:lstStyle/>
        <a:p>
          <a:r>
            <a:rPr lang="en-IN"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https://www.geeksforgeeks.org/</a:t>
          </a:r>
          <a:endParaRPr lang="en-US" dirty="0">
            <a:solidFill>
              <a:schemeClr val="tx1"/>
            </a:solidFill>
          </a:endParaRPr>
        </a:p>
      </dgm:t>
    </dgm:pt>
    <dgm:pt modelId="{1AC3A32A-0E4E-4AB0-BDAB-7580CD49B6A0}" type="parTrans" cxnId="{DD6C9D57-56CF-4548-BF39-9D4264E83C5D}">
      <dgm:prSet/>
      <dgm:spPr/>
      <dgm:t>
        <a:bodyPr/>
        <a:lstStyle/>
        <a:p>
          <a:endParaRPr lang="en-US"/>
        </a:p>
      </dgm:t>
    </dgm:pt>
    <dgm:pt modelId="{B3BF57F5-FF39-4016-B041-97812EAFD91D}" type="sibTrans" cxnId="{DD6C9D57-56CF-4548-BF39-9D4264E83C5D}">
      <dgm:prSet/>
      <dgm:spPr/>
      <dgm:t>
        <a:bodyPr/>
        <a:lstStyle/>
        <a:p>
          <a:endParaRPr lang="en-US"/>
        </a:p>
      </dgm:t>
    </dgm:pt>
    <dgm:pt modelId="{8D714F4F-46B5-4F82-AD9C-6C0D5B760E05}" type="pres">
      <dgm:prSet presAssocID="{3632DBD4-CD4F-4092-9FB4-E65642BAB00F}" presName="hierChild1" presStyleCnt="0">
        <dgm:presLayoutVars>
          <dgm:chPref val="1"/>
          <dgm:dir/>
          <dgm:animOne val="branch"/>
          <dgm:animLvl val="lvl"/>
          <dgm:resizeHandles/>
        </dgm:presLayoutVars>
      </dgm:prSet>
      <dgm:spPr/>
    </dgm:pt>
    <dgm:pt modelId="{D0AC85AD-4BFE-4974-A328-428BF54DC9E3}" type="pres">
      <dgm:prSet presAssocID="{32DE0980-4D92-425D-A67E-C90608B422F5}" presName="hierRoot1" presStyleCnt="0"/>
      <dgm:spPr/>
    </dgm:pt>
    <dgm:pt modelId="{B50A70D5-3599-4C18-9A95-780AAC55F9EA}" type="pres">
      <dgm:prSet presAssocID="{32DE0980-4D92-425D-A67E-C90608B422F5}" presName="composite" presStyleCnt="0"/>
      <dgm:spPr/>
    </dgm:pt>
    <dgm:pt modelId="{39A9C18A-564C-4C53-B7B2-4088F52A95AF}" type="pres">
      <dgm:prSet presAssocID="{32DE0980-4D92-425D-A67E-C90608B422F5}" presName="background" presStyleLbl="node0" presStyleIdx="0" presStyleCnt="3"/>
      <dgm:spPr/>
    </dgm:pt>
    <dgm:pt modelId="{F5512593-CD45-40F1-81D4-8098EA1E337D}" type="pres">
      <dgm:prSet presAssocID="{32DE0980-4D92-425D-A67E-C90608B422F5}" presName="text" presStyleLbl="fgAcc0" presStyleIdx="0" presStyleCnt="3" custLinFactNeighborX="363" custLinFactNeighborY="1144">
        <dgm:presLayoutVars>
          <dgm:chPref val="3"/>
        </dgm:presLayoutVars>
      </dgm:prSet>
      <dgm:spPr/>
    </dgm:pt>
    <dgm:pt modelId="{27BE49C2-9109-4240-8C38-C95439A4F8C1}" type="pres">
      <dgm:prSet presAssocID="{32DE0980-4D92-425D-A67E-C90608B422F5}" presName="hierChild2" presStyleCnt="0"/>
      <dgm:spPr/>
    </dgm:pt>
    <dgm:pt modelId="{03EFDFBD-B93C-40A6-A2FE-06137EB0B6FD}" type="pres">
      <dgm:prSet presAssocID="{AC8FFE40-C9A7-4716-AA60-7D09DEE7885D}" presName="hierRoot1" presStyleCnt="0"/>
      <dgm:spPr/>
    </dgm:pt>
    <dgm:pt modelId="{C7AB8FE6-58A3-4F96-861A-C40A70D148EF}" type="pres">
      <dgm:prSet presAssocID="{AC8FFE40-C9A7-4716-AA60-7D09DEE7885D}" presName="composite" presStyleCnt="0"/>
      <dgm:spPr/>
    </dgm:pt>
    <dgm:pt modelId="{9C302F8E-D364-46CC-A9B1-A2FC7BC612B8}" type="pres">
      <dgm:prSet presAssocID="{AC8FFE40-C9A7-4716-AA60-7D09DEE7885D}" presName="background" presStyleLbl="node0" presStyleIdx="1" presStyleCnt="3"/>
      <dgm:spPr/>
    </dgm:pt>
    <dgm:pt modelId="{FFA279F7-99AD-4E49-95DE-9CCAD6AD37B6}" type="pres">
      <dgm:prSet presAssocID="{AC8FFE40-C9A7-4716-AA60-7D09DEE7885D}" presName="text" presStyleLbl="fgAcc0" presStyleIdx="1" presStyleCnt="3">
        <dgm:presLayoutVars>
          <dgm:chPref val="3"/>
        </dgm:presLayoutVars>
      </dgm:prSet>
      <dgm:spPr/>
    </dgm:pt>
    <dgm:pt modelId="{9B537F6E-3672-4140-BB78-7103867B6F5B}" type="pres">
      <dgm:prSet presAssocID="{AC8FFE40-C9A7-4716-AA60-7D09DEE7885D}" presName="hierChild2" presStyleCnt="0"/>
      <dgm:spPr/>
    </dgm:pt>
    <dgm:pt modelId="{2DB2FCF3-08A9-4CD5-BCB3-9368547701F5}" type="pres">
      <dgm:prSet presAssocID="{10A92C33-2E74-4098-9B97-52FA6B8D3455}" presName="hierRoot1" presStyleCnt="0"/>
      <dgm:spPr/>
    </dgm:pt>
    <dgm:pt modelId="{BE010E4D-9C27-4B80-8D75-66430BF8AFF0}" type="pres">
      <dgm:prSet presAssocID="{10A92C33-2E74-4098-9B97-52FA6B8D3455}" presName="composite" presStyleCnt="0"/>
      <dgm:spPr/>
    </dgm:pt>
    <dgm:pt modelId="{F6A8E28A-5A16-4AB7-BB6C-8F06A704FD1E}" type="pres">
      <dgm:prSet presAssocID="{10A92C33-2E74-4098-9B97-52FA6B8D3455}" presName="background" presStyleLbl="node0" presStyleIdx="2" presStyleCnt="3"/>
      <dgm:spPr/>
    </dgm:pt>
    <dgm:pt modelId="{26E9294D-1431-4658-9222-79EDFC71B5DA}" type="pres">
      <dgm:prSet presAssocID="{10A92C33-2E74-4098-9B97-52FA6B8D3455}" presName="text" presStyleLbl="fgAcc0" presStyleIdx="2" presStyleCnt="3">
        <dgm:presLayoutVars>
          <dgm:chPref val="3"/>
        </dgm:presLayoutVars>
      </dgm:prSet>
      <dgm:spPr/>
    </dgm:pt>
    <dgm:pt modelId="{EFAD354B-71B5-427F-BD03-3ECF2BB23D90}" type="pres">
      <dgm:prSet presAssocID="{10A92C33-2E74-4098-9B97-52FA6B8D3455}" presName="hierChild2" presStyleCnt="0"/>
      <dgm:spPr/>
    </dgm:pt>
  </dgm:ptLst>
  <dgm:cxnLst>
    <dgm:cxn modelId="{5AF5C922-8BDB-4254-8E2E-CC026B0FCDF5}" srcId="{3632DBD4-CD4F-4092-9FB4-E65642BAB00F}" destId="{AC8FFE40-C9A7-4716-AA60-7D09DEE7885D}" srcOrd="1" destOrd="0" parTransId="{2D7B3FD4-15C5-453E-9D0A-8913EE4FDE97}" sibTransId="{460F298B-8969-4AE6-9019-B5BFECD78787}"/>
    <dgm:cxn modelId="{BE03C134-ABE9-493A-B2C4-F57D191305A2}" type="presOf" srcId="{3632DBD4-CD4F-4092-9FB4-E65642BAB00F}" destId="{8D714F4F-46B5-4F82-AD9C-6C0D5B760E05}" srcOrd="0" destOrd="0" presId="urn:microsoft.com/office/officeart/2005/8/layout/hierarchy1"/>
    <dgm:cxn modelId="{DD6C9D57-56CF-4548-BF39-9D4264E83C5D}" srcId="{3632DBD4-CD4F-4092-9FB4-E65642BAB00F}" destId="{10A92C33-2E74-4098-9B97-52FA6B8D3455}" srcOrd="2" destOrd="0" parTransId="{1AC3A32A-0E4E-4AB0-BDAB-7580CD49B6A0}" sibTransId="{B3BF57F5-FF39-4016-B041-97812EAFD91D}"/>
    <dgm:cxn modelId="{B8D72488-8811-49E8-BAEA-32DD03A26502}" type="presOf" srcId="{AC8FFE40-C9A7-4716-AA60-7D09DEE7885D}" destId="{FFA279F7-99AD-4E49-95DE-9CCAD6AD37B6}" srcOrd="0" destOrd="0" presId="urn:microsoft.com/office/officeart/2005/8/layout/hierarchy1"/>
    <dgm:cxn modelId="{8477C59C-5007-4B24-AE5C-20880578BE73}" srcId="{3632DBD4-CD4F-4092-9FB4-E65642BAB00F}" destId="{32DE0980-4D92-425D-A67E-C90608B422F5}" srcOrd="0" destOrd="0" parTransId="{D348422F-D030-4B1E-8592-234059F4B8E5}" sibTransId="{3E7C64AE-A5E3-4889-91C1-BE700ABE9969}"/>
    <dgm:cxn modelId="{BCB39DBF-A83A-445C-AE66-245F8E393840}" type="presOf" srcId="{10A92C33-2E74-4098-9B97-52FA6B8D3455}" destId="{26E9294D-1431-4658-9222-79EDFC71B5DA}" srcOrd="0" destOrd="0" presId="urn:microsoft.com/office/officeart/2005/8/layout/hierarchy1"/>
    <dgm:cxn modelId="{6569EECF-07CB-4861-A3B1-D9ACE0846644}" type="presOf" srcId="{32DE0980-4D92-425D-A67E-C90608B422F5}" destId="{F5512593-CD45-40F1-81D4-8098EA1E337D}" srcOrd="0" destOrd="0" presId="urn:microsoft.com/office/officeart/2005/8/layout/hierarchy1"/>
    <dgm:cxn modelId="{944B1EB6-433B-4058-8FA7-021D9AC88310}" type="presParOf" srcId="{8D714F4F-46B5-4F82-AD9C-6C0D5B760E05}" destId="{D0AC85AD-4BFE-4974-A328-428BF54DC9E3}" srcOrd="0" destOrd="0" presId="urn:microsoft.com/office/officeart/2005/8/layout/hierarchy1"/>
    <dgm:cxn modelId="{B5ED9B9F-24F1-452B-99CD-1B0F525F19B3}" type="presParOf" srcId="{D0AC85AD-4BFE-4974-A328-428BF54DC9E3}" destId="{B50A70D5-3599-4C18-9A95-780AAC55F9EA}" srcOrd="0" destOrd="0" presId="urn:microsoft.com/office/officeart/2005/8/layout/hierarchy1"/>
    <dgm:cxn modelId="{95410856-D45B-4586-B090-F1CEA716CB73}" type="presParOf" srcId="{B50A70D5-3599-4C18-9A95-780AAC55F9EA}" destId="{39A9C18A-564C-4C53-B7B2-4088F52A95AF}" srcOrd="0" destOrd="0" presId="urn:microsoft.com/office/officeart/2005/8/layout/hierarchy1"/>
    <dgm:cxn modelId="{6D987634-2F99-4677-A0C5-721130E60803}" type="presParOf" srcId="{B50A70D5-3599-4C18-9A95-780AAC55F9EA}" destId="{F5512593-CD45-40F1-81D4-8098EA1E337D}" srcOrd="1" destOrd="0" presId="urn:microsoft.com/office/officeart/2005/8/layout/hierarchy1"/>
    <dgm:cxn modelId="{D8E27B1B-47F8-4FBE-A0F1-97C83061CADF}" type="presParOf" srcId="{D0AC85AD-4BFE-4974-A328-428BF54DC9E3}" destId="{27BE49C2-9109-4240-8C38-C95439A4F8C1}" srcOrd="1" destOrd="0" presId="urn:microsoft.com/office/officeart/2005/8/layout/hierarchy1"/>
    <dgm:cxn modelId="{78236292-FC4A-4164-A740-2ADD9FF98F8E}" type="presParOf" srcId="{8D714F4F-46B5-4F82-AD9C-6C0D5B760E05}" destId="{03EFDFBD-B93C-40A6-A2FE-06137EB0B6FD}" srcOrd="1" destOrd="0" presId="urn:microsoft.com/office/officeart/2005/8/layout/hierarchy1"/>
    <dgm:cxn modelId="{1DCE5054-5B0D-44C3-8193-93924D72A61A}" type="presParOf" srcId="{03EFDFBD-B93C-40A6-A2FE-06137EB0B6FD}" destId="{C7AB8FE6-58A3-4F96-861A-C40A70D148EF}" srcOrd="0" destOrd="0" presId="urn:microsoft.com/office/officeart/2005/8/layout/hierarchy1"/>
    <dgm:cxn modelId="{C89FE365-41EE-40F1-9693-FBA8FDD2FDF1}" type="presParOf" srcId="{C7AB8FE6-58A3-4F96-861A-C40A70D148EF}" destId="{9C302F8E-D364-46CC-A9B1-A2FC7BC612B8}" srcOrd="0" destOrd="0" presId="urn:microsoft.com/office/officeart/2005/8/layout/hierarchy1"/>
    <dgm:cxn modelId="{3CA29AC1-903D-4F16-802A-A42BD62677A9}" type="presParOf" srcId="{C7AB8FE6-58A3-4F96-861A-C40A70D148EF}" destId="{FFA279F7-99AD-4E49-95DE-9CCAD6AD37B6}" srcOrd="1" destOrd="0" presId="urn:microsoft.com/office/officeart/2005/8/layout/hierarchy1"/>
    <dgm:cxn modelId="{7B530D0F-6E28-4FEC-8A4D-71BA66DD0432}" type="presParOf" srcId="{03EFDFBD-B93C-40A6-A2FE-06137EB0B6FD}" destId="{9B537F6E-3672-4140-BB78-7103867B6F5B}" srcOrd="1" destOrd="0" presId="urn:microsoft.com/office/officeart/2005/8/layout/hierarchy1"/>
    <dgm:cxn modelId="{E07658B3-A8B8-48D4-BE50-589F125FB4D2}" type="presParOf" srcId="{8D714F4F-46B5-4F82-AD9C-6C0D5B760E05}" destId="{2DB2FCF3-08A9-4CD5-BCB3-9368547701F5}" srcOrd="2" destOrd="0" presId="urn:microsoft.com/office/officeart/2005/8/layout/hierarchy1"/>
    <dgm:cxn modelId="{4A9DEEDB-A12B-48E1-9649-8AB79729F70B}" type="presParOf" srcId="{2DB2FCF3-08A9-4CD5-BCB3-9368547701F5}" destId="{BE010E4D-9C27-4B80-8D75-66430BF8AFF0}" srcOrd="0" destOrd="0" presId="urn:microsoft.com/office/officeart/2005/8/layout/hierarchy1"/>
    <dgm:cxn modelId="{88A7C812-6313-4DA9-9BA4-C43BADC6E679}" type="presParOf" srcId="{BE010E4D-9C27-4B80-8D75-66430BF8AFF0}" destId="{F6A8E28A-5A16-4AB7-BB6C-8F06A704FD1E}" srcOrd="0" destOrd="0" presId="urn:microsoft.com/office/officeart/2005/8/layout/hierarchy1"/>
    <dgm:cxn modelId="{CFFE4BB5-72D5-46FE-BDC6-3178669B2835}" type="presParOf" srcId="{BE010E4D-9C27-4B80-8D75-66430BF8AFF0}" destId="{26E9294D-1431-4658-9222-79EDFC71B5DA}" srcOrd="1" destOrd="0" presId="urn:microsoft.com/office/officeart/2005/8/layout/hierarchy1"/>
    <dgm:cxn modelId="{3DDE2607-9D97-4F7A-B960-C3FE8C8547B1}" type="presParOf" srcId="{2DB2FCF3-08A9-4CD5-BCB3-9368547701F5}" destId="{EFAD354B-71B5-427F-BD03-3ECF2BB23D9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9C18A-564C-4C53-B7B2-4088F52A95AF}">
      <dsp:nvSpPr>
        <dsp:cNvPr id="0" name=""/>
        <dsp:cNvSpPr/>
      </dsp:nvSpPr>
      <dsp:spPr>
        <a:xfrm>
          <a:off x="10381" y="808947"/>
          <a:ext cx="2859785" cy="18159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512593-CD45-40F1-81D4-8098EA1E337D}">
      <dsp:nvSpPr>
        <dsp:cNvPr id="0" name=""/>
        <dsp:cNvSpPr/>
      </dsp:nvSpPr>
      <dsp:spPr>
        <a:xfrm>
          <a:off x="328135" y="1110813"/>
          <a:ext cx="2859785" cy="18159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solidFill>
                <a:schemeClr val="tx1"/>
              </a:solidFill>
            </a:rPr>
            <a:t>https://www.boardinfinity.com/</a:t>
          </a:r>
          <a:endParaRPr lang="en-US" sz="1300" kern="1200" dirty="0">
            <a:solidFill>
              <a:schemeClr val="tx1"/>
            </a:solidFill>
          </a:endParaRPr>
        </a:p>
      </dsp:txBody>
      <dsp:txXfrm>
        <a:off x="381323" y="1164001"/>
        <a:ext cx="2753409" cy="1709588"/>
      </dsp:txXfrm>
    </dsp:sp>
    <dsp:sp modelId="{9C302F8E-D364-46CC-A9B1-A2FC7BC612B8}">
      <dsp:nvSpPr>
        <dsp:cNvPr id="0" name=""/>
        <dsp:cNvSpPr/>
      </dsp:nvSpPr>
      <dsp:spPr>
        <a:xfrm>
          <a:off x="3495294" y="788172"/>
          <a:ext cx="2859785" cy="18159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A279F7-99AD-4E49-95DE-9CCAD6AD37B6}">
      <dsp:nvSpPr>
        <dsp:cNvPr id="0" name=""/>
        <dsp:cNvSpPr/>
      </dsp:nvSpPr>
      <dsp:spPr>
        <a:xfrm>
          <a:off x="3813048" y="1090039"/>
          <a:ext cx="2859785" cy="18159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https://www.w3schools.com/</a:t>
          </a:r>
          <a:endParaRPr lang="en-US" sz="1300" kern="1200" dirty="0">
            <a:solidFill>
              <a:schemeClr val="tx1"/>
            </a:solidFill>
          </a:endParaRPr>
        </a:p>
      </dsp:txBody>
      <dsp:txXfrm>
        <a:off x="3866236" y="1143227"/>
        <a:ext cx="2753409" cy="1709588"/>
      </dsp:txXfrm>
    </dsp:sp>
    <dsp:sp modelId="{F6A8E28A-5A16-4AB7-BB6C-8F06A704FD1E}">
      <dsp:nvSpPr>
        <dsp:cNvPr id="0" name=""/>
        <dsp:cNvSpPr/>
      </dsp:nvSpPr>
      <dsp:spPr>
        <a:xfrm>
          <a:off x="6990587" y="788172"/>
          <a:ext cx="2859785" cy="18159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E9294D-1431-4658-9222-79EDFC71B5DA}">
      <dsp:nvSpPr>
        <dsp:cNvPr id="0" name=""/>
        <dsp:cNvSpPr/>
      </dsp:nvSpPr>
      <dsp:spPr>
        <a:xfrm>
          <a:off x="7308341" y="1090039"/>
          <a:ext cx="2859785" cy="18159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solidFill>
                <a:schemeClr val="tx1"/>
              </a:solidFill>
              <a:hlinkClick xmlns:r="http://schemas.openxmlformats.org/officeDocument/2006/relationships" r:id="rId2">
                <a:extLst>
                  <a:ext uri="{A12FA001-AC4F-418D-AE19-62706E023703}">
                    <ahyp:hlinkClr xmlns:ahyp="http://schemas.microsoft.com/office/drawing/2018/hyperlinkcolor" val="tx"/>
                  </a:ext>
                </a:extLst>
              </a:hlinkClick>
            </a:rPr>
            <a:t>https://www.geeksforgeeks.org/</a:t>
          </a:r>
          <a:endParaRPr lang="en-US" sz="1300" kern="1200" dirty="0">
            <a:solidFill>
              <a:schemeClr val="tx1"/>
            </a:solidFill>
          </a:endParaRPr>
        </a:p>
      </dsp:txBody>
      <dsp:txXfrm>
        <a:off x="7361529" y="1143227"/>
        <a:ext cx="2753409" cy="17095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11/7/2023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8467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11/7/2023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571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11/7/2023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2043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11/7/2023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223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11/7/2023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372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11/7/2023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85251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11/7/2023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8348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11/7/2023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3664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11/7/2023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51133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11/7/2023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8895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11/7/2023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18833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11/7/2023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04175850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0A3C1AB-1153-42D2-8378-34B849C1C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19411D7-4C03-1E0D-3800-DDC1A047793A}"/>
              </a:ext>
            </a:extLst>
          </p:cNvPr>
          <p:cNvSpPr>
            <a:spLocks noGrp="1"/>
          </p:cNvSpPr>
          <p:nvPr>
            <p:ph type="title"/>
          </p:nvPr>
        </p:nvSpPr>
        <p:spPr>
          <a:xfrm>
            <a:off x="2103121" y="4727173"/>
            <a:ext cx="8026399" cy="868823"/>
          </a:xfrm>
        </p:spPr>
        <p:txBody>
          <a:bodyPr vert="horz" lIns="91440" tIns="45720" rIns="91440" bIns="45720" rtlCol="0" anchor="ctr">
            <a:normAutofit fontScale="90000"/>
          </a:bodyPr>
          <a:lstStyle/>
          <a:p>
            <a:pPr algn="ctr"/>
            <a:r>
              <a:rPr lang="en-IN" dirty="0"/>
              <a:t>SUMMER TRAINING INTERNSHIP</a:t>
            </a:r>
            <a:endParaRPr lang="en-US" dirty="0"/>
          </a:p>
        </p:txBody>
      </p:sp>
      <p:sp>
        <p:nvSpPr>
          <p:cNvPr id="18"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Content Placeholder 4" descr="A close-up of a logo&#10;&#10;Description automatically generated">
            <a:extLst>
              <a:ext uri="{FF2B5EF4-FFF2-40B4-BE49-F238E27FC236}">
                <a16:creationId xmlns:a16="http://schemas.microsoft.com/office/drawing/2014/main" id="{76C59405-DA1C-A614-E422-D9CADD7887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3615" y="1262003"/>
            <a:ext cx="8556001" cy="3051287"/>
          </a:xfrm>
          <a:prstGeom prst="rect">
            <a:avLst/>
          </a:prstGeom>
        </p:spPr>
      </p:pic>
    </p:spTree>
    <p:extLst>
      <p:ext uri="{BB962C8B-B14F-4D97-AF65-F5344CB8AC3E}">
        <p14:creationId xmlns:p14="http://schemas.microsoft.com/office/powerpoint/2010/main" val="2574183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3908EB4F-2071-DC82-079E-3D6E417DA75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OUTPUTS</a:t>
            </a:r>
          </a:p>
        </p:txBody>
      </p:sp>
      <p:sp>
        <p:nvSpPr>
          <p:cNvPr id="21" name="Rectangle 20">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2403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601555-F9A4-E676-3F91-F5830608FCB9}"/>
              </a:ext>
            </a:extLst>
          </p:cNvPr>
          <p:cNvSpPr txBox="1"/>
          <p:nvPr/>
        </p:nvSpPr>
        <p:spPr>
          <a:xfrm>
            <a:off x="1350380" y="491133"/>
            <a:ext cx="9491240" cy="878895"/>
          </a:xfrm>
          <a:prstGeom prst="rect">
            <a:avLst/>
          </a:prstGeom>
          <a:noFill/>
        </p:spPr>
        <p:txBody>
          <a:bodyPr wrap="square">
            <a:spAutoFit/>
          </a:bodyPr>
          <a:lstStyle/>
          <a:p>
            <a:pPr>
              <a:lnSpc>
                <a:spcPct val="150000"/>
              </a:lnSpc>
            </a:pPr>
            <a:r>
              <a:rPr lang="en-IN" sz="1800" dirty="0">
                <a:solidFill>
                  <a:srgbClr val="25323D"/>
                </a:solidFill>
                <a:effectLst/>
                <a:latin typeface="Calibri" panose="020F0502020204030204" pitchFamily="34" charset="0"/>
                <a:ea typeface="Times New Roman" panose="02020603050405020304" pitchFamily="18" charset="0"/>
              </a:rPr>
              <a:t>1. </a:t>
            </a:r>
            <a:r>
              <a:rPr lang="en-US" dirty="0"/>
              <a:t>Write a query to find the name (</a:t>
            </a:r>
            <a:r>
              <a:rPr lang="en-US" dirty="0" err="1"/>
              <a:t>first_name</a:t>
            </a:r>
            <a:r>
              <a:rPr lang="en-US" dirty="0"/>
              <a:t>, </a:t>
            </a:r>
            <a:r>
              <a:rPr lang="en-US" dirty="0" err="1"/>
              <a:t>last_name</a:t>
            </a:r>
            <a:r>
              <a:rPr lang="en-US" dirty="0"/>
              <a:t>) and hire date of the employees who was hired after 'Jones'</a:t>
            </a:r>
            <a:endParaRPr lang="en-IN" sz="16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3764D22D-5100-B43A-424B-FECE58D700E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1328" y="1494542"/>
            <a:ext cx="9573768" cy="5385112"/>
          </a:xfrm>
          <a:prstGeom prst="rect">
            <a:avLst/>
          </a:prstGeom>
          <a:noFill/>
          <a:ln>
            <a:noFill/>
          </a:ln>
        </p:spPr>
      </p:pic>
    </p:spTree>
    <p:extLst>
      <p:ext uri="{BB962C8B-B14F-4D97-AF65-F5344CB8AC3E}">
        <p14:creationId xmlns:p14="http://schemas.microsoft.com/office/powerpoint/2010/main" val="3691203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E29353-1558-0759-2BE2-43DD8781A94E}"/>
              </a:ext>
            </a:extLst>
          </p:cNvPr>
          <p:cNvSpPr txBox="1"/>
          <p:nvPr/>
        </p:nvSpPr>
        <p:spPr>
          <a:xfrm>
            <a:off x="1033040" y="330803"/>
            <a:ext cx="8006787" cy="923330"/>
          </a:xfrm>
          <a:prstGeom prst="rect">
            <a:avLst/>
          </a:prstGeom>
          <a:noFill/>
        </p:spPr>
        <p:txBody>
          <a:bodyPr wrap="square">
            <a:spAutoFit/>
          </a:bodyPr>
          <a:lstStyle/>
          <a:p>
            <a:r>
              <a:rPr lang="en-IN" sz="1800" dirty="0">
                <a:solidFill>
                  <a:srgbClr val="25323D"/>
                </a:solidFill>
                <a:effectLst/>
                <a:latin typeface="Calibri" panose="020F0502020204030204" pitchFamily="34" charset="0"/>
                <a:ea typeface="Calibri" panose="020F0502020204030204" pitchFamily="34" charset="0"/>
              </a:rPr>
              <a:t>2. </a:t>
            </a:r>
            <a:r>
              <a:rPr lang="en-IN" sz="1800" dirty="0">
                <a:solidFill>
                  <a:srgbClr val="25323D"/>
                </a:solidFill>
                <a:effectLst/>
                <a:latin typeface="Calibri" panose="020F0502020204030204" pitchFamily="34" charset="0"/>
                <a:ea typeface="Times New Roman" panose="02020603050405020304" pitchFamily="18" charset="0"/>
              </a:rPr>
              <a:t>Write a query to get the department name and number of employees in the department</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2" name="Picture 1">
            <a:extLst>
              <a:ext uri="{FF2B5EF4-FFF2-40B4-BE49-F238E27FC236}">
                <a16:creationId xmlns:a16="http://schemas.microsoft.com/office/drawing/2014/main" id="{F36F3BED-EC33-9175-A5C4-9FAFEFBF318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3856" y="1086015"/>
            <a:ext cx="9673451" cy="5441182"/>
          </a:xfrm>
          <a:prstGeom prst="rect">
            <a:avLst/>
          </a:prstGeom>
          <a:noFill/>
          <a:ln>
            <a:noFill/>
          </a:ln>
        </p:spPr>
      </p:pic>
    </p:spTree>
    <p:extLst>
      <p:ext uri="{BB962C8B-B14F-4D97-AF65-F5344CB8AC3E}">
        <p14:creationId xmlns:p14="http://schemas.microsoft.com/office/powerpoint/2010/main" val="4135546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BD1E37-623F-520C-D5CA-D637F92371D8}"/>
              </a:ext>
            </a:extLst>
          </p:cNvPr>
          <p:cNvSpPr txBox="1"/>
          <p:nvPr/>
        </p:nvSpPr>
        <p:spPr>
          <a:xfrm>
            <a:off x="870995" y="203542"/>
            <a:ext cx="9580943" cy="878895"/>
          </a:xfrm>
          <a:prstGeom prst="rect">
            <a:avLst/>
          </a:prstGeom>
          <a:noFill/>
        </p:spPr>
        <p:txBody>
          <a:bodyPr wrap="square">
            <a:spAutoFit/>
          </a:bodyPr>
          <a:lstStyle/>
          <a:p>
            <a:pPr>
              <a:lnSpc>
                <a:spcPct val="150000"/>
              </a:lnSpc>
              <a:spcBef>
                <a:spcPts val="1200"/>
              </a:spcBef>
              <a:spcAft>
                <a:spcPts val="1200"/>
              </a:spcAft>
            </a:pPr>
            <a:r>
              <a:rPr lang="en-IN" dirty="0">
                <a:solidFill>
                  <a:srgbClr val="25323D"/>
                </a:solidFill>
                <a:latin typeface="Calibri" panose="020F0502020204030204" pitchFamily="34" charset="0"/>
                <a:ea typeface="Times New Roman" panose="02020603050405020304" pitchFamily="18" charset="0"/>
              </a:rPr>
              <a:t>3</a:t>
            </a:r>
            <a:r>
              <a:rPr lang="en-IN" sz="1800" dirty="0">
                <a:solidFill>
                  <a:srgbClr val="25323D"/>
                </a:solidFill>
                <a:effectLst/>
                <a:latin typeface="Calibri" panose="020F0502020204030204" pitchFamily="34" charset="0"/>
                <a:ea typeface="Times New Roman" panose="02020603050405020304" pitchFamily="18" charset="0"/>
              </a:rPr>
              <a:t>. Write a query to find the employee id, name (</a:t>
            </a:r>
            <a:r>
              <a:rPr lang="en-IN" sz="1800" dirty="0" err="1">
                <a:solidFill>
                  <a:srgbClr val="25323D"/>
                </a:solidFill>
                <a:effectLst/>
                <a:latin typeface="Calibri" panose="020F0502020204030204" pitchFamily="34" charset="0"/>
                <a:ea typeface="Times New Roman" panose="02020603050405020304" pitchFamily="18" charset="0"/>
              </a:rPr>
              <a:t>last_name</a:t>
            </a:r>
            <a:r>
              <a:rPr lang="en-IN" sz="1800" dirty="0">
                <a:solidFill>
                  <a:srgbClr val="25323D"/>
                </a:solidFill>
                <a:effectLst/>
                <a:latin typeface="Calibri" panose="020F0502020204030204" pitchFamily="34" charset="0"/>
                <a:ea typeface="Times New Roman" panose="02020603050405020304" pitchFamily="18" charset="0"/>
              </a:rPr>
              <a:t>) along with their </a:t>
            </a:r>
            <a:r>
              <a:rPr lang="en-IN" sz="1800" dirty="0" err="1">
                <a:solidFill>
                  <a:srgbClr val="25323D"/>
                </a:solidFill>
                <a:effectLst/>
                <a:latin typeface="Calibri" panose="020F0502020204030204" pitchFamily="34" charset="0"/>
                <a:ea typeface="Times New Roman" panose="02020603050405020304" pitchFamily="18" charset="0"/>
              </a:rPr>
              <a:t>manager_id</a:t>
            </a:r>
            <a:r>
              <a:rPr lang="en-IN" sz="1800" dirty="0">
                <a:solidFill>
                  <a:srgbClr val="25323D"/>
                </a:solidFill>
                <a:effectLst/>
                <a:latin typeface="Calibri" panose="020F0502020204030204" pitchFamily="34" charset="0"/>
                <a:ea typeface="Times New Roman" panose="02020603050405020304" pitchFamily="18" charset="0"/>
              </a:rPr>
              <a:t> and name (</a:t>
            </a:r>
            <a:r>
              <a:rPr lang="en-IN" sz="1800" dirty="0" err="1">
                <a:solidFill>
                  <a:srgbClr val="25323D"/>
                </a:solidFill>
                <a:effectLst/>
                <a:latin typeface="Calibri" panose="020F0502020204030204" pitchFamily="34" charset="0"/>
                <a:ea typeface="Times New Roman" panose="02020603050405020304" pitchFamily="18" charset="0"/>
              </a:rPr>
              <a:t>last_name</a:t>
            </a:r>
            <a:r>
              <a:rPr lang="en-IN" sz="1800" dirty="0">
                <a:solidFill>
                  <a:srgbClr val="25323D"/>
                </a:solidFill>
                <a:effectLst/>
                <a:latin typeface="Calibri" panose="020F050202020403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C09A6C9F-7713-F499-63BE-32E334E9DB7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7298" y="1153530"/>
            <a:ext cx="10165813" cy="5718128"/>
          </a:xfrm>
          <a:prstGeom prst="rect">
            <a:avLst/>
          </a:prstGeom>
          <a:noFill/>
          <a:ln>
            <a:noFill/>
          </a:ln>
        </p:spPr>
      </p:pic>
    </p:spTree>
    <p:extLst>
      <p:ext uri="{BB962C8B-B14F-4D97-AF65-F5344CB8AC3E}">
        <p14:creationId xmlns:p14="http://schemas.microsoft.com/office/powerpoint/2010/main" val="400593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B15E3A-D0C9-3BE1-0F47-0764A6F5978F}"/>
              </a:ext>
            </a:extLst>
          </p:cNvPr>
          <p:cNvSpPr>
            <a:spLocks noGrp="1"/>
          </p:cNvSpPr>
          <p:nvPr>
            <p:ph type="title"/>
          </p:nvPr>
        </p:nvSpPr>
        <p:spPr>
          <a:xfrm>
            <a:off x="5080216" y="1076324"/>
            <a:ext cx="6272784" cy="1535051"/>
          </a:xfrm>
        </p:spPr>
        <p:txBody>
          <a:bodyPr anchor="b">
            <a:normAutofit/>
          </a:bodyPr>
          <a:lstStyle/>
          <a:p>
            <a:r>
              <a:rPr lang="en-IN" sz="5200" dirty="0"/>
              <a:t>Conclusion</a:t>
            </a:r>
          </a:p>
        </p:txBody>
      </p:sp>
      <p:pic>
        <p:nvPicPr>
          <p:cNvPr id="5" name="Picture 4" descr="Graph on document with pen">
            <a:extLst>
              <a:ext uri="{FF2B5EF4-FFF2-40B4-BE49-F238E27FC236}">
                <a16:creationId xmlns:a16="http://schemas.microsoft.com/office/drawing/2014/main" id="{C07788F7-7AF6-B268-594E-8C0A6596E117}"/>
              </a:ext>
            </a:extLst>
          </p:cNvPr>
          <p:cNvPicPr>
            <a:picLocks noChangeAspect="1"/>
          </p:cNvPicPr>
          <p:nvPr/>
        </p:nvPicPr>
        <p:blipFill rotWithShape="1">
          <a:blip r:embed="rId2"/>
          <a:srcRect l="34936" r="21213" b="-1"/>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749AACB-2593-6087-E83D-385EE7446136}"/>
              </a:ext>
            </a:extLst>
          </p:cNvPr>
          <p:cNvSpPr>
            <a:spLocks noGrp="1"/>
          </p:cNvSpPr>
          <p:nvPr>
            <p:ph idx="1"/>
          </p:nvPr>
        </p:nvSpPr>
        <p:spPr>
          <a:xfrm>
            <a:off x="5080216" y="3351276"/>
            <a:ext cx="6272784" cy="2825686"/>
          </a:xfrm>
        </p:spPr>
        <p:txBody>
          <a:bodyPr>
            <a:normAutofit fontScale="92500"/>
          </a:bodyPr>
          <a:lstStyle/>
          <a:p>
            <a:pPr>
              <a:lnSpc>
                <a:spcPct val="150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In traversing the realms of the HR Database through the course with a real-time project at Board Infinity, I've embarked on a transformative journey that has left an indelible mark on my understanding of Database Management System (DBMS) and Structured Query Language (SQL). This expedition has underscored the significance of practical learning and equipped me with an arsenal of skills that transcend the confines of a mere curriculum.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628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2CB1C-4BAC-F801-C5C6-F5F80B88CB73}"/>
              </a:ext>
            </a:extLst>
          </p:cNvPr>
          <p:cNvSpPr>
            <a:spLocks noGrp="1"/>
          </p:cNvSpPr>
          <p:nvPr>
            <p:ph type="title"/>
          </p:nvPr>
        </p:nvSpPr>
        <p:spPr/>
        <p:txBody>
          <a:bodyPr/>
          <a:lstStyle/>
          <a:p>
            <a:r>
              <a:rPr lang="en-IN" dirty="0"/>
              <a:t>References</a:t>
            </a:r>
          </a:p>
        </p:txBody>
      </p:sp>
      <p:graphicFrame>
        <p:nvGraphicFramePr>
          <p:cNvPr id="5" name="Content Placeholder 2">
            <a:extLst>
              <a:ext uri="{FF2B5EF4-FFF2-40B4-BE49-F238E27FC236}">
                <a16:creationId xmlns:a16="http://schemas.microsoft.com/office/drawing/2014/main" id="{5785465A-6C3A-BE0B-8D5A-22CF793B40A1}"/>
              </a:ext>
            </a:extLst>
          </p:cNvPr>
          <p:cNvGraphicFramePr>
            <a:graphicFrameLocks noGrp="1"/>
          </p:cNvGraphicFramePr>
          <p:nvPr>
            <p:ph idx="1"/>
            <p:extLst>
              <p:ext uri="{D42A27DB-BD31-4B8C-83A1-F6EECF244321}">
                <p14:modId xmlns:p14="http://schemas.microsoft.com/office/powerpoint/2010/main" val="1390234583"/>
              </p:ext>
            </p:extLst>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9657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3" name="Rectangle 52">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Rectangle 5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336EA3F3-64FB-A2EA-E533-AE9B1C7BA48C}"/>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a:t>
            </a:r>
          </a:p>
        </p:txBody>
      </p:sp>
      <p:sp>
        <p:nvSpPr>
          <p:cNvPr id="57" name="Rectangle: Rounded Corners 5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Picture 7" descr="A black and white smiley face&#10;&#10;Description automatically generated">
            <a:extLst>
              <a:ext uri="{FF2B5EF4-FFF2-40B4-BE49-F238E27FC236}">
                <a16:creationId xmlns:a16="http://schemas.microsoft.com/office/drawing/2014/main" id="{70572173-F8B0-81C1-C6A2-2D8500A8C10F}"/>
              </a:ext>
            </a:extLst>
          </p:cNvPr>
          <p:cNvPicPr>
            <a:picLocks noChangeAspect="1"/>
          </p:cNvPicPr>
          <p:nvPr/>
        </p:nvPicPr>
        <p:blipFill rotWithShape="1">
          <a:blip r:embed="rId2">
            <a:extLst>
              <a:ext uri="{28A0092B-C50C-407E-A947-70E740481C1C}">
                <a14:useLocalDpi xmlns:a14="http://schemas.microsoft.com/office/drawing/2010/main" val="0"/>
              </a:ext>
            </a:extLst>
          </a:blip>
          <a:srcRect t="24494" r="-2" b="24492"/>
          <a:stretch/>
        </p:blipFill>
        <p:spPr>
          <a:xfrm>
            <a:off x="385572" y="2899533"/>
            <a:ext cx="5596128" cy="2576413"/>
          </a:xfrm>
          <a:prstGeom prst="rect">
            <a:avLst/>
          </a:prstGeom>
        </p:spPr>
      </p:pic>
      <p:pic>
        <p:nvPicPr>
          <p:cNvPr id="6" name="Picture 5" descr="A cartoon character with a ladder and a stone sign">
            <a:extLst>
              <a:ext uri="{FF2B5EF4-FFF2-40B4-BE49-F238E27FC236}">
                <a16:creationId xmlns:a16="http://schemas.microsoft.com/office/drawing/2014/main" id="{A8F0B551-7723-64A1-BA6A-845670005975}"/>
              </a:ext>
            </a:extLst>
          </p:cNvPr>
          <p:cNvPicPr>
            <a:picLocks noChangeAspect="1"/>
          </p:cNvPicPr>
          <p:nvPr/>
        </p:nvPicPr>
        <p:blipFill rotWithShape="1">
          <a:blip r:embed="rId3">
            <a:extLst>
              <a:ext uri="{28A0092B-C50C-407E-A947-70E740481C1C}">
                <a14:useLocalDpi xmlns:a14="http://schemas.microsoft.com/office/drawing/2010/main" val="0"/>
              </a:ext>
            </a:extLst>
          </a:blip>
          <a:srcRect t="8390" r="-2" b="9760"/>
          <a:stretch/>
        </p:blipFill>
        <p:spPr>
          <a:xfrm>
            <a:off x="6210302" y="2899519"/>
            <a:ext cx="5596128" cy="2576441"/>
          </a:xfrm>
          <a:prstGeom prst="rect">
            <a:avLst/>
          </a:prstGeom>
        </p:spPr>
      </p:pic>
    </p:spTree>
    <p:extLst>
      <p:ext uri="{BB962C8B-B14F-4D97-AF65-F5344CB8AC3E}">
        <p14:creationId xmlns:p14="http://schemas.microsoft.com/office/powerpoint/2010/main" val="1374553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37">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FD61BEA-401B-4056-35DF-C67CDB87D1C3}"/>
              </a:ext>
            </a:extLst>
          </p:cNvPr>
          <p:cNvPicPr>
            <a:picLocks noChangeAspect="1"/>
          </p:cNvPicPr>
          <p:nvPr/>
        </p:nvPicPr>
        <p:blipFill rotWithShape="1">
          <a:blip r:embed="rId2"/>
          <a:srcRect t="6266" b="3373"/>
          <a:stretch/>
        </p:blipFill>
        <p:spPr>
          <a:xfrm>
            <a:off x="20" y="10"/>
            <a:ext cx="12191981" cy="6857990"/>
          </a:xfrm>
          <a:prstGeom prst="rect">
            <a:avLst/>
          </a:prstGeom>
        </p:spPr>
      </p:pic>
      <p:sp>
        <p:nvSpPr>
          <p:cNvPr id="40" name="Rectangle 39">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2355071-896A-7C50-62A3-169035A5BD5A}"/>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IN" dirty="0">
                <a:solidFill>
                  <a:schemeClr val="bg1"/>
                </a:solidFill>
              </a:rPr>
              <a:t>Database Management System &amp; SQL from Board Infinity</a:t>
            </a:r>
            <a:endParaRPr lang="en-US" sz="6100" dirty="0">
              <a:solidFill>
                <a:schemeClr val="bg1"/>
              </a:solidFill>
            </a:endParaRPr>
          </a:p>
        </p:txBody>
      </p:sp>
      <p:sp>
        <p:nvSpPr>
          <p:cNvPr id="42" name="Rectangle: Rounded Corners 41">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955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40DA-D88B-A718-ABEC-709435AB3773}"/>
              </a:ext>
            </a:extLst>
          </p:cNvPr>
          <p:cNvSpPr>
            <a:spLocks noGrp="1"/>
          </p:cNvSpPr>
          <p:nvPr>
            <p:ph type="title"/>
          </p:nvPr>
        </p:nvSpPr>
        <p:spPr/>
        <p:txBody>
          <a:bodyPr>
            <a:normAutofit/>
          </a:bodyPr>
          <a:lstStyle/>
          <a:p>
            <a:r>
              <a:rPr lang="en-IN" sz="2400" u="sng" dirty="0">
                <a:latin typeface="Times New Roman" panose="02020603050405020304" pitchFamily="18" charset="0"/>
                <a:cs typeface="Times New Roman" panose="02020603050405020304" pitchFamily="18" charset="0"/>
              </a:rPr>
              <a:t>Submitted by</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Name                  : </a:t>
            </a:r>
            <a:r>
              <a:rPr lang="en-IN" sz="2400" b="0" dirty="0" err="1">
                <a:latin typeface="Times New Roman" panose="02020603050405020304" pitchFamily="18" charset="0"/>
                <a:cs typeface="Times New Roman" panose="02020603050405020304" pitchFamily="18" charset="0"/>
              </a:rPr>
              <a:t>Gopu</a:t>
            </a:r>
            <a:r>
              <a:rPr lang="en-IN" sz="2400" b="0" dirty="0">
                <a:latin typeface="Times New Roman" panose="02020603050405020304" pitchFamily="18" charset="0"/>
                <a:cs typeface="Times New Roman" panose="02020603050405020304" pitchFamily="18" charset="0"/>
              </a:rPr>
              <a:t> Shanmukha Datta</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Registration no  : </a:t>
            </a:r>
            <a:r>
              <a:rPr lang="en-IN" sz="2400" b="0" dirty="0">
                <a:latin typeface="Times New Roman" panose="02020603050405020304" pitchFamily="18" charset="0"/>
                <a:cs typeface="Times New Roman" panose="02020603050405020304" pitchFamily="18" charset="0"/>
              </a:rPr>
              <a:t>12107780</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Under the Guidance of </a:t>
            </a:r>
            <a:br>
              <a:rPr lang="en-IN" sz="2400" dirty="0">
                <a:latin typeface="Times New Roman" panose="02020603050405020304" pitchFamily="18" charset="0"/>
                <a:cs typeface="Times New Roman" panose="02020603050405020304" pitchFamily="18" charset="0"/>
              </a:rPr>
            </a:br>
            <a:r>
              <a:rPr lang="en-IN" sz="2400" b="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Mr</a:t>
            </a:r>
            <a:r>
              <a:rPr lang="en-IN" sz="2400" b="0" dirty="0">
                <a:latin typeface="Times New Roman" panose="02020603050405020304" pitchFamily="18" charset="0"/>
                <a:cs typeface="Times New Roman" panose="02020603050405020304" pitchFamily="18" charset="0"/>
              </a:rPr>
              <a:t>. </a:t>
            </a:r>
            <a:r>
              <a:rPr lang="en-IN" sz="2400" i="0" dirty="0" err="1">
                <a:effectLst/>
                <a:latin typeface="Times New Roman" panose="02020603050405020304" pitchFamily="18" charset="0"/>
                <a:cs typeface="Times New Roman" panose="02020603050405020304" pitchFamily="18" charset="0"/>
              </a:rPr>
              <a:t>Souvik</a:t>
            </a:r>
            <a:r>
              <a:rPr lang="en-IN" sz="2400" i="0" dirty="0">
                <a:effectLst/>
                <a:latin typeface="Times New Roman" panose="02020603050405020304" pitchFamily="18" charset="0"/>
                <a:cs typeface="Times New Roman" panose="02020603050405020304" pitchFamily="18" charset="0"/>
              </a:rPr>
              <a:t> Aditya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00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0E7D79-1301-2B53-8C30-EED538E98767}"/>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dirty="0"/>
              <a:t>INTRODUCTION</a:t>
            </a:r>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695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Rectangle 4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7734CA-389D-51C6-73B4-0446D397DF9C}"/>
              </a:ext>
            </a:extLst>
          </p:cNvPr>
          <p:cNvSpPr>
            <a:spLocks noGrp="1"/>
          </p:cNvSpPr>
          <p:nvPr>
            <p:ph type="title"/>
          </p:nvPr>
        </p:nvSpPr>
        <p:spPr>
          <a:xfrm>
            <a:off x="193963" y="1124077"/>
            <a:ext cx="6261904" cy="3902949"/>
          </a:xfrm>
        </p:spPr>
        <p:txBody>
          <a:bodyPr vert="horz" lIns="91440" tIns="45720" rIns="91440" bIns="45720" rtlCol="0" anchor="b">
            <a:normAutofit fontScale="90000"/>
          </a:bodyPr>
          <a:lstStyle/>
          <a:p>
            <a:r>
              <a:rPr lang="en-US" sz="2700" b="0" dirty="0">
                <a:latin typeface="Times New Roman" panose="02020603050405020304" pitchFamily="18" charset="0"/>
                <a:cs typeface="Times New Roman" panose="02020603050405020304" pitchFamily="18" charset="0"/>
              </a:rPr>
              <a:t>In today's digital landscape, data reigns supreme, driving decision-making, innovation, and the success of organizations worldwide. Yet, the sheer volume and complexity of data pose significant challenges without effective management.</a:t>
            </a:r>
            <a:br>
              <a:rPr lang="en-US" sz="2400" b="0" dirty="0">
                <a:latin typeface="Times New Roman" panose="02020603050405020304" pitchFamily="18" charset="0"/>
                <a:cs typeface="Times New Roman" panose="02020603050405020304" pitchFamily="18" charset="0"/>
              </a:rPr>
            </a:br>
            <a:r>
              <a:rPr lang="en-US" sz="2700" b="0" dirty="0">
                <a:latin typeface="Times New Roman" panose="02020603050405020304" pitchFamily="18" charset="0"/>
                <a:cs typeface="Times New Roman" panose="02020603050405020304" pitchFamily="18" charset="0"/>
              </a:rPr>
              <a:t>In this presentation, we delve into the critical world of DBMS and SQL, exploring how these foundational components empower us to efficiently store, organize, retrieve, and manipulate data. </a:t>
            </a:r>
            <a:endParaRPr lang="en-US" sz="2700" dirty="0">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descr="Database Management Systems (DBMS)">
            <a:extLst>
              <a:ext uri="{FF2B5EF4-FFF2-40B4-BE49-F238E27FC236}">
                <a16:creationId xmlns:a16="http://schemas.microsoft.com/office/drawing/2014/main" id="{B0C05D1F-7AC9-BB2C-BF0E-D5D7E3E77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4312" y="885216"/>
            <a:ext cx="4649036" cy="4649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1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B01D51-58C3-D462-311D-9EBEC1930F83}"/>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Objective</a:t>
            </a:r>
          </a:p>
        </p:txBody>
      </p:sp>
      <p:sp>
        <p:nvSpPr>
          <p:cNvPr id="24"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53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1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2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4">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4" name="Picture 6" descr="Microsoft Data Platform | Microsoft">
            <a:extLst>
              <a:ext uri="{FF2B5EF4-FFF2-40B4-BE49-F238E27FC236}">
                <a16:creationId xmlns:a16="http://schemas.microsoft.com/office/drawing/2014/main" id="{2DB7ED2A-6564-A7B6-C0D7-15CCB3226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950" y="9144"/>
            <a:ext cx="84010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27D80A8-80FF-586E-E785-8727EA0A8342}"/>
              </a:ext>
            </a:extLst>
          </p:cNvPr>
          <p:cNvSpPr>
            <a:spLocks noGrp="1"/>
          </p:cNvSpPr>
          <p:nvPr>
            <p:ph type="title"/>
          </p:nvPr>
        </p:nvSpPr>
        <p:spPr>
          <a:xfrm>
            <a:off x="434426" y="2057363"/>
            <a:ext cx="7169837" cy="4054070"/>
          </a:xfrm>
        </p:spPr>
        <p:txBody>
          <a:bodyPr vert="horz" lIns="91440" tIns="45720" rIns="91440" bIns="45720" rtlCol="0" anchor="b">
            <a:noAutofit/>
          </a:bodyPr>
          <a:lstStyle/>
          <a:p>
            <a:r>
              <a:rPr lang="en-US" sz="2800" dirty="0">
                <a:solidFill>
                  <a:schemeClr val="bg1"/>
                </a:solidFill>
              </a:rPr>
              <a:t>1. Objective: Database Design and Implementation </a:t>
            </a:r>
            <a:br>
              <a:rPr lang="en-US" sz="2800" dirty="0">
                <a:solidFill>
                  <a:schemeClr val="bg1"/>
                </a:solidFill>
              </a:rPr>
            </a:br>
            <a:r>
              <a:rPr lang="en-US" sz="2000" dirty="0">
                <a:solidFill>
                  <a:schemeClr val="bg1"/>
                </a:solidFill>
              </a:rPr>
              <a:t>Create tables to store product information, user data, order details, and customer reviews. Develop an efficient schema that supports data integrity, and implement SQL queries to retrieve product recommendations based on user preferences. </a:t>
            </a:r>
            <a:br>
              <a:rPr lang="en-US" sz="2000" dirty="0">
                <a:solidFill>
                  <a:schemeClr val="bg1"/>
                </a:solidFill>
              </a:rPr>
            </a:br>
            <a:br>
              <a:rPr lang="en-US" sz="2000" dirty="0">
                <a:solidFill>
                  <a:schemeClr val="bg1"/>
                </a:solidFill>
              </a:rPr>
            </a:br>
            <a:r>
              <a:rPr lang="en-US" sz="2800" dirty="0">
                <a:solidFill>
                  <a:schemeClr val="bg1"/>
                </a:solidFill>
              </a:rPr>
              <a:t>2. Objective: Performance Optimization and Querying </a:t>
            </a:r>
            <a:r>
              <a:rPr lang="en-US" sz="2000" dirty="0">
                <a:solidFill>
                  <a:schemeClr val="bg1"/>
                </a:solidFill>
              </a:rPr>
              <a:t>Optimize the performance of an existing customer database for a subscription-based service. Identify slow-performing queries and use indexing and query optimization techniques to enhance response times. Develop complex SQL queries to generate monthly usage reports for individual customers and provide insights for business decisions</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49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86F0B-C9CD-2E7F-B2A0-8FD0CD174A11}"/>
              </a:ext>
            </a:extLst>
          </p:cNvPr>
          <p:cNvSpPr>
            <a:spLocks noGrp="1"/>
          </p:cNvSpPr>
          <p:nvPr>
            <p:ph type="title"/>
          </p:nvPr>
        </p:nvSpPr>
        <p:spPr/>
        <p:txBody>
          <a:bodyPr/>
          <a:lstStyle/>
          <a:p>
            <a:r>
              <a:rPr lang="en-IN" b="1" i="0" dirty="0">
                <a:effectLst/>
                <a:latin typeface="Söhne"/>
              </a:rPr>
              <a:t>Significance</a:t>
            </a:r>
            <a:endParaRPr lang="en-IN" dirty="0"/>
          </a:p>
        </p:txBody>
      </p:sp>
      <p:sp>
        <p:nvSpPr>
          <p:cNvPr id="3" name="Content Placeholder 2">
            <a:extLst>
              <a:ext uri="{FF2B5EF4-FFF2-40B4-BE49-F238E27FC236}">
                <a16:creationId xmlns:a16="http://schemas.microsoft.com/office/drawing/2014/main" id="{B4D0061D-D5C0-11F1-E287-B7AAFC33A645}"/>
              </a:ext>
            </a:extLst>
          </p:cNvPr>
          <p:cNvSpPr>
            <a:spLocks noGrp="1"/>
          </p:cNvSpPr>
          <p:nvPr>
            <p:ph idx="1"/>
          </p:nvPr>
        </p:nvSpPr>
        <p:spPr>
          <a:xfrm>
            <a:off x="989045" y="2304661"/>
            <a:ext cx="10294651" cy="3867539"/>
          </a:xfrm>
        </p:spPr>
        <p:txBody>
          <a:bodyPr>
            <a:normAutofit lnSpcReduction="10000"/>
          </a:bodyPr>
          <a:lstStyle/>
          <a:p>
            <a:r>
              <a:rPr lang="en-IN" sz="1600" dirty="0"/>
              <a:t>Efficient Data Management</a:t>
            </a:r>
          </a:p>
          <a:p>
            <a:r>
              <a:rPr lang="en-US" sz="1600" dirty="0"/>
              <a:t>Business Intelligence and Data Analysis</a:t>
            </a:r>
            <a:endParaRPr lang="en-IN" sz="1600" dirty="0"/>
          </a:p>
          <a:p>
            <a:r>
              <a:rPr lang="en-IN" sz="1600" dirty="0"/>
              <a:t>Application Development</a:t>
            </a:r>
          </a:p>
          <a:p>
            <a:r>
              <a:rPr lang="en-IN" sz="1600" dirty="0"/>
              <a:t>Data-Driven Marketing</a:t>
            </a:r>
          </a:p>
          <a:p>
            <a:r>
              <a:rPr lang="en-IN" sz="1600" dirty="0"/>
              <a:t>E-Commerce and Online Transactions</a:t>
            </a:r>
          </a:p>
          <a:p>
            <a:r>
              <a:rPr lang="en-IN" sz="1600" dirty="0"/>
              <a:t>Healthcare Informatics</a:t>
            </a:r>
          </a:p>
          <a:p>
            <a:r>
              <a:rPr lang="en-IN" sz="1600" dirty="0"/>
              <a:t>Financial Services and Banking</a:t>
            </a:r>
          </a:p>
          <a:p>
            <a:r>
              <a:rPr lang="en-IN" sz="1600" dirty="0"/>
              <a:t>Supply Chain Management</a:t>
            </a:r>
          </a:p>
          <a:p>
            <a:r>
              <a:rPr lang="en-IN" sz="1600" dirty="0"/>
              <a:t>Educational Institutions</a:t>
            </a:r>
          </a:p>
          <a:p>
            <a:r>
              <a:rPr lang="en-IN" sz="1600" dirty="0"/>
              <a:t>Research and Scientific Data</a:t>
            </a:r>
            <a:endParaRPr lang="en-IN" sz="2000" dirty="0"/>
          </a:p>
        </p:txBody>
      </p:sp>
    </p:spTree>
    <p:extLst>
      <p:ext uri="{BB962C8B-B14F-4D97-AF65-F5344CB8AC3E}">
        <p14:creationId xmlns:p14="http://schemas.microsoft.com/office/powerpoint/2010/main" val="1938375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86F0B-C9CD-2E7F-B2A0-8FD0CD174A11}"/>
              </a:ext>
            </a:extLst>
          </p:cNvPr>
          <p:cNvSpPr>
            <a:spLocks noGrp="1"/>
          </p:cNvSpPr>
          <p:nvPr>
            <p:ph type="title"/>
          </p:nvPr>
        </p:nvSpPr>
        <p:spPr/>
        <p:txBody>
          <a:bodyPr/>
          <a:lstStyle/>
          <a:p>
            <a:r>
              <a:rPr lang="en-US" dirty="0"/>
              <a:t>Brief Description of the Work Done </a:t>
            </a:r>
            <a:endParaRPr lang="en-IN" dirty="0"/>
          </a:p>
        </p:txBody>
      </p:sp>
      <p:sp>
        <p:nvSpPr>
          <p:cNvPr id="3" name="Content Placeholder 2">
            <a:extLst>
              <a:ext uri="{FF2B5EF4-FFF2-40B4-BE49-F238E27FC236}">
                <a16:creationId xmlns:a16="http://schemas.microsoft.com/office/drawing/2014/main" id="{B4D0061D-D5C0-11F1-E287-B7AAFC33A645}"/>
              </a:ext>
            </a:extLst>
          </p:cNvPr>
          <p:cNvSpPr>
            <a:spLocks noGrp="1"/>
          </p:cNvSpPr>
          <p:nvPr>
            <p:ph idx="1"/>
          </p:nvPr>
        </p:nvSpPr>
        <p:spPr>
          <a:xfrm>
            <a:off x="989045" y="2304661"/>
            <a:ext cx="10294651" cy="3867539"/>
          </a:xfrm>
        </p:spPr>
        <p:txBody>
          <a:bodyPr>
            <a:normAutofit fontScale="92500"/>
          </a:bodyPr>
          <a:lstStyle/>
          <a:p>
            <a:pPr marL="0" indent="0">
              <a:buNone/>
            </a:pPr>
            <a:r>
              <a:rPr lang="en-US" b="1" dirty="0"/>
              <a:t>HR Database Exploration and Querying :</a:t>
            </a:r>
          </a:p>
          <a:p>
            <a:pPr marL="0" indent="0">
              <a:buNone/>
            </a:pPr>
            <a:r>
              <a:rPr lang="en-US" sz="2200" dirty="0"/>
              <a:t>During the course with a real-time project at Board Infinity, I had the privilege to delve into the intricacies of the HR Database. This database, originally created by Microsoft, served as an invaluable resource for learning and applying Database Management System (DBMS) and Structured Query Language (SQL) skills.</a:t>
            </a:r>
          </a:p>
          <a:p>
            <a:pPr marL="0" indent="0">
              <a:buNone/>
            </a:pPr>
            <a:r>
              <a:rPr lang="en-IN" b="1" dirty="0"/>
              <a:t>Activities/Equipment Handled :</a:t>
            </a:r>
          </a:p>
          <a:p>
            <a:pPr marL="0" indent="0">
              <a:buNone/>
            </a:pPr>
            <a:r>
              <a:rPr lang="en-US" sz="2200" dirty="0"/>
              <a:t>- Explored the database schema to comprehend the relationships among tables.</a:t>
            </a:r>
          </a:p>
          <a:p>
            <a:pPr marL="0" indent="0">
              <a:buNone/>
            </a:pPr>
            <a:r>
              <a:rPr lang="en-US" sz="2200" dirty="0"/>
              <a:t>- Executed SQL </a:t>
            </a:r>
            <a:r>
              <a:rPr lang="en-US" sz="2100" dirty="0"/>
              <a:t>queries</a:t>
            </a:r>
            <a:r>
              <a:rPr lang="en-US" sz="2200" dirty="0"/>
              <a:t> to retrieve specific information from different tables.</a:t>
            </a:r>
          </a:p>
          <a:p>
            <a:pPr marL="0" indent="0">
              <a:buNone/>
            </a:pPr>
            <a:r>
              <a:rPr lang="en-US" sz="2200" dirty="0"/>
              <a:t>- Utilized query optimization techniques to enhance query performance. </a:t>
            </a:r>
          </a:p>
        </p:txBody>
      </p:sp>
    </p:spTree>
    <p:extLst>
      <p:ext uri="{BB962C8B-B14F-4D97-AF65-F5344CB8AC3E}">
        <p14:creationId xmlns:p14="http://schemas.microsoft.com/office/powerpoint/2010/main" val="778023232"/>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527</TotalTime>
  <Words>535</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Avenir Next LT Pro</vt:lpstr>
      <vt:lpstr>Calibri</vt:lpstr>
      <vt:lpstr>Neue Haas Grotesk Text Pro</vt:lpstr>
      <vt:lpstr>Söhne</vt:lpstr>
      <vt:lpstr>Times New Roman</vt:lpstr>
      <vt:lpstr>AccentBoxVTI</vt:lpstr>
      <vt:lpstr>SUMMER TRAINING INTERNSHIP</vt:lpstr>
      <vt:lpstr>Database Management System &amp; SQL from Board Infinity</vt:lpstr>
      <vt:lpstr>Submitted by  Name                  : Gopu Shanmukha Datta Registration no  : 12107780                                                                                            Under the Guidance of                                                                                            Mr. Souvik Aditya</vt:lpstr>
      <vt:lpstr>INTRODUCTION</vt:lpstr>
      <vt:lpstr>In today's digital landscape, data reigns supreme, driving decision-making, innovation, and the success of organizations worldwide. Yet, the sheer volume and complexity of data pose significant challenges without effective management. In this presentation, we delve into the critical world of DBMS and SQL, exploring how these foundational components empower us to efficiently store, organize, retrieve, and manipulate data. </vt:lpstr>
      <vt:lpstr>Objective</vt:lpstr>
      <vt:lpstr>1. Objective: Database Design and Implementation  Create tables to store product information, user data, order details, and customer reviews. Develop an efficient schema that supports data integrity, and implement SQL queries to retrieve product recommendations based on user preferences.   2. Objective: Performance Optimization and Querying Optimize the performance of an existing customer database for a subscription-based service. Identify slow-performing queries and use indexing and query optimization techniques to enhance response times. Develop complex SQL queries to generate monthly usage reports for individual customers and provide insights for business decisions</vt:lpstr>
      <vt:lpstr>Significance</vt:lpstr>
      <vt:lpstr>Brief Description of the Work Done </vt:lpstr>
      <vt:lpstr>OUTPUTS</vt:lpstr>
      <vt:lpstr>PowerPoint Presentation</vt:lpstr>
      <vt:lpstr>PowerPoint Presentation</vt:lpstr>
      <vt:lpstr>PowerPoint Presentation</vt:lpstr>
      <vt:lpstr>Conclusion</vt:lpstr>
      <vt:lpstr>References</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TRAINING INTERNSHIP</dc:title>
  <dc:creator>SATULURI KRISHNA SAI MANIDEEP</dc:creator>
  <cp:lastModifiedBy>shanmukha datta</cp:lastModifiedBy>
  <cp:revision>11</cp:revision>
  <dcterms:created xsi:type="dcterms:W3CDTF">2023-09-08T10:22:01Z</dcterms:created>
  <dcterms:modified xsi:type="dcterms:W3CDTF">2023-11-07T10:58:00Z</dcterms:modified>
</cp:coreProperties>
</file>