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ha sastra hari AGNIHOTRAM" userId="2f8ffb52ad46568a" providerId="LiveId" clId="{74F4E03E-018B-4EC1-91FC-4030C7237BF7}"/>
    <pc:docChg chg="undo custSel delSld modSld">
      <pc:chgData name="Shanmukha sastra hari AGNIHOTRAM" userId="2f8ffb52ad46568a" providerId="LiveId" clId="{74F4E03E-018B-4EC1-91FC-4030C7237BF7}" dt="2023-11-02T18:00:10.006" v="162" actId="20577"/>
      <pc:docMkLst>
        <pc:docMk/>
      </pc:docMkLst>
      <pc:sldChg chg="modSp mod">
        <pc:chgData name="Shanmukha sastra hari AGNIHOTRAM" userId="2f8ffb52ad46568a" providerId="LiveId" clId="{74F4E03E-018B-4EC1-91FC-4030C7237BF7}" dt="2023-11-02T17:40:03.542" v="3" actId="20577"/>
        <pc:sldMkLst>
          <pc:docMk/>
          <pc:sldMk cId="0" sldId="256"/>
        </pc:sldMkLst>
        <pc:spChg chg="mod">
          <ac:chgData name="Shanmukha sastra hari AGNIHOTRAM" userId="2f8ffb52ad46568a" providerId="LiveId" clId="{74F4E03E-018B-4EC1-91FC-4030C7237BF7}" dt="2023-11-02T17:40:03.542" v="3" actId="20577"/>
          <ac:spMkLst>
            <pc:docMk/>
            <pc:sldMk cId="0" sldId="256"/>
            <ac:spMk id="2" creationId="{00000000-0000-0000-0000-000000000000}"/>
          </ac:spMkLst>
        </pc:spChg>
      </pc:sldChg>
      <pc:sldChg chg="modSp mod">
        <pc:chgData name="Shanmukha sastra hari AGNIHOTRAM" userId="2f8ffb52ad46568a" providerId="LiveId" clId="{74F4E03E-018B-4EC1-91FC-4030C7237BF7}" dt="2023-11-02T17:43:01.938" v="23" actId="20577"/>
        <pc:sldMkLst>
          <pc:docMk/>
          <pc:sldMk cId="0" sldId="257"/>
        </pc:sldMkLst>
        <pc:spChg chg="mod">
          <ac:chgData name="Shanmukha sastra hari AGNIHOTRAM" userId="2f8ffb52ad46568a" providerId="LiveId" clId="{74F4E03E-018B-4EC1-91FC-4030C7237BF7}" dt="2023-11-02T17:43:01.938" v="23" actId="20577"/>
          <ac:spMkLst>
            <pc:docMk/>
            <pc:sldMk cId="0" sldId="257"/>
            <ac:spMk id="3" creationId="{00000000-0000-0000-0000-000000000000}"/>
          </ac:spMkLst>
        </pc:spChg>
      </pc:sldChg>
      <pc:sldChg chg="modSp mod">
        <pc:chgData name="Shanmukha sastra hari AGNIHOTRAM" userId="2f8ffb52ad46568a" providerId="LiveId" clId="{74F4E03E-018B-4EC1-91FC-4030C7237BF7}" dt="2023-11-02T17:58:36.113" v="124" actId="14100"/>
        <pc:sldMkLst>
          <pc:docMk/>
          <pc:sldMk cId="0" sldId="258"/>
        </pc:sldMkLst>
        <pc:spChg chg="mod">
          <ac:chgData name="Shanmukha sastra hari AGNIHOTRAM" userId="2f8ffb52ad46568a" providerId="LiveId" clId="{74F4E03E-018B-4EC1-91FC-4030C7237BF7}" dt="2023-11-02T17:58:36.113" v="124" actId="14100"/>
          <ac:spMkLst>
            <pc:docMk/>
            <pc:sldMk cId="0" sldId="258"/>
            <ac:spMk id="3" creationId="{00000000-0000-0000-0000-000000000000}"/>
          </ac:spMkLst>
        </pc:spChg>
      </pc:sldChg>
      <pc:sldChg chg="modSp mod">
        <pc:chgData name="Shanmukha sastra hari AGNIHOTRAM" userId="2f8ffb52ad46568a" providerId="LiveId" clId="{74F4E03E-018B-4EC1-91FC-4030C7237BF7}" dt="2023-11-02T17:59:38.820" v="160" actId="20577"/>
        <pc:sldMkLst>
          <pc:docMk/>
          <pc:sldMk cId="0" sldId="259"/>
        </pc:sldMkLst>
        <pc:spChg chg="mod">
          <ac:chgData name="Shanmukha sastra hari AGNIHOTRAM" userId="2f8ffb52ad46568a" providerId="LiveId" clId="{74F4E03E-018B-4EC1-91FC-4030C7237BF7}" dt="2023-11-02T17:59:38.820" v="160" actId="20577"/>
          <ac:spMkLst>
            <pc:docMk/>
            <pc:sldMk cId="0" sldId="259"/>
            <ac:spMk id="3" creationId="{00000000-0000-0000-0000-000000000000}"/>
          </ac:spMkLst>
        </pc:spChg>
      </pc:sldChg>
      <pc:sldChg chg="modSp mod">
        <pc:chgData name="Shanmukha sastra hari AGNIHOTRAM" userId="2f8ffb52ad46568a" providerId="LiveId" clId="{74F4E03E-018B-4EC1-91FC-4030C7237BF7}" dt="2023-11-02T17:58:03.273" v="120" actId="12"/>
        <pc:sldMkLst>
          <pc:docMk/>
          <pc:sldMk cId="0" sldId="260"/>
        </pc:sldMkLst>
        <pc:spChg chg="mod">
          <ac:chgData name="Shanmukha sastra hari AGNIHOTRAM" userId="2f8ffb52ad46568a" providerId="LiveId" clId="{74F4E03E-018B-4EC1-91FC-4030C7237BF7}" dt="2023-11-02T17:58:03.273" v="120" actId="12"/>
          <ac:spMkLst>
            <pc:docMk/>
            <pc:sldMk cId="0" sldId="260"/>
            <ac:spMk id="3" creationId="{00000000-0000-0000-0000-000000000000}"/>
          </ac:spMkLst>
        </pc:spChg>
      </pc:sldChg>
      <pc:sldChg chg="modSp mod">
        <pc:chgData name="Shanmukha sastra hari AGNIHOTRAM" userId="2f8ffb52ad46568a" providerId="LiveId" clId="{74F4E03E-018B-4EC1-91FC-4030C7237BF7}" dt="2023-11-02T17:57:57.306" v="119" actId="12"/>
        <pc:sldMkLst>
          <pc:docMk/>
          <pc:sldMk cId="0" sldId="261"/>
        </pc:sldMkLst>
        <pc:spChg chg="mod">
          <ac:chgData name="Shanmukha sastra hari AGNIHOTRAM" userId="2f8ffb52ad46568a" providerId="LiveId" clId="{74F4E03E-018B-4EC1-91FC-4030C7237BF7}" dt="2023-11-02T17:57:57.306" v="119" actId="12"/>
          <ac:spMkLst>
            <pc:docMk/>
            <pc:sldMk cId="0" sldId="261"/>
            <ac:spMk id="3" creationId="{00000000-0000-0000-0000-000000000000}"/>
          </ac:spMkLst>
        </pc:spChg>
      </pc:sldChg>
      <pc:sldChg chg="del">
        <pc:chgData name="Shanmukha sastra hari AGNIHOTRAM" userId="2f8ffb52ad46568a" providerId="LiveId" clId="{74F4E03E-018B-4EC1-91FC-4030C7237BF7}" dt="2023-11-02T18:00:00.954" v="161" actId="2696"/>
        <pc:sldMkLst>
          <pc:docMk/>
          <pc:sldMk cId="0" sldId="262"/>
        </pc:sldMkLst>
      </pc:sldChg>
      <pc:sldChg chg="modSp mod">
        <pc:chgData name="Shanmukha sastra hari AGNIHOTRAM" userId="2f8ffb52ad46568a" providerId="LiveId" clId="{74F4E03E-018B-4EC1-91FC-4030C7237BF7}" dt="2023-11-02T17:46:16.451" v="44" actId="207"/>
        <pc:sldMkLst>
          <pc:docMk/>
          <pc:sldMk cId="0" sldId="263"/>
        </pc:sldMkLst>
        <pc:spChg chg="mod">
          <ac:chgData name="Shanmukha sastra hari AGNIHOTRAM" userId="2f8ffb52ad46568a" providerId="LiveId" clId="{74F4E03E-018B-4EC1-91FC-4030C7237BF7}" dt="2023-11-02T17:46:16.451" v="44" actId="207"/>
          <ac:spMkLst>
            <pc:docMk/>
            <pc:sldMk cId="0" sldId="263"/>
            <ac:spMk id="3" creationId="{00000000-0000-0000-0000-000000000000}"/>
          </ac:spMkLst>
        </pc:spChg>
      </pc:sldChg>
      <pc:sldChg chg="modSp mod">
        <pc:chgData name="Shanmukha sastra hari AGNIHOTRAM" userId="2f8ffb52ad46568a" providerId="LiveId" clId="{74F4E03E-018B-4EC1-91FC-4030C7237BF7}" dt="2023-11-02T17:57:47.202" v="118" actId="12"/>
        <pc:sldMkLst>
          <pc:docMk/>
          <pc:sldMk cId="0" sldId="264"/>
        </pc:sldMkLst>
        <pc:spChg chg="mod">
          <ac:chgData name="Shanmukha sastra hari AGNIHOTRAM" userId="2f8ffb52ad46568a" providerId="LiveId" clId="{74F4E03E-018B-4EC1-91FC-4030C7237BF7}" dt="2023-11-02T17:57:47.202" v="118" actId="12"/>
          <ac:spMkLst>
            <pc:docMk/>
            <pc:sldMk cId="0" sldId="264"/>
            <ac:spMk id="3" creationId="{00000000-0000-0000-0000-000000000000}"/>
          </ac:spMkLst>
        </pc:spChg>
      </pc:sldChg>
      <pc:sldChg chg="modSp mod">
        <pc:chgData name="Shanmukha sastra hari AGNIHOTRAM" userId="2f8ffb52ad46568a" providerId="LiveId" clId="{74F4E03E-018B-4EC1-91FC-4030C7237BF7}" dt="2023-11-02T18:00:10.006" v="162" actId="20577"/>
        <pc:sldMkLst>
          <pc:docMk/>
          <pc:sldMk cId="0" sldId="265"/>
        </pc:sldMkLst>
        <pc:spChg chg="mod">
          <ac:chgData name="Shanmukha sastra hari AGNIHOTRAM" userId="2f8ffb52ad46568a" providerId="LiveId" clId="{74F4E03E-018B-4EC1-91FC-4030C7237BF7}" dt="2023-11-02T18:00:10.006" v="162" actId="20577"/>
          <ac:spMkLst>
            <pc:docMk/>
            <pc:sldMk cId="0" sldId="26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02/11/2023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Human Activity Recognition using event based sensors for Home IOT applications</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dirty="0"/>
              <a:t>Batch Number: CST-8</a:t>
            </a:r>
          </a:p>
          <a:p>
            <a:pPr algn="l"/>
            <a:endParaRPr lang="en-GB" dirty="0"/>
          </a:p>
        </p:txBody>
      </p:sp>
      <p:graphicFrame>
        <p:nvGraphicFramePr>
          <p:cNvPr id="4" name="Table 3"/>
          <p:cNvGraphicFramePr>
            <a:graphicFrameLocks noGrp="1"/>
          </p:cNvGraphicFramePr>
          <p:nvPr/>
        </p:nvGraphicFramePr>
        <p:xfrm>
          <a:off x="630904" y="3274141"/>
          <a:ext cx="5418666" cy="27635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GB" dirty="0"/>
                        <a:t>20201CST0049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AGNIHOTRAM SHANMUKHA SASTRA HARI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GB" dirty="0"/>
                        <a:t>20201CST0067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CHINTHA BHARATH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5234">
                <a:tc>
                  <a:txBody>
                    <a:bodyPr/>
                    <a:lstStyle/>
                    <a:p>
                      <a:pPr algn="ctr"/>
                      <a:r>
                        <a:rPr lang="en-GB" dirty="0"/>
                        <a:t>20201CST0063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J.VAMSI KRISHNA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Mr. LAKSHMISHA S K</a:t>
            </a:r>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Title &amp; Introduction</a:t>
            </a:r>
          </a:p>
        </p:txBody>
      </p:sp>
      <p:sp>
        <p:nvSpPr>
          <p:cNvPr id="3" name="Content Placeholder 2"/>
          <p:cNvSpPr>
            <a:spLocks noGrp="1"/>
          </p:cNvSpPr>
          <p:nvPr>
            <p:ph idx="1"/>
          </p:nvPr>
        </p:nvSpPr>
        <p:spPr>
          <a:xfrm>
            <a:off x="684980" y="1369143"/>
            <a:ext cx="10668000" cy="4952997"/>
          </a:xfrm>
        </p:spPr>
        <p:txBody>
          <a:bodyPr>
            <a:normAutofit/>
          </a:bodyPr>
          <a:lstStyle/>
          <a:p>
            <a:pPr marL="0" indent="0">
              <a:buNone/>
            </a:pPr>
            <a:endParaRPr lang="en-GB" dirty="0">
              <a:latin typeface="+mj-lt"/>
              <a:cs typeface="Arial" panose="020B0604020202020204" pitchFamily="34" charset="0"/>
            </a:endParaRPr>
          </a:p>
          <a:p>
            <a:r>
              <a:rPr lang="en-US" b="0" i="0" dirty="0">
                <a:effectLst/>
                <a:latin typeface="+mj-lt"/>
              </a:rPr>
              <a:t>The "Human Activity Recognition using Event-Based Sensors for Home IoT Applications“.</a:t>
            </a:r>
          </a:p>
          <a:p>
            <a:r>
              <a:rPr lang="en-US" b="0" i="0" dirty="0">
                <a:effectLst/>
                <a:latin typeface="+mj-lt"/>
              </a:rPr>
              <a:t> The project aims to develop a smart and efficient system for recognizing and interpreting human activities within a smart home environment. </a:t>
            </a:r>
          </a:p>
          <a:p>
            <a:r>
              <a:rPr lang="en-US" b="0" i="0" dirty="0">
                <a:effectLst/>
                <a:latin typeface="+mj-lt"/>
              </a:rPr>
              <a:t>This system utilizes event-based sensors, specifically Dynamic Vision Sensors (DVS), to capture and analyze human actions and behaviors without compromising privacy, while promoting energy efficiency and data minimization.</a:t>
            </a:r>
            <a:endParaRPr lang="en-GB" dirty="0">
              <a:latin typeface="+mj-lt"/>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10668000" cy="5552767"/>
          </a:xfrm>
        </p:spPr>
        <p:txBody>
          <a:bodyPr>
            <a:noAutofit/>
          </a:bodyPr>
          <a:lstStyle/>
          <a:p>
            <a:r>
              <a:rPr lang="en-US" sz="1200" b="1" i="0" dirty="0">
                <a:effectLst/>
                <a:latin typeface="+mj-lt"/>
              </a:rPr>
              <a:t>Event-Based Sensors for Efficient Human Activity Recognition in Smart Homes</a:t>
            </a:r>
            <a:r>
              <a:rPr lang="en-US" sz="1200" b="0" i="0" dirty="0">
                <a:effectLst/>
                <a:latin typeface="+mj-lt"/>
              </a:rPr>
              <a:t> (Research Paper)</a:t>
            </a:r>
          </a:p>
          <a:p>
            <a:pPr lvl="1"/>
            <a:r>
              <a:rPr lang="en-US" sz="1200" b="0" i="0" dirty="0">
                <a:effectLst/>
                <a:latin typeface="+mj-lt"/>
              </a:rPr>
              <a:t>This study introduces the concept of using event-based sensors like DVS for activity recognition in smart homes. It discusses the advantages of such sensors, such as reduced power consumption and privacy preservation, and presents initial experimental results.</a:t>
            </a:r>
          </a:p>
          <a:p>
            <a:r>
              <a:rPr lang="en-US" sz="1200" b="1" i="0" dirty="0">
                <a:effectLst/>
                <a:latin typeface="+mj-lt"/>
              </a:rPr>
              <a:t>Privacy-Preserving Human Activity Recognition in Smart Homes: A Review</a:t>
            </a:r>
            <a:r>
              <a:rPr lang="en-US" sz="1200" b="0" i="0" dirty="0">
                <a:effectLst/>
                <a:latin typeface="+mj-lt"/>
              </a:rPr>
              <a:t> (Review Article)</a:t>
            </a:r>
          </a:p>
          <a:p>
            <a:pPr lvl="1"/>
            <a:r>
              <a:rPr lang="en-US" sz="1200" b="0" i="0" dirty="0">
                <a:effectLst/>
                <a:latin typeface="+mj-lt"/>
              </a:rPr>
              <a:t>This review article delves into the privacy concerns associated with activity recognition in smart homes and explores various sensor technologies, with a focus on event-based sensors. It discusses the challenges of maintaining privacy while achieving accurate recognition.</a:t>
            </a:r>
          </a:p>
          <a:p>
            <a:r>
              <a:rPr lang="en-US" sz="1200" b="1" i="0" dirty="0">
                <a:effectLst/>
                <a:latin typeface="+mj-lt"/>
              </a:rPr>
              <a:t>A Machine Learning Approach to Human Activity Recognition using Dynamic Vision Sensors</a:t>
            </a:r>
            <a:r>
              <a:rPr lang="en-US" sz="1200" b="0" i="0" dirty="0">
                <a:effectLst/>
                <a:latin typeface="+mj-lt"/>
              </a:rPr>
              <a:t> (Research Paper)</a:t>
            </a:r>
          </a:p>
          <a:p>
            <a:pPr lvl="1"/>
            <a:r>
              <a:rPr lang="en-US" sz="1200" b="0" i="0" dirty="0">
                <a:effectLst/>
                <a:latin typeface="+mj-lt"/>
              </a:rPr>
              <a:t>This research paper presents a machine-learning model tailored for event-based sensor data. The study discusses the design and training of a neural network for activity recognition, showcasing promising results.</a:t>
            </a:r>
          </a:p>
          <a:p>
            <a:r>
              <a:rPr lang="en-US" sz="1200" b="1" i="0" dirty="0">
                <a:effectLst/>
                <a:latin typeface="+mj-lt"/>
              </a:rPr>
              <a:t>IoT-Based Smart Homes: A Review of Systems, Sensors, and Applications</a:t>
            </a:r>
            <a:r>
              <a:rPr lang="en-US" sz="1200" b="0" i="0" dirty="0">
                <a:effectLst/>
                <a:latin typeface="+mj-lt"/>
              </a:rPr>
              <a:t> (Review Article)</a:t>
            </a:r>
          </a:p>
          <a:p>
            <a:pPr lvl="1"/>
            <a:r>
              <a:rPr lang="en-US" sz="1200" b="0" i="0" dirty="0">
                <a:effectLst/>
                <a:latin typeface="+mj-lt"/>
              </a:rPr>
              <a:t>This comprehensive review provides an overview of IoT-based smart home systems, including various sensors and applications. It discusses the integration of activity recognition within the broader context of home automation.</a:t>
            </a:r>
          </a:p>
          <a:p>
            <a:r>
              <a:rPr lang="en-US" sz="1200" b="1" i="0" dirty="0">
                <a:effectLst/>
                <a:latin typeface="+mj-lt"/>
              </a:rPr>
              <a:t>Challenges and Opportunities in Human Activity Recognition with Wearable Sensors</a:t>
            </a:r>
            <a:r>
              <a:rPr lang="en-US" sz="1200" b="0" i="0" dirty="0">
                <a:effectLst/>
                <a:latin typeface="+mj-lt"/>
              </a:rPr>
              <a:t> (Review Article)</a:t>
            </a:r>
          </a:p>
          <a:p>
            <a:pPr lvl="1"/>
            <a:r>
              <a:rPr lang="en-US" sz="1200" b="0" i="0" dirty="0">
                <a:effectLst/>
                <a:latin typeface="+mj-lt"/>
              </a:rPr>
              <a:t>While not directly related to event-based sensors, this review explores the challenges and opportunities in recognizing human activities using wearable sensors. It discusses the potential for combining wearable devices with event-based sensors for more comprehensive activity recognition.</a:t>
            </a:r>
          </a:p>
          <a:p>
            <a:r>
              <a:rPr lang="en-US" sz="1200" b="1" i="0" dirty="0">
                <a:effectLst/>
                <a:latin typeface="+mj-lt"/>
              </a:rPr>
              <a:t>Enhancing Energy Efficiency in Smart Homes through Human Activity Recognition</a:t>
            </a:r>
            <a:r>
              <a:rPr lang="en-US" sz="1200" b="0" i="0" dirty="0">
                <a:effectLst/>
                <a:latin typeface="+mj-lt"/>
              </a:rPr>
              <a:t> (Research Paper)</a:t>
            </a:r>
          </a:p>
          <a:p>
            <a:pPr lvl="1"/>
            <a:r>
              <a:rPr lang="en-US" sz="1200" b="0" i="0" dirty="0">
                <a:effectLst/>
                <a:latin typeface="+mj-lt"/>
              </a:rPr>
              <a:t>This study investigates the potential energy savings in smart homes through activity recognition. It discusses how activity-aware automation can lead to reduced energy consumption.</a:t>
            </a:r>
          </a:p>
          <a:p>
            <a:r>
              <a:rPr lang="en-US" sz="1200" b="1" i="0" dirty="0">
                <a:effectLst/>
                <a:latin typeface="+mj-lt"/>
              </a:rPr>
              <a:t>Privacy-Preserving Smart Home Systems: An Overview of Techniques and Challenges</a:t>
            </a:r>
            <a:r>
              <a:rPr lang="en-US" sz="1200" b="0" i="0" dirty="0">
                <a:effectLst/>
                <a:latin typeface="+mj-lt"/>
              </a:rPr>
              <a:t> (Review Article)</a:t>
            </a:r>
          </a:p>
          <a:p>
            <a:pPr lvl="1"/>
            <a:r>
              <a:rPr lang="en-US" sz="1200" b="0" i="0" dirty="0">
                <a:effectLst/>
                <a:latin typeface="+mj-lt"/>
              </a:rPr>
              <a:t>This review article explores the importance of privacy in smart homes and discusses various techniques for preserving privacy while implementing systems like activity recognition.</a:t>
            </a:r>
          </a:p>
          <a:p>
            <a:r>
              <a:rPr lang="en-US" sz="1200" b="1" i="0" dirty="0">
                <a:effectLst/>
                <a:latin typeface="+mj-lt"/>
              </a:rPr>
              <a:t>A Survey on Smart Home Sensor Systems</a:t>
            </a:r>
            <a:r>
              <a:rPr lang="en-US" sz="1200" b="0" i="0" dirty="0">
                <a:effectLst/>
                <a:latin typeface="+mj-lt"/>
              </a:rPr>
              <a:t> (Review Article)</a:t>
            </a:r>
          </a:p>
          <a:p>
            <a:pPr lvl="1"/>
            <a:r>
              <a:rPr lang="en-US" sz="1200" b="0" i="0" dirty="0">
                <a:effectLst/>
                <a:latin typeface="+mj-lt"/>
              </a:rPr>
              <a:t>This comprehensive survey provides an overview of sensor technologies used in smart homes, including event-based sensors. It touches upon their applications and the challenges associated with activity recognition.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12723"/>
            <a:ext cx="10668000" cy="5570639"/>
          </a:xfrm>
        </p:spPr>
        <p:txBody>
          <a:bodyPr>
            <a:noAutofit/>
          </a:bodyPr>
          <a:lstStyle/>
          <a:p>
            <a:r>
              <a:rPr lang="en-US" sz="900" b="1" i="0" dirty="0">
                <a:effectLst/>
                <a:latin typeface="+mj-lt"/>
              </a:rPr>
              <a:t>Data Collection:</a:t>
            </a:r>
            <a:endParaRPr lang="en-US" sz="900" b="0" i="0" dirty="0">
              <a:effectLst/>
              <a:latin typeface="+mj-lt"/>
            </a:endParaRPr>
          </a:p>
          <a:p>
            <a:r>
              <a:rPr lang="en-US" sz="900" b="0" i="0" dirty="0">
                <a:effectLst/>
                <a:latin typeface="+mj-lt"/>
              </a:rPr>
              <a:t>Install DVS sensors in key locations within the smart home to capture event-based data. These sensors will primarily focus on areas where human activities are likely to occur, such as living rooms, kitchens, and bedrooms.</a:t>
            </a:r>
          </a:p>
          <a:p>
            <a:r>
              <a:rPr lang="en-US" sz="900" b="1" i="0" dirty="0">
                <a:effectLst/>
                <a:latin typeface="+mj-lt"/>
              </a:rPr>
              <a:t>Data Preprocessing:</a:t>
            </a:r>
            <a:endParaRPr lang="en-US" sz="900" b="0" i="0" dirty="0">
              <a:effectLst/>
              <a:latin typeface="+mj-lt"/>
            </a:endParaRPr>
          </a:p>
          <a:p>
            <a:r>
              <a:rPr lang="en-US" sz="900" b="0" i="0" dirty="0">
                <a:effectLst/>
                <a:latin typeface="+mj-lt"/>
              </a:rPr>
              <a:t>Convert the raw event data from DVS sensors into a structured format suitable for analysis.</a:t>
            </a:r>
          </a:p>
          <a:p>
            <a:r>
              <a:rPr lang="en-US" sz="900" b="0" i="0" dirty="0">
                <a:effectLst/>
                <a:latin typeface="+mj-lt"/>
              </a:rPr>
              <a:t>Create data clips or sequences that represent fixed time intervals (e.g., 5 seconds) for analysis.</a:t>
            </a:r>
          </a:p>
          <a:p>
            <a:r>
              <a:rPr lang="en-US" sz="900" b="1" i="0" dirty="0">
                <a:effectLst/>
                <a:latin typeface="+mj-lt"/>
              </a:rPr>
              <a:t>Feature Extraction:</a:t>
            </a:r>
            <a:endParaRPr lang="en-US" sz="900" b="0" i="0" dirty="0">
              <a:effectLst/>
              <a:latin typeface="+mj-lt"/>
            </a:endParaRPr>
          </a:p>
          <a:p>
            <a:r>
              <a:rPr lang="en-US" sz="900" b="0" i="0" dirty="0">
                <a:effectLst/>
                <a:latin typeface="+mj-lt"/>
              </a:rPr>
              <a:t>Extract relevant features from the event data. These features may include:</a:t>
            </a:r>
          </a:p>
          <a:p>
            <a:pPr lvl="1"/>
            <a:r>
              <a:rPr lang="en-US" sz="900" b="0" i="0" dirty="0">
                <a:effectLst/>
                <a:latin typeface="+mj-lt"/>
              </a:rPr>
              <a:t>Event density: The number of events per unit time.</a:t>
            </a:r>
          </a:p>
          <a:p>
            <a:pPr lvl="1"/>
            <a:r>
              <a:rPr lang="en-US" sz="900" b="0" i="0" dirty="0">
                <a:effectLst/>
                <a:latin typeface="+mj-lt"/>
              </a:rPr>
              <a:t>Motion vectors: The direction and speed of motion events.</a:t>
            </a:r>
          </a:p>
          <a:p>
            <a:pPr lvl="1"/>
            <a:r>
              <a:rPr lang="en-US" sz="900" b="0" i="0" dirty="0">
                <a:effectLst/>
                <a:latin typeface="+mj-lt"/>
              </a:rPr>
              <a:t>Spatiotemporal histograms: A representation of the event distribution over time and space.</a:t>
            </a:r>
          </a:p>
          <a:p>
            <a:r>
              <a:rPr lang="en-US" sz="900" b="1" i="0" dirty="0">
                <a:effectLst/>
                <a:latin typeface="+mj-lt"/>
              </a:rPr>
              <a:t>Machine Learning Model:</a:t>
            </a:r>
            <a:endParaRPr lang="en-US" sz="900" b="0" i="0" dirty="0">
              <a:effectLst/>
              <a:latin typeface="+mj-lt"/>
            </a:endParaRPr>
          </a:p>
          <a:p>
            <a:r>
              <a:rPr lang="en-US" sz="900" b="0" i="0" dirty="0">
                <a:effectLst/>
                <a:latin typeface="+mj-lt"/>
              </a:rPr>
              <a:t>Develop a machine learning model, such as a recurrent neural network (RNN) or Long Short-Term Memory (LSTM) network, to process the preprocessed data.</a:t>
            </a:r>
          </a:p>
          <a:p>
            <a:r>
              <a:rPr lang="en-US" sz="900" b="0" i="0" dirty="0">
                <a:effectLst/>
                <a:latin typeface="+mj-lt"/>
              </a:rPr>
              <a:t>Train the model on a labeled dataset that associates specific activities (e.g., walking, bathing, cooking) with the extracted features.</a:t>
            </a:r>
          </a:p>
          <a:p>
            <a:r>
              <a:rPr lang="en-US" sz="900" b="1" i="0" dirty="0">
                <a:effectLst/>
                <a:latin typeface="+mj-lt"/>
              </a:rPr>
              <a:t>Activity Recognition:</a:t>
            </a:r>
            <a:endParaRPr lang="en-US" sz="900" b="0" i="0" dirty="0">
              <a:effectLst/>
              <a:latin typeface="+mj-lt"/>
            </a:endParaRPr>
          </a:p>
          <a:p>
            <a:r>
              <a:rPr lang="en-US" sz="900" b="0" i="0" dirty="0">
                <a:effectLst/>
                <a:latin typeface="+mj-lt"/>
              </a:rPr>
              <a:t>Deploy the trained model in the smart home environment to recognize human activities in real time.</a:t>
            </a:r>
          </a:p>
          <a:p>
            <a:r>
              <a:rPr lang="en-US" sz="900" b="0" i="0" dirty="0">
                <a:effectLst/>
                <a:latin typeface="+mj-lt"/>
              </a:rPr>
              <a:t>For each time interval, the model predicts the most likely activity based on the extracted features.</a:t>
            </a:r>
          </a:p>
          <a:p>
            <a:r>
              <a:rPr lang="en-US" sz="900" b="1" i="0" dirty="0">
                <a:effectLst/>
                <a:latin typeface="+mj-lt"/>
              </a:rPr>
              <a:t>Integration with IoT:</a:t>
            </a:r>
            <a:endParaRPr lang="en-US" sz="900" b="0" i="0" dirty="0">
              <a:effectLst/>
              <a:latin typeface="+mj-lt"/>
            </a:endParaRPr>
          </a:p>
          <a:p>
            <a:r>
              <a:rPr lang="en-US" sz="900" b="0" i="0" dirty="0">
                <a:effectLst/>
                <a:latin typeface="+mj-lt"/>
              </a:rPr>
              <a:t>Integrate the EB-HAR system with IoT devices within the smart home.</a:t>
            </a:r>
          </a:p>
          <a:p>
            <a:r>
              <a:rPr lang="en-US" sz="900" b="0" i="0" dirty="0">
                <a:effectLst/>
                <a:latin typeface="+mj-lt"/>
              </a:rPr>
              <a:t>Create rules and triggers that respond to recognized activities. For example, turn on lights when someone enters a room or adjust the thermostat during cooking activities.</a:t>
            </a:r>
          </a:p>
          <a:p>
            <a:r>
              <a:rPr lang="en-US" sz="900" b="1" i="0" dirty="0">
                <a:effectLst/>
                <a:latin typeface="+mj-lt"/>
              </a:rPr>
              <a:t>Privacy and Security Measures:</a:t>
            </a:r>
            <a:endParaRPr lang="en-US" sz="900" b="0" i="0" dirty="0">
              <a:effectLst/>
              <a:latin typeface="+mj-lt"/>
            </a:endParaRPr>
          </a:p>
          <a:p>
            <a:r>
              <a:rPr lang="en-US" sz="900" b="0" i="0" dirty="0">
                <a:effectLst/>
                <a:latin typeface="+mj-lt"/>
              </a:rPr>
              <a:t>Implement encryption and data security protocols to protect sensitive information.</a:t>
            </a:r>
          </a:p>
          <a:p>
            <a:r>
              <a:rPr lang="en-US" sz="900" b="0" i="0" dirty="0">
                <a:effectLst/>
                <a:latin typeface="+mj-lt"/>
              </a:rPr>
              <a:t>Ensure that event data that does not relate to human activities is not recorded or stored.</a:t>
            </a:r>
          </a:p>
          <a:p>
            <a:r>
              <a:rPr lang="en-US" sz="900" b="1" i="0" dirty="0">
                <a:effectLst/>
                <a:latin typeface="+mj-lt"/>
              </a:rPr>
              <a:t>Evaluation and Fine-Tuning:</a:t>
            </a:r>
            <a:endParaRPr lang="en-US" sz="900" b="0" i="0" dirty="0">
              <a:effectLst/>
              <a:latin typeface="+mj-lt"/>
            </a:endParaRPr>
          </a:p>
          <a:p>
            <a:r>
              <a:rPr lang="en-US" sz="900" b="0" i="0" dirty="0">
                <a:effectLst/>
                <a:latin typeface="+mj-lt"/>
              </a:rPr>
              <a:t>Continuously monitor the performance of the EB-HAR system.</a:t>
            </a:r>
          </a:p>
          <a:p>
            <a:r>
              <a:rPr lang="en-US" sz="900" b="0" i="0" dirty="0">
                <a:effectLst/>
                <a:latin typeface="+mj-lt"/>
              </a:rPr>
              <a:t>Fine-tune the machine learning model as needed to improve recognition accuracy and reduce false positives.</a:t>
            </a:r>
          </a:p>
          <a:p>
            <a:r>
              <a:rPr lang="en-US" sz="900" b="1" i="0" dirty="0">
                <a:effectLst/>
                <a:latin typeface="+mj-lt"/>
              </a:rPr>
              <a:t>User Feedback and Interaction:</a:t>
            </a:r>
            <a:endParaRPr lang="en-US" sz="900" b="0" i="0" dirty="0">
              <a:effectLst/>
              <a:latin typeface="+mj-lt"/>
            </a:endParaRPr>
          </a:p>
          <a:p>
            <a:r>
              <a:rPr lang="en-US" sz="900" b="0" i="0" dirty="0">
                <a:effectLst/>
                <a:latin typeface="+mj-lt"/>
              </a:rPr>
              <a:t>Develop a user interface or mobile application that provides users with insights into their activities and allows them to customize automation rules.</a:t>
            </a:r>
          </a:p>
          <a:p>
            <a:r>
              <a:rPr lang="en-US" sz="900" b="1" i="0" dirty="0">
                <a:effectLst/>
                <a:latin typeface="+mj-lt"/>
              </a:rPr>
              <a:t>Scalability and Generalization:</a:t>
            </a:r>
            <a:endParaRPr lang="en-US" sz="900" b="0" i="0" dirty="0">
              <a:effectLst/>
              <a:latin typeface="+mj-lt"/>
            </a:endParaRPr>
          </a:p>
          <a:p>
            <a:r>
              <a:rPr lang="en-US" sz="900" b="0" i="0" dirty="0">
                <a:effectLst/>
                <a:latin typeface="+mj-lt"/>
              </a:rPr>
              <a:t>Ensure that the EB-HAR system can scale to different homes and environments</a:t>
            </a:r>
          </a:p>
          <a:p>
            <a:r>
              <a:rPr lang="en-US" sz="900" b="0" i="0" dirty="0">
                <a:effectLst/>
                <a:latin typeface="+mj-lt"/>
              </a:rPr>
              <a:t>Optimize the system for generalization across various user behaviors and routines.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10000"/>
          </a:bodyPr>
          <a:lstStyle/>
          <a:p>
            <a:r>
              <a:rPr lang="en-US" sz="2000" b="1" i="0" dirty="0">
                <a:effectLst/>
                <a:latin typeface="+mj-lt"/>
              </a:rPr>
              <a:t>Efficient Activity Detection</a:t>
            </a:r>
            <a:r>
              <a:rPr lang="en-US" sz="2000" b="0" i="0" dirty="0">
                <a:effectLst/>
                <a:latin typeface="+mj-lt"/>
              </a:rPr>
              <a:t>: Develop a system capable of detecting and recognizing a wide range of human activities within a home environment, such as walking, bathing, eating, cooking, and more, using event-based sensor data.</a:t>
            </a:r>
          </a:p>
          <a:p>
            <a:r>
              <a:rPr lang="en-US" sz="2000" b="1" i="0" dirty="0">
                <a:effectLst/>
                <a:latin typeface="+mj-lt"/>
              </a:rPr>
              <a:t>Privacy Preservation</a:t>
            </a:r>
            <a:r>
              <a:rPr lang="en-US" sz="2000" b="0" i="0" dirty="0">
                <a:effectLst/>
                <a:latin typeface="+mj-lt"/>
              </a:rPr>
              <a:t>: Prioritize privacy by not capturing detailed images or videos, ensuring that only significant events (e.g., motion) are recorded. This distinguishes the project from traditional surveillance systems.</a:t>
            </a:r>
          </a:p>
          <a:p>
            <a:r>
              <a:rPr lang="en-US" sz="2000" b="1" i="0" dirty="0">
                <a:effectLst/>
                <a:latin typeface="+mj-lt"/>
              </a:rPr>
              <a:t>Energy Efficiency</a:t>
            </a:r>
            <a:r>
              <a:rPr lang="en-US" sz="2000" b="0" i="0" dirty="0">
                <a:effectLst/>
                <a:latin typeface="+mj-lt"/>
              </a:rPr>
              <a:t>: Design the system to operate with minimal power consumption by leveraging event-based sensors that activate only when necessary.</a:t>
            </a:r>
          </a:p>
          <a:p>
            <a:r>
              <a:rPr lang="en-US" sz="2000" b="1" i="0" dirty="0">
                <a:effectLst/>
                <a:latin typeface="+mj-lt"/>
              </a:rPr>
              <a:t>IoT Integration</a:t>
            </a:r>
            <a:r>
              <a:rPr lang="en-US" sz="2000" b="0" i="0" dirty="0">
                <a:effectLst/>
                <a:latin typeface="+mj-lt"/>
              </a:rPr>
              <a:t>: Integrate the activity recognition system with home IoT devices to trigger automated responses based on detected activities, enhancing the convenience and efficiency of the smart home.</a:t>
            </a:r>
          </a:p>
          <a:p>
            <a:r>
              <a:rPr lang="en-US" sz="2000" b="1" i="0" dirty="0">
                <a:effectLst/>
                <a:latin typeface="+mj-lt"/>
              </a:rPr>
              <a:t>Machine Learning Model Development</a:t>
            </a:r>
            <a:r>
              <a:rPr lang="en-US" sz="2000" b="0" i="0" dirty="0">
                <a:effectLst/>
                <a:latin typeface="+mj-lt"/>
              </a:rPr>
              <a:t>: Develop and train machine learning models that can process event-based sensor data to recognize and classify human activities accurately.</a:t>
            </a:r>
          </a:p>
          <a:p>
            <a:r>
              <a:rPr lang="en-US" sz="2000" b="1" i="0" dirty="0">
                <a:effectLst/>
                <a:latin typeface="+mj-lt"/>
              </a:rPr>
              <a:t>Data Collection and Labeling</a:t>
            </a:r>
            <a:r>
              <a:rPr lang="en-US" sz="2000" b="0" i="0" dirty="0">
                <a:effectLst/>
                <a:latin typeface="+mj-lt"/>
              </a:rPr>
              <a:t>: Collect event data from DVS sensors within a controlled home environment and label the data with corresponding activities for training and testing the models.</a:t>
            </a:r>
          </a:p>
          <a:p>
            <a:r>
              <a:rPr lang="en-US" sz="2000" b="1" i="0" dirty="0">
                <a:effectLst/>
                <a:latin typeface="+mj-lt"/>
              </a:rPr>
              <a:t>Real-Time Feedback</a:t>
            </a:r>
            <a:r>
              <a:rPr lang="en-US" sz="2000" b="0" i="0" dirty="0">
                <a:effectLst/>
                <a:latin typeface="+mj-lt"/>
              </a:rPr>
              <a:t>: Enable the system to provide real-time feedback or notifications to users or services within the home, such as adjusting lighting, temperature, or security measures.</a:t>
            </a:r>
          </a:p>
          <a:p>
            <a:endParaRPr lang="en-US" sz="2800" dirty="0">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85000" lnSpcReduction="20000"/>
          </a:bodyPr>
          <a:lstStyle/>
          <a:p>
            <a:r>
              <a:rPr lang="en-US" b="1" i="0" dirty="0">
                <a:effectLst/>
                <a:latin typeface="+mj-lt"/>
              </a:rPr>
              <a:t>Sensor Setup</a:t>
            </a:r>
            <a:r>
              <a:rPr lang="en-US" b="0" i="0" dirty="0">
                <a:effectLst/>
                <a:latin typeface="+mj-lt"/>
              </a:rPr>
              <a:t>: Install DVS sensors strategically throughout the home to capture event data related to human activities.</a:t>
            </a:r>
          </a:p>
          <a:p>
            <a:r>
              <a:rPr lang="en-US" b="1" i="0" dirty="0">
                <a:effectLst/>
                <a:latin typeface="+mj-lt"/>
              </a:rPr>
              <a:t>Data Collection</a:t>
            </a:r>
            <a:r>
              <a:rPr lang="en-US" b="0" i="0" dirty="0">
                <a:effectLst/>
                <a:latin typeface="+mj-lt"/>
              </a:rPr>
              <a:t>: Record event data in response to human activities, making sure to cover a diverse set of scenarios and activities.</a:t>
            </a:r>
          </a:p>
          <a:p>
            <a:r>
              <a:rPr lang="en-US" b="1" i="0" dirty="0">
                <a:effectLst/>
                <a:latin typeface="+mj-lt"/>
              </a:rPr>
              <a:t>Data Preprocessing</a:t>
            </a:r>
            <a:r>
              <a:rPr lang="en-US" b="0" i="0" dirty="0">
                <a:effectLst/>
                <a:latin typeface="+mj-lt"/>
              </a:rPr>
              <a:t>: Process the raw event data, converting it into a suitable format for machine learning, and aggregate the data into clips or sequences representing specific time intervals.</a:t>
            </a:r>
          </a:p>
          <a:p>
            <a:r>
              <a:rPr lang="en-US" b="1" i="0" dirty="0">
                <a:effectLst/>
                <a:latin typeface="+mj-lt"/>
              </a:rPr>
              <a:t>Feature Extraction</a:t>
            </a:r>
            <a:r>
              <a:rPr lang="en-US" b="0" i="0" dirty="0">
                <a:effectLst/>
                <a:latin typeface="+mj-lt"/>
              </a:rPr>
              <a:t>: Extract relevant features from the event data, such as motion patterns, event densities, or spatiotemporal information.</a:t>
            </a:r>
          </a:p>
          <a:p>
            <a:r>
              <a:rPr lang="en-US" b="1" i="0" dirty="0">
                <a:effectLst/>
                <a:latin typeface="+mj-lt"/>
              </a:rPr>
              <a:t>Machine Learning Model Development</a:t>
            </a:r>
            <a:r>
              <a:rPr lang="en-US" b="0" i="0" dirty="0">
                <a:effectLst/>
                <a:latin typeface="+mj-lt"/>
              </a:rPr>
              <a:t>: Train machine learning models, such as neural networks or recurrent models, on the preprocessed data to recognize and classify human activities.</a:t>
            </a:r>
          </a:p>
          <a:p>
            <a:r>
              <a:rPr lang="en-US" b="1" i="0" dirty="0">
                <a:effectLst/>
                <a:latin typeface="+mj-lt"/>
              </a:rPr>
              <a:t>Evaluation</a:t>
            </a:r>
            <a:r>
              <a:rPr lang="en-US" b="0" i="0" dirty="0">
                <a:effectLst/>
                <a:latin typeface="+mj-lt"/>
              </a:rPr>
              <a:t>: Evaluate the performance of the model using standard metrics like accuracy, precision, recall, and F1-score.</a:t>
            </a:r>
          </a:p>
          <a:p>
            <a:r>
              <a:rPr lang="en-US" b="1" i="0" dirty="0">
                <a:effectLst/>
                <a:latin typeface="+mj-lt"/>
              </a:rPr>
              <a:t>Integration with IoT</a:t>
            </a:r>
            <a:r>
              <a:rPr lang="en-US" b="0" i="0" dirty="0">
                <a:effectLst/>
                <a:latin typeface="+mj-lt"/>
              </a:rPr>
              <a:t>: Integrate the trained model with IoT devices to automate actions based on recognized activities.</a:t>
            </a:r>
          </a:p>
          <a:p>
            <a:r>
              <a:rPr lang="en-US" b="1" i="0" dirty="0">
                <a:effectLst/>
                <a:latin typeface="+mj-lt"/>
              </a:rPr>
              <a:t>Privacy and Security Measures</a:t>
            </a:r>
            <a:r>
              <a:rPr lang="en-US" b="0" i="0" dirty="0">
                <a:effectLst/>
                <a:latin typeface="+mj-lt"/>
              </a:rPr>
              <a:t>: Implement data security and encryption to protect privacy, ensuring that only relevant data is stored and transmitted.</a:t>
            </a:r>
          </a:p>
          <a:p>
            <a:endParaRPr lang="en-GB" dirty="0">
              <a:latin typeface="+mj-lt"/>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effectLst/>
                <a:latin typeface="+mj-lt"/>
              </a:rPr>
              <a:t>A robust system for real-time Human Activity Recognition within a smart home using event-based sensors, specifically DVS.</a:t>
            </a:r>
          </a:p>
          <a:p>
            <a:pPr algn="l">
              <a:buFont typeface="Arial" panose="020B0604020202020204" pitchFamily="34" charset="0"/>
              <a:buChar char="•"/>
            </a:pPr>
            <a:r>
              <a:rPr lang="en-US" b="0" i="0" dirty="0">
                <a:effectLst/>
                <a:latin typeface="+mj-lt"/>
              </a:rPr>
              <a:t>Improved privacy and data efficiency compared to traditional camera-based surveillance systems.</a:t>
            </a:r>
          </a:p>
          <a:p>
            <a:pPr algn="l">
              <a:buFont typeface="Arial" panose="020B0604020202020204" pitchFamily="34" charset="0"/>
              <a:buChar char="•"/>
            </a:pPr>
            <a:r>
              <a:rPr lang="en-US" b="0" i="0" dirty="0">
                <a:effectLst/>
                <a:latin typeface="+mj-lt"/>
              </a:rPr>
              <a:t>Enhanced energy efficiency by activating sensors only when necessary.</a:t>
            </a:r>
          </a:p>
          <a:p>
            <a:pPr algn="l">
              <a:buFont typeface="Arial" panose="020B0604020202020204" pitchFamily="34" charset="0"/>
              <a:buChar char="•"/>
            </a:pPr>
            <a:r>
              <a:rPr lang="en-US" b="0" i="0" dirty="0">
                <a:effectLst/>
                <a:latin typeface="+mj-lt"/>
              </a:rPr>
              <a:t>Integration with existing IoT devices for a seamless smart home experience.</a:t>
            </a:r>
          </a:p>
          <a:p>
            <a:pPr algn="l">
              <a:buFont typeface="Arial" panose="020B0604020202020204" pitchFamily="34" charset="0"/>
              <a:buChar char="•"/>
            </a:pPr>
            <a:r>
              <a:rPr lang="en-US" b="0" i="0" dirty="0">
                <a:effectLst/>
                <a:latin typeface="+mj-lt"/>
              </a:rPr>
              <a:t>Potential for a wide range of applications, including home security, energy optimization, healthcare monitoring, and general convenience.</a:t>
            </a:r>
          </a:p>
          <a:p>
            <a:endParaRPr lang="en-GB" dirty="0">
              <a:latin typeface="+mj-lt"/>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70000" lnSpcReduction="20000"/>
          </a:bodyPr>
          <a:lstStyle/>
          <a:p>
            <a:r>
              <a:rPr lang="en-US" b="1" i="0" dirty="0">
                <a:effectLst/>
                <a:latin typeface="+mj-lt"/>
              </a:rPr>
              <a:t>Privacy-Preserving Innovation:</a:t>
            </a:r>
            <a:r>
              <a:rPr lang="en-US" b="0" i="0" dirty="0">
                <a:effectLst/>
                <a:latin typeface="+mj-lt"/>
              </a:rPr>
              <a:t> Event-based sensors, such as Dynamic Vision Sensors (DVS), offer a promising avenue for Human Activity Recognition in smart homes. These sensors prioritize privacy by capturing only significant events and avoiding the need for continuous video surveillance.</a:t>
            </a:r>
          </a:p>
          <a:p>
            <a:r>
              <a:rPr lang="en-US" b="1" i="0" dirty="0">
                <a:effectLst/>
                <a:latin typeface="+mj-lt"/>
              </a:rPr>
              <a:t>Efficiency and Convenience:</a:t>
            </a:r>
            <a:r>
              <a:rPr lang="en-US" b="0" i="0" dirty="0">
                <a:effectLst/>
                <a:latin typeface="+mj-lt"/>
              </a:rPr>
              <a:t> By implementing event-based Human Activity Recognition, the system becomes more energy-efficient and responsive to user needs. The integration with IoT devices enables automated responses, enhancing the convenience of smart homes.</a:t>
            </a:r>
          </a:p>
          <a:p>
            <a:r>
              <a:rPr lang="en-US" b="1" i="0" dirty="0">
                <a:effectLst/>
                <a:latin typeface="+mj-lt"/>
              </a:rPr>
              <a:t>Machine Learning Advancements:</a:t>
            </a:r>
            <a:r>
              <a:rPr lang="en-US" b="0" i="0" dirty="0">
                <a:effectLst/>
                <a:latin typeface="+mj-lt"/>
              </a:rPr>
              <a:t> The utilization of machine learning models, especially recurrent neural networks (RNNs) and Long Short-Term Memory (LSTM) networks, facilitates accurate activity recognition. Continual fine-tuning of these models is crucial for maintaining high recognition accuracy.</a:t>
            </a:r>
          </a:p>
          <a:p>
            <a:r>
              <a:rPr lang="en-US" b="1" i="0" dirty="0">
                <a:effectLst/>
                <a:latin typeface="+mj-lt"/>
              </a:rPr>
              <a:t>User-Centric Approach:</a:t>
            </a:r>
            <a:r>
              <a:rPr lang="en-US" b="0" i="0" dirty="0">
                <a:effectLst/>
                <a:latin typeface="+mj-lt"/>
              </a:rPr>
              <a:t> The system aims to provide users with valuable insights into their daily activities while allowing customization of automation rules. This user-centric approach enhances user engagement and control within the smart home environment.</a:t>
            </a:r>
          </a:p>
          <a:p>
            <a:r>
              <a:rPr lang="en-US" b="1" i="0" dirty="0">
                <a:effectLst/>
                <a:latin typeface="+mj-lt"/>
              </a:rPr>
              <a:t>Future Potential:</a:t>
            </a:r>
            <a:r>
              <a:rPr lang="en-US" b="0" i="0" dirty="0">
                <a:effectLst/>
                <a:latin typeface="+mj-lt"/>
              </a:rPr>
              <a:t> Human Activity Recognition using event-based sensors for Home IoT applications holds great potential for energy savings, home security, healthcare monitoring, and improved quality of life. As the field continues to evolve, it is expected to bring more innovative and privacy-aware solutions to the smart home industry.</a:t>
            </a:r>
          </a:p>
          <a:p>
            <a:endParaRPr lang="en-GB" dirty="0">
              <a:latin typeface="+mj-lt"/>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endParaRPr lang="en-GB" dirty="0"/>
          </a:p>
          <a:p>
            <a:pPr marL="0" indent="0">
              <a:buNone/>
            </a:pPr>
            <a:endParaRPr lang="en-GB" dirty="0"/>
          </a:p>
        </p:txBody>
      </p:sp>
      <p:sp>
        <p:nvSpPr>
          <p:cNvPr id="4" name="Text Box 3"/>
          <p:cNvSpPr txBox="1"/>
          <p:nvPr/>
        </p:nvSpPr>
        <p:spPr>
          <a:xfrm>
            <a:off x="1766570" y="214439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TotalTime>
  <Words>1627</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Verdana</vt:lpstr>
      <vt:lpstr>Bioinformatics</vt:lpstr>
      <vt:lpstr>Human Activity Recognition using event based sensors for Home IOT applications</vt:lpstr>
      <vt:lpstr>Title &amp; Introduction</vt:lpstr>
      <vt:lpstr>Literature Review</vt:lpstr>
      <vt:lpstr>Proposed Method</vt:lpstr>
      <vt:lpstr>Objectives</vt:lpstr>
      <vt:lpstr>Methodology</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Shanmukha sastra hari AGNIHOTRAM</cp:lastModifiedBy>
  <cp:revision>22</cp:revision>
  <dcterms:created xsi:type="dcterms:W3CDTF">2023-03-16T03:26:00Z</dcterms:created>
  <dcterms:modified xsi:type="dcterms:W3CDTF">2023-11-02T18:00:18Z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F7517B7559A24F8187D52100C4CA6F8F_12</vt:lpwstr>
  </property>
  <property fmtid="{D5CDD505-2E9C-101B-9397-08002B2CF9AE}" pid="3" name="KSOProductBuildVer">
    <vt:lpwstr>1033-12.2.0.13266</vt:lpwstr>
  </property>
</Properties>
</file>