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4" r:id="rId2"/>
    <p:sldId id="266" r:id="rId3"/>
    <p:sldId id="267" r:id="rId4"/>
    <p:sldId id="269" r:id="rId5"/>
    <p:sldId id="271" r:id="rId6"/>
    <p:sldId id="273" r:id="rId7"/>
    <p:sldId id="275" r:id="rId8"/>
    <p:sldId id="274"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82" d="100"/>
          <a:sy n="82" d="100"/>
        </p:scale>
        <p:origin x="69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75D894F-E2DD-4398-AFB5-16CD40F38AAF}" type="datetimeFigureOut">
              <a:rPr lang="en-US" smtClean="0"/>
              <a:t>5/10/2021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C5EC919-A10B-4419-8720-91D71ACD7A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302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0E5F64C-3C14-47AF-A28B-7C45C7D6273E}" type="datetime">
              <a:rPr lang="en-IN" sz="1200" b="0" strike="noStrike" spc="-1">
                <a:solidFill>
                  <a:srgbClr val="8B8B8B"/>
                </a:solidFill>
                <a:latin typeface="Calibri"/>
              </a:rPr>
              <a:pPr>
                <a:lnSpc>
                  <a:spcPct val="100000"/>
                </a:lnSpc>
              </a:pPr>
              <a:t>10-05-2021</a:t>
            </a:fld>
            <a:endParaRPr lang="en-US" sz="1200" b="0" strike="noStrike" spc="-1">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3BE2692-80E7-4846-A458-A3A549EDD5D2}" type="slidenum">
              <a:rPr lang="en-IN" sz="1200" b="0" strike="noStrike" spc="-1">
                <a:solidFill>
                  <a:srgbClr val="8B8B8B"/>
                </a:solidFill>
                <a:latin typeface="Calibri"/>
              </a:rPr>
              <a:pPr algn="r">
                <a:lnSpc>
                  <a:spcPct val="100000"/>
                </a:lnSpc>
              </a:pPr>
              <a:t>‹#›</a:t>
            </a:fld>
            <a:endParaRPr lang="en-US" sz="12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win\Desktop\Logo.jpg"/>
          <p:cNvPicPr/>
          <p:nvPr/>
        </p:nvPicPr>
        <p:blipFill>
          <a:blip r:embed="rId3"/>
          <a:srcRect l="8849" t="10001" r="9151" b="8333"/>
          <a:stretch>
            <a:fillRect/>
          </a:stretch>
        </p:blipFill>
        <p:spPr bwMode="auto">
          <a:xfrm>
            <a:off x="521009" y="479509"/>
            <a:ext cx="1848704" cy="1452322"/>
          </a:xfrm>
          <a:prstGeom prst="rect">
            <a:avLst/>
          </a:prstGeom>
          <a:noFill/>
          <a:ln w="9525">
            <a:noFill/>
            <a:miter lim="800000"/>
            <a:headEnd/>
            <a:tailEnd/>
          </a:ln>
        </p:spPr>
      </p:pic>
      <p:pic>
        <p:nvPicPr>
          <p:cNvPr id="5" name="Picture 4" descr="C:\Users\win\Desktop\header.jpg"/>
          <p:cNvPicPr/>
          <p:nvPr/>
        </p:nvPicPr>
        <p:blipFill>
          <a:blip r:embed="rId4"/>
          <a:srcRect/>
          <a:stretch>
            <a:fillRect/>
          </a:stretch>
        </p:blipFill>
        <p:spPr bwMode="auto">
          <a:xfrm>
            <a:off x="10058401" y="479509"/>
            <a:ext cx="1651748" cy="1452322"/>
          </a:xfrm>
          <a:prstGeom prst="rect">
            <a:avLst/>
          </a:prstGeom>
          <a:noFill/>
          <a:ln w="9525">
            <a:noFill/>
            <a:miter lim="800000"/>
            <a:headEnd/>
            <a:tailEnd/>
          </a:ln>
        </p:spPr>
      </p:pic>
      <p:sp>
        <p:nvSpPr>
          <p:cNvPr id="6" name="Rectangle 5"/>
          <p:cNvSpPr/>
          <p:nvPr/>
        </p:nvSpPr>
        <p:spPr>
          <a:xfrm>
            <a:off x="2496457" y="957942"/>
            <a:ext cx="7664667" cy="523220"/>
          </a:xfrm>
          <a:prstGeom prst="rect">
            <a:avLst/>
          </a:prstGeom>
        </p:spPr>
        <p:txBody>
          <a:bodyPr wrap="square">
            <a:spAutoFit/>
          </a:bodyPr>
          <a:lstStyle/>
          <a:p>
            <a:r>
              <a:rPr lang="en-US" sz="2800" b="1" dirty="0">
                <a:latin typeface="Cambria" panose="02040503050406030204" pitchFamily="18" charset="0"/>
                <a:ea typeface="BatangChe" panose="02030609000101010101" pitchFamily="49" charset="-127"/>
                <a:cs typeface="Times New Roman" panose="02020603050405020304" pitchFamily="18" charset="0"/>
              </a:rPr>
              <a:t>MVSR Engineering College, </a:t>
            </a:r>
            <a:r>
              <a:rPr lang="en-US" sz="2400" b="1" dirty="0">
                <a:latin typeface="Cambria" panose="02040503050406030204" pitchFamily="18" charset="0"/>
                <a:ea typeface="BatangChe" panose="02030609000101010101" pitchFamily="49" charset="-127"/>
                <a:cs typeface="Times New Roman" panose="02020603050405020304" pitchFamily="18" charset="0"/>
              </a:rPr>
              <a:t>Hyderabad - 501 510</a:t>
            </a:r>
            <a:endParaRPr lang="en-US" sz="2800" b="1" dirty="0"/>
          </a:p>
        </p:txBody>
      </p:sp>
      <p:sp>
        <p:nvSpPr>
          <p:cNvPr id="7" name="Left-Right Arrow 6"/>
          <p:cNvSpPr/>
          <p:nvPr/>
        </p:nvSpPr>
        <p:spPr>
          <a:xfrm>
            <a:off x="901522" y="1931831"/>
            <a:ext cx="10625070" cy="397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463280" y="2449356"/>
            <a:ext cx="8992077" cy="553998"/>
          </a:xfrm>
          <a:prstGeom prst="rect">
            <a:avLst/>
          </a:prstGeom>
        </p:spPr>
        <p:txBody>
          <a:bodyPr wrap="none">
            <a:spAutoFit/>
          </a:bodyPr>
          <a:lstStyle/>
          <a:p>
            <a:pPr algn="ctr"/>
            <a:r>
              <a:rPr lang="en-US" sz="3000" b="1" dirty="0">
                <a:latin typeface="Cambria" panose="02040503050406030204" pitchFamily="18" charset="0"/>
                <a:ea typeface="BatangChe" panose="02030609000101010101" pitchFamily="49" charset="-127"/>
                <a:cs typeface="Times New Roman" panose="02020603050405020304" pitchFamily="18" charset="0"/>
              </a:rPr>
              <a:t>Department of Computer Science and Engineering</a:t>
            </a:r>
            <a:endParaRPr lang="en-US" sz="3000" b="1" dirty="0"/>
          </a:p>
        </p:txBody>
      </p:sp>
      <p:sp>
        <p:nvSpPr>
          <p:cNvPr id="9" name="TextBox 8"/>
          <p:cNvSpPr txBox="1"/>
          <p:nvPr/>
        </p:nvSpPr>
        <p:spPr>
          <a:xfrm>
            <a:off x="1646349" y="3123578"/>
            <a:ext cx="8899302" cy="2862322"/>
          </a:xfrm>
          <a:prstGeom prst="rect">
            <a:avLst/>
          </a:prstGeom>
          <a:solidFill>
            <a:schemeClr val="bg1"/>
          </a:solidFill>
          <a:ln>
            <a:solidFill>
              <a:schemeClr val="bg1"/>
            </a:solidFill>
          </a:ln>
        </p:spPr>
        <p:txBody>
          <a:bodyPr wrap="square" rtlCol="0">
            <a:spAutoFit/>
          </a:bodyPr>
          <a:lstStyle/>
          <a:p>
            <a:r>
              <a:rPr lang="en-US" b="1" dirty="0"/>
              <a:t>Project Name: </a:t>
            </a:r>
            <a:r>
              <a:rPr lang="en-US" b="1" dirty="0" err="1"/>
              <a:t>Cartoonifying</a:t>
            </a:r>
            <a:r>
              <a:rPr lang="en-US" b="1" dirty="0"/>
              <a:t> an Image</a:t>
            </a:r>
          </a:p>
          <a:p>
            <a:endParaRPr lang="en-US" b="1" dirty="0"/>
          </a:p>
          <a:p>
            <a:endParaRPr lang="en-US" b="1" dirty="0"/>
          </a:p>
          <a:p>
            <a:pPr algn="ctr"/>
            <a:r>
              <a:rPr lang="en-US" b="1" dirty="0">
                <a:latin typeface="Calibri" pitchFamily="34" charset="0"/>
              </a:rPr>
              <a:t>Batch No: A8</a:t>
            </a:r>
          </a:p>
          <a:p>
            <a:pPr algn="ctr"/>
            <a:r>
              <a:rPr lang="en-US" b="1" dirty="0">
                <a:latin typeface="Calibri" pitchFamily="34" charset="0"/>
              </a:rPr>
              <a:t>G PAVAN HARSHA VARDHAN – 2451-17-733-009</a:t>
            </a:r>
          </a:p>
          <a:p>
            <a:pPr algn="ctr"/>
            <a:r>
              <a:rPr lang="en-US" b="1" dirty="0">
                <a:latin typeface="Calibri" pitchFamily="34" charset="0"/>
              </a:rPr>
              <a:t>A. S. SRI HARSHA – 2451-17-733-020</a:t>
            </a:r>
          </a:p>
          <a:p>
            <a:pPr algn="ctr"/>
            <a:r>
              <a:rPr lang="en-US" b="1" dirty="0">
                <a:latin typeface="Calibri" pitchFamily="34" charset="0"/>
              </a:rPr>
              <a:t>K NIKHIL REDDY – 2451-17-733-059</a:t>
            </a:r>
          </a:p>
          <a:p>
            <a:endParaRPr lang="en-US" b="1" dirty="0"/>
          </a:p>
          <a:p>
            <a:endParaRPr lang="en-US" b="1" dirty="0"/>
          </a:p>
          <a:p>
            <a:endParaRPr lang="en-US" b="1" dirty="0"/>
          </a:p>
        </p:txBody>
      </p:sp>
      <p:sp>
        <p:nvSpPr>
          <p:cNvPr id="10" name="TextBox 6"/>
          <p:cNvSpPr txBox="1">
            <a:spLocks noChangeArrowheads="1"/>
          </p:cNvSpPr>
          <p:nvPr/>
        </p:nvSpPr>
        <p:spPr bwMode="auto">
          <a:xfrm>
            <a:off x="8855434" y="5362828"/>
            <a:ext cx="2212465" cy="1015663"/>
          </a:xfrm>
          <a:prstGeom prst="rect">
            <a:avLst/>
          </a:prstGeom>
          <a:noFill/>
          <a:ln w="9525">
            <a:noFill/>
            <a:miter lim="800000"/>
            <a:headEnd/>
            <a:tailEnd/>
          </a:ln>
        </p:spPr>
        <p:txBody>
          <a:bodyPr wrap="none">
            <a:spAutoFit/>
          </a:bodyPr>
          <a:lstStyle/>
          <a:p>
            <a:pPr>
              <a:buFontTx/>
              <a:buNone/>
            </a:pPr>
            <a:r>
              <a:rPr lang="en-US" sz="1500" b="1" dirty="0"/>
              <a:t>Under the guidance of</a:t>
            </a:r>
          </a:p>
          <a:p>
            <a:pPr>
              <a:buFontTx/>
              <a:buNone/>
            </a:pPr>
            <a:r>
              <a:rPr lang="en-US" sz="1500" b="1" dirty="0"/>
              <a:t>DR. H. JAYASHREE</a:t>
            </a:r>
          </a:p>
          <a:p>
            <a:pPr>
              <a:buFontTx/>
              <a:buNone/>
            </a:pPr>
            <a:r>
              <a:rPr lang="en-US" sz="1500" b="1" dirty="0"/>
              <a:t>Associate Professor</a:t>
            </a:r>
          </a:p>
          <a:p>
            <a:pPr>
              <a:buFontTx/>
              <a:buNone/>
            </a:pPr>
            <a:r>
              <a:rPr lang="en-US" sz="1500" b="1" dirty="0"/>
              <a:t>MVSREC</a:t>
            </a:r>
          </a:p>
        </p:txBody>
      </p:sp>
    </p:spTree>
    <p:extLst>
      <p:ext uri="{BB962C8B-B14F-4D97-AF65-F5344CB8AC3E}">
        <p14:creationId xmlns:p14="http://schemas.microsoft.com/office/powerpoint/2010/main" val="346954151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267419" y="477248"/>
            <a:ext cx="11818189" cy="959665"/>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just"/>
            <a:r>
              <a:rPr lang="en-IN" sz="1200" b="1" dirty="0"/>
              <a:t>Objective: </a:t>
            </a:r>
            <a:r>
              <a:rPr lang="en-IN" sz="1200" dirty="0"/>
              <a:t>In a world that runs by means of communication, it is important for anyone to visually express their feelings, even virtually. Emoticons and stickers can be used to communicate, but they do not convey our expressions. Many people still feel insecure to share their images, as images of individuals have been misused in few cases. In this situation, a growing need for an application, that can eliminate the insecurities and help people convey their expressions arises. It is also important for a machine to automatically detect the emotion that a person feels by looking at their image. The machine can help lighten up the mood of a person if they are feeling sad or depressed and are alone. The Emotion Detection tool helps to recognize the feeling of a person. </a:t>
            </a:r>
          </a:p>
          <a:p>
            <a:pPr>
              <a:lnSpc>
                <a:spcPct val="100000"/>
              </a:lnSpc>
            </a:pPr>
            <a:endParaRPr lang="en-US" sz="1200" spc="-1" dirty="0">
              <a:latin typeface="Arial"/>
            </a:endParaRPr>
          </a:p>
        </p:txBody>
      </p:sp>
      <p:pic>
        <p:nvPicPr>
          <p:cNvPr id="6" name="Picture 5">
            <a:extLst>
              <a:ext uri="{FF2B5EF4-FFF2-40B4-BE49-F238E27FC236}">
                <a16:creationId xmlns:a16="http://schemas.microsoft.com/office/drawing/2014/main" id="{324BCE31-003B-41C4-A8DB-F198A8F90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695" y="2218111"/>
            <a:ext cx="3798271" cy="4162640"/>
          </a:xfrm>
          <a:prstGeom prst="rect">
            <a:avLst/>
          </a:prstGeom>
        </p:spPr>
      </p:pic>
    </p:spTree>
    <p:extLst>
      <p:ext uri="{BB962C8B-B14F-4D97-AF65-F5344CB8AC3E}">
        <p14:creationId xmlns:p14="http://schemas.microsoft.com/office/powerpoint/2010/main" val="32092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415086" y="2218110"/>
            <a:ext cx="11601511" cy="447669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500" b="0" strike="noStrike" spc="-1" dirty="0">
                <a:solidFill>
                  <a:srgbClr val="404040"/>
                </a:solidFill>
                <a:latin typeface="Calibri"/>
              </a:rPr>
              <a:t>Test case 1:								</a:t>
            </a:r>
          </a:p>
          <a:p>
            <a:pPr>
              <a:lnSpc>
                <a:spcPct val="100000"/>
              </a:lnSpc>
            </a:pPr>
            <a:endParaRPr lang="en-US" sz="1500" spc="-1" dirty="0">
              <a:solidFill>
                <a:srgbClr val="404040"/>
              </a:solidFill>
              <a:latin typeface="Calibri"/>
            </a:endParaRPr>
          </a:p>
          <a:p>
            <a:pPr>
              <a:lnSpc>
                <a:spcPct val="100000"/>
              </a:lnSpc>
            </a:pPr>
            <a:endParaRPr lang="en-US" sz="1500" b="0" strike="noStrike" spc="-1" dirty="0">
              <a:solidFill>
                <a:srgbClr val="404040"/>
              </a:solidFill>
              <a:latin typeface="Calibri"/>
            </a:endParaRPr>
          </a:p>
          <a:p>
            <a:pPr>
              <a:lnSpc>
                <a:spcPct val="100000"/>
              </a:lnSpc>
            </a:pPr>
            <a:r>
              <a:rPr lang="en-US" sz="1500" spc="-1" dirty="0">
                <a:solidFill>
                  <a:srgbClr val="404040"/>
                </a:solidFill>
                <a:latin typeface="Calibri"/>
              </a:rPr>
              <a:t>					FILTER = 2</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r>
              <a:rPr lang="en-US" sz="1500" spc="-1" dirty="0">
                <a:solidFill>
                  <a:srgbClr val="404040"/>
                </a:solidFill>
                <a:latin typeface="Calibri"/>
              </a:rPr>
              <a:t>                  Original Image							     Grayscale Image</a:t>
            </a:r>
          </a:p>
          <a:p>
            <a:pPr>
              <a:lnSpc>
                <a:spcPct val="100000"/>
              </a:lnSpc>
            </a:pPr>
            <a:r>
              <a:rPr lang="en-US" sz="1500" spc="-1" dirty="0">
                <a:solidFill>
                  <a:srgbClr val="404040"/>
                </a:solidFill>
                <a:latin typeface="Calibri"/>
              </a:rPr>
              <a:t>Test case 2: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r>
              <a:rPr lang="en-US" sz="1500" spc="-1" dirty="0">
                <a:solidFill>
                  <a:srgbClr val="404040"/>
                </a:solidFill>
                <a:latin typeface="Calibri"/>
              </a:rPr>
              <a:t>					 FILTER = 5</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r>
              <a:rPr lang="en-US" sz="1500" spc="-1" dirty="0">
                <a:solidFill>
                  <a:srgbClr val="404040"/>
                </a:solidFill>
                <a:latin typeface="Calibri"/>
              </a:rPr>
              <a:t>                 Original Image							           UV Filter</a:t>
            </a: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163902" y="481307"/>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400" dirty="0"/>
              <a:t>Implementation of Module-1 </a:t>
            </a:r>
          </a:p>
          <a:p>
            <a:endParaRPr lang="en-US" sz="1200" dirty="0"/>
          </a:p>
          <a:p>
            <a:r>
              <a:rPr lang="en-US" sz="1200" b="1" dirty="0"/>
              <a:t>Software Environment Used </a:t>
            </a:r>
            <a:r>
              <a:rPr lang="en-US" sz="1200" dirty="0"/>
              <a:t>: </a:t>
            </a:r>
            <a:r>
              <a:rPr lang="en-IN" sz="1200" dirty="0"/>
              <a:t>Jupiter Notebook (or) Google </a:t>
            </a:r>
            <a:r>
              <a:rPr lang="en-IN" sz="1200" dirty="0" err="1"/>
              <a:t>Colab</a:t>
            </a:r>
            <a:r>
              <a:rPr lang="en-IN" sz="1200" dirty="0"/>
              <a:t>, Flask, AWS</a:t>
            </a:r>
            <a:endParaRPr lang="en-US" sz="1200" dirty="0"/>
          </a:p>
          <a:p>
            <a:r>
              <a:rPr lang="en-US" sz="1200" b="1" dirty="0"/>
              <a:t>Major Functions used </a:t>
            </a:r>
            <a:r>
              <a:rPr lang="en-US" sz="1200" dirty="0"/>
              <a:t>: </a:t>
            </a:r>
            <a:r>
              <a:rPr lang="en-US" sz="1200" dirty="0" err="1"/>
              <a:t>Easygui</a:t>
            </a:r>
            <a:r>
              <a:rPr lang="en-US" sz="1200" dirty="0"/>
              <a:t>, OpenCV, </a:t>
            </a:r>
            <a:r>
              <a:rPr lang="en-IN" sz="1200" dirty="0"/>
              <a:t>Matplotlib, </a:t>
            </a:r>
            <a:r>
              <a:rPr lang="en-IN" sz="1200" dirty="0" err="1"/>
              <a:t>imageai</a:t>
            </a:r>
            <a:r>
              <a:rPr lang="en-IN" sz="1200" dirty="0"/>
              <a:t> </a:t>
            </a:r>
            <a:endParaRPr lang="en-US" sz="1200" dirty="0"/>
          </a:p>
          <a:p>
            <a:r>
              <a:rPr lang="en-US" sz="1200" b="1" dirty="0"/>
              <a:t>Number of lines of code </a:t>
            </a:r>
            <a:r>
              <a:rPr lang="en-US" sz="1200" dirty="0"/>
              <a:t>: 65</a:t>
            </a:r>
          </a:p>
        </p:txBody>
      </p:sp>
      <p:sp>
        <p:nvSpPr>
          <p:cNvPr id="7" name="TextBox 6"/>
          <p:cNvSpPr txBox="1"/>
          <p:nvPr/>
        </p:nvSpPr>
        <p:spPr>
          <a:xfrm>
            <a:off x="11015933" y="6581001"/>
            <a:ext cx="731290" cy="276999"/>
          </a:xfrm>
          <a:prstGeom prst="rect">
            <a:avLst/>
          </a:prstGeom>
          <a:noFill/>
        </p:spPr>
        <p:txBody>
          <a:bodyPr wrap="none" rtlCol="0">
            <a:spAutoFit/>
          </a:bodyPr>
          <a:lstStyle/>
          <a:p>
            <a:r>
              <a:rPr lang="en-US" sz="1200" dirty="0"/>
              <a:t>Marks:3</a:t>
            </a:r>
          </a:p>
        </p:txBody>
      </p:sp>
      <p:pic>
        <p:nvPicPr>
          <p:cNvPr id="3" name="Picture 2">
            <a:extLst>
              <a:ext uri="{FF2B5EF4-FFF2-40B4-BE49-F238E27FC236}">
                <a16:creationId xmlns:a16="http://schemas.microsoft.com/office/drawing/2014/main" id="{48387268-1DB8-47FC-A74D-E901606D3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61" y="2582005"/>
            <a:ext cx="1240890" cy="1495474"/>
          </a:xfrm>
          <a:prstGeom prst="rect">
            <a:avLst/>
          </a:prstGeom>
        </p:spPr>
      </p:pic>
      <p:pic>
        <p:nvPicPr>
          <p:cNvPr id="5" name="Picture 4">
            <a:extLst>
              <a:ext uri="{FF2B5EF4-FFF2-40B4-BE49-F238E27FC236}">
                <a16:creationId xmlns:a16="http://schemas.microsoft.com/office/drawing/2014/main" id="{F3DB2E85-C1D6-4F7B-BEF3-E0FC0014C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106" y="4791280"/>
            <a:ext cx="1240890" cy="1577934"/>
          </a:xfrm>
          <a:prstGeom prst="rect">
            <a:avLst/>
          </a:prstGeom>
        </p:spPr>
      </p:pic>
      <p:cxnSp>
        <p:nvCxnSpPr>
          <p:cNvPr id="11" name="Straight Arrow Connector 10">
            <a:extLst>
              <a:ext uri="{FF2B5EF4-FFF2-40B4-BE49-F238E27FC236}">
                <a16:creationId xmlns:a16="http://schemas.microsoft.com/office/drawing/2014/main" id="{795D0497-843A-4705-84B5-D54C2E9D9635}"/>
              </a:ext>
            </a:extLst>
          </p:cNvPr>
          <p:cNvCxnSpPr>
            <a:cxnSpLocks/>
          </p:cNvCxnSpPr>
          <p:nvPr/>
        </p:nvCxnSpPr>
        <p:spPr>
          <a:xfrm>
            <a:off x="3060441" y="3265714"/>
            <a:ext cx="53184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00E016F7-8D16-427D-93FD-3192051DE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228" y="2582004"/>
            <a:ext cx="1240890" cy="1495474"/>
          </a:xfrm>
          <a:prstGeom prst="rect">
            <a:avLst/>
          </a:prstGeom>
        </p:spPr>
      </p:pic>
      <p:cxnSp>
        <p:nvCxnSpPr>
          <p:cNvPr id="18" name="Straight Arrow Connector 17">
            <a:extLst>
              <a:ext uri="{FF2B5EF4-FFF2-40B4-BE49-F238E27FC236}">
                <a16:creationId xmlns:a16="http://schemas.microsoft.com/office/drawing/2014/main" id="{9B9EC672-5AE2-434B-B41B-40407E795BF9}"/>
              </a:ext>
            </a:extLst>
          </p:cNvPr>
          <p:cNvCxnSpPr>
            <a:cxnSpLocks/>
          </p:cNvCxnSpPr>
          <p:nvPr/>
        </p:nvCxnSpPr>
        <p:spPr>
          <a:xfrm>
            <a:off x="3060441" y="5533593"/>
            <a:ext cx="53184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A02E88D4-4777-42A8-8F73-080FCE8A8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228" y="4791279"/>
            <a:ext cx="1240890" cy="1577934"/>
          </a:xfrm>
          <a:prstGeom prst="rect">
            <a:avLst/>
          </a:prstGeom>
        </p:spPr>
      </p:pic>
    </p:spTree>
    <p:extLst>
      <p:ext uri="{BB962C8B-B14F-4D97-AF65-F5344CB8AC3E}">
        <p14:creationId xmlns:p14="http://schemas.microsoft.com/office/powerpoint/2010/main" val="32092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232913" y="477249"/>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400" dirty="0"/>
              <a:t>Implementation of Module-2 </a:t>
            </a:r>
          </a:p>
          <a:p>
            <a:endParaRPr lang="en-US" sz="1200" dirty="0"/>
          </a:p>
          <a:p>
            <a:r>
              <a:rPr lang="en-US" sz="1200" b="1" dirty="0"/>
              <a:t>Software Environment Used</a:t>
            </a:r>
            <a:r>
              <a:rPr lang="en-US" sz="1200" dirty="0"/>
              <a:t> : </a:t>
            </a:r>
            <a:r>
              <a:rPr lang="en-IN" sz="1200" dirty="0"/>
              <a:t>Jupiter Notebook (or) Google </a:t>
            </a:r>
            <a:r>
              <a:rPr lang="en-IN" sz="1200" dirty="0" err="1"/>
              <a:t>Colab</a:t>
            </a:r>
            <a:r>
              <a:rPr lang="en-IN" sz="1200" dirty="0"/>
              <a:t>, Flask</a:t>
            </a:r>
            <a:endParaRPr lang="en-US" sz="1200" dirty="0"/>
          </a:p>
          <a:p>
            <a:r>
              <a:rPr lang="en-US" sz="1200" b="1" dirty="0"/>
              <a:t>Major Functions used</a:t>
            </a:r>
            <a:r>
              <a:rPr lang="en-US" sz="1200" dirty="0"/>
              <a:t> : CNN, Pandas, </a:t>
            </a:r>
            <a:r>
              <a:rPr lang="en-US" sz="1200" dirty="0" err="1"/>
              <a:t>Keras</a:t>
            </a:r>
            <a:endParaRPr lang="en-US" sz="1200" dirty="0"/>
          </a:p>
          <a:p>
            <a:r>
              <a:rPr lang="en-US" sz="1200" b="1" dirty="0"/>
              <a:t>Number of lines of code </a:t>
            </a:r>
            <a:r>
              <a:rPr lang="en-US" sz="1200" dirty="0"/>
              <a:t>: 30</a:t>
            </a:r>
          </a:p>
        </p:txBody>
      </p:sp>
      <p:sp>
        <p:nvSpPr>
          <p:cNvPr id="6" name="TextBox 5"/>
          <p:cNvSpPr txBox="1"/>
          <p:nvPr/>
        </p:nvSpPr>
        <p:spPr>
          <a:xfrm>
            <a:off x="11015933" y="6581001"/>
            <a:ext cx="731290" cy="276999"/>
          </a:xfrm>
          <a:prstGeom prst="rect">
            <a:avLst/>
          </a:prstGeom>
          <a:noFill/>
        </p:spPr>
        <p:txBody>
          <a:bodyPr wrap="none" rtlCol="0">
            <a:spAutoFit/>
          </a:bodyPr>
          <a:lstStyle/>
          <a:p>
            <a:r>
              <a:rPr lang="en-US" sz="1200" dirty="0"/>
              <a:t>Marks:3</a:t>
            </a:r>
          </a:p>
        </p:txBody>
      </p:sp>
      <p:sp>
        <p:nvSpPr>
          <p:cNvPr id="7" name="CustomShape 10">
            <a:extLst>
              <a:ext uri="{FF2B5EF4-FFF2-40B4-BE49-F238E27FC236}">
                <a16:creationId xmlns:a16="http://schemas.microsoft.com/office/drawing/2014/main" id="{0C59F65F-C64F-4C9D-9BBF-CA16536BBA5A}"/>
              </a:ext>
            </a:extLst>
          </p:cNvPr>
          <p:cNvSpPr/>
          <p:nvPr/>
        </p:nvSpPr>
        <p:spPr>
          <a:xfrm>
            <a:off x="415086" y="2218111"/>
            <a:ext cx="11509495" cy="470752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a:solidFill>
                <a:srgbClr val="404040"/>
              </a:solidFill>
              <a:latin typeface="Calibri"/>
            </a:endParaRPr>
          </a:p>
          <a:p>
            <a:pPr>
              <a:lnSpc>
                <a:spcPct val="100000"/>
              </a:lnSpc>
            </a:pPr>
            <a:r>
              <a:rPr lang="en-US" sz="1500" b="0" strike="noStrike" spc="-1" dirty="0">
                <a:solidFill>
                  <a:srgbClr val="404040"/>
                </a:solidFill>
                <a:latin typeface="Calibri"/>
              </a:rPr>
              <a:t>Test case 1:</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r>
              <a:rPr lang="en-US" sz="1500" spc="-1" dirty="0">
                <a:solidFill>
                  <a:srgbClr val="404040"/>
                </a:solidFill>
                <a:latin typeface="Calibri"/>
              </a:rPr>
              <a:t>	</a:t>
            </a:r>
          </a:p>
          <a:p>
            <a:pPr>
              <a:lnSpc>
                <a:spcPct val="100000"/>
              </a:lnSpc>
            </a:pPr>
            <a:r>
              <a:rPr lang="en-US" sz="1500" spc="-1" dirty="0">
                <a:solidFill>
                  <a:srgbClr val="404040"/>
                </a:solidFill>
                <a:latin typeface="Calibri"/>
              </a:rPr>
              <a:t>Test Case 2:</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pic>
        <p:nvPicPr>
          <p:cNvPr id="3" name="Picture 2">
            <a:extLst>
              <a:ext uri="{FF2B5EF4-FFF2-40B4-BE49-F238E27FC236}">
                <a16:creationId xmlns:a16="http://schemas.microsoft.com/office/drawing/2014/main" id="{2B74B6D2-CDAA-4104-965A-A51E72C4D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8" y="2929231"/>
            <a:ext cx="2416628" cy="1157578"/>
          </a:xfrm>
          <a:prstGeom prst="rect">
            <a:avLst/>
          </a:prstGeom>
        </p:spPr>
      </p:pic>
      <p:cxnSp>
        <p:nvCxnSpPr>
          <p:cNvPr id="11" name="Straight Arrow Connector 10">
            <a:extLst>
              <a:ext uri="{FF2B5EF4-FFF2-40B4-BE49-F238E27FC236}">
                <a16:creationId xmlns:a16="http://schemas.microsoft.com/office/drawing/2014/main" id="{6F7022DC-4BAC-412E-8456-6E31E5420961}"/>
              </a:ext>
            </a:extLst>
          </p:cNvPr>
          <p:cNvCxnSpPr>
            <a:cxnSpLocks/>
          </p:cNvCxnSpPr>
          <p:nvPr/>
        </p:nvCxnSpPr>
        <p:spPr>
          <a:xfrm>
            <a:off x="3788229" y="3508020"/>
            <a:ext cx="3741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E420351-1EFD-4775-BC33-E585995D5D94}"/>
              </a:ext>
            </a:extLst>
          </p:cNvPr>
          <p:cNvSpPr txBox="1"/>
          <p:nvPr/>
        </p:nvSpPr>
        <p:spPr>
          <a:xfrm>
            <a:off x="8285514" y="3215632"/>
            <a:ext cx="3461639" cy="584775"/>
          </a:xfrm>
          <a:prstGeom prst="rect">
            <a:avLst/>
          </a:prstGeom>
          <a:noFill/>
        </p:spPr>
        <p:txBody>
          <a:bodyPr wrap="square" rtlCol="0">
            <a:spAutoFit/>
          </a:bodyPr>
          <a:lstStyle/>
          <a:p>
            <a:r>
              <a:rPr lang="en-IN" sz="1600" dirty="0"/>
              <a:t>You look so happy, keep going. Have a good day!</a:t>
            </a:r>
          </a:p>
        </p:txBody>
      </p:sp>
      <p:pic>
        <p:nvPicPr>
          <p:cNvPr id="17" name="Picture 16">
            <a:extLst>
              <a:ext uri="{FF2B5EF4-FFF2-40B4-BE49-F238E27FC236}">
                <a16:creationId xmlns:a16="http://schemas.microsoft.com/office/drawing/2014/main" id="{C995E59D-4CA3-4DA8-8667-5E635994F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79" y="4980260"/>
            <a:ext cx="1793445" cy="1296955"/>
          </a:xfrm>
          <a:prstGeom prst="rect">
            <a:avLst/>
          </a:prstGeom>
        </p:spPr>
      </p:pic>
      <p:cxnSp>
        <p:nvCxnSpPr>
          <p:cNvPr id="19" name="Straight Arrow Connector 18">
            <a:extLst>
              <a:ext uri="{FF2B5EF4-FFF2-40B4-BE49-F238E27FC236}">
                <a16:creationId xmlns:a16="http://schemas.microsoft.com/office/drawing/2014/main" id="{45932A4B-42C3-465B-B02D-C71D9A2C0F6E}"/>
              </a:ext>
            </a:extLst>
          </p:cNvPr>
          <p:cNvCxnSpPr/>
          <p:nvPr/>
        </p:nvCxnSpPr>
        <p:spPr>
          <a:xfrm>
            <a:off x="3788229" y="5628737"/>
            <a:ext cx="3741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814CF96-1D38-40EA-8EBC-0866B494462C}"/>
              </a:ext>
            </a:extLst>
          </p:cNvPr>
          <p:cNvSpPr txBox="1"/>
          <p:nvPr/>
        </p:nvSpPr>
        <p:spPr>
          <a:xfrm>
            <a:off x="8285514" y="5336349"/>
            <a:ext cx="3368263" cy="584775"/>
          </a:xfrm>
          <a:prstGeom prst="rect">
            <a:avLst/>
          </a:prstGeom>
          <a:noFill/>
        </p:spPr>
        <p:txBody>
          <a:bodyPr wrap="square" rtlCol="0">
            <a:spAutoFit/>
          </a:bodyPr>
          <a:lstStyle/>
          <a:p>
            <a:r>
              <a:rPr lang="en-IN" sz="1600" dirty="0"/>
              <a:t>You look sad, cheer up and watch a movie.</a:t>
            </a:r>
          </a:p>
        </p:txBody>
      </p:sp>
    </p:spTree>
    <p:extLst>
      <p:ext uri="{BB962C8B-B14F-4D97-AF65-F5344CB8AC3E}">
        <p14:creationId xmlns:p14="http://schemas.microsoft.com/office/powerpoint/2010/main" val="32092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Integration &amp; Deployment</a:t>
            </a:r>
          </a:p>
          <a:p>
            <a:pPr algn="ctr"/>
            <a:endParaRPr lang="en-US" sz="1500" dirty="0"/>
          </a:p>
          <a:p>
            <a:pPr algn="ctr"/>
            <a:endParaRPr lang="en-US" sz="1500" dirty="0"/>
          </a:p>
          <a:p>
            <a:pPr algn="ctr"/>
            <a:endParaRPr lang="en-US" sz="1500" dirty="0"/>
          </a:p>
          <a:p>
            <a:pPr algn="ctr"/>
            <a:endParaRPr lang="en-US" sz="1500" dirty="0"/>
          </a:p>
        </p:txBody>
      </p:sp>
      <p:sp>
        <p:nvSpPr>
          <p:cNvPr id="10" name="TextBox 9">
            <a:extLst>
              <a:ext uri="{FF2B5EF4-FFF2-40B4-BE49-F238E27FC236}">
                <a16:creationId xmlns:a16="http://schemas.microsoft.com/office/drawing/2014/main" id="{54DC2781-4FB9-47EA-B03E-DC3709E73DF7}"/>
              </a:ext>
            </a:extLst>
          </p:cNvPr>
          <p:cNvSpPr txBox="1"/>
          <p:nvPr/>
        </p:nvSpPr>
        <p:spPr>
          <a:xfrm>
            <a:off x="11015933" y="6581001"/>
            <a:ext cx="731290" cy="276999"/>
          </a:xfrm>
          <a:prstGeom prst="rect">
            <a:avLst/>
          </a:prstGeom>
          <a:noFill/>
        </p:spPr>
        <p:txBody>
          <a:bodyPr wrap="none" rtlCol="0">
            <a:spAutoFit/>
          </a:bodyPr>
          <a:lstStyle/>
          <a:p>
            <a:r>
              <a:rPr lang="en-US" sz="1200" dirty="0"/>
              <a:t>Marks:2</a:t>
            </a:r>
          </a:p>
        </p:txBody>
      </p:sp>
      <p:sp>
        <p:nvSpPr>
          <p:cNvPr id="11" name="CustomShape 10">
            <a:extLst>
              <a:ext uri="{FF2B5EF4-FFF2-40B4-BE49-F238E27FC236}">
                <a16:creationId xmlns:a16="http://schemas.microsoft.com/office/drawing/2014/main" id="{EF738139-E610-4A6C-A714-57E550A75AF7}"/>
              </a:ext>
            </a:extLst>
          </p:cNvPr>
          <p:cNvSpPr/>
          <p:nvPr/>
        </p:nvSpPr>
        <p:spPr>
          <a:xfrm>
            <a:off x="415087" y="1190850"/>
            <a:ext cx="11332136" cy="403041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a:solidFill>
                <a:srgbClr val="404040"/>
              </a:solidFill>
              <a:latin typeface="Calibri"/>
            </a:endParaRPr>
          </a:p>
          <a:p>
            <a:pPr>
              <a:lnSpc>
                <a:spcPct val="100000"/>
              </a:lnSpc>
            </a:pPr>
            <a:r>
              <a:rPr lang="en-US" sz="2000" b="1" spc="-1" dirty="0">
                <a:solidFill>
                  <a:srgbClr val="404040"/>
                </a:solidFill>
                <a:latin typeface="Calibri"/>
              </a:rPr>
              <a:t>Integration</a:t>
            </a:r>
          </a:p>
          <a:p>
            <a:pPr>
              <a:lnSpc>
                <a:spcPct val="100000"/>
              </a:lnSpc>
            </a:pPr>
            <a:r>
              <a:rPr lang="en-US" sz="1600" spc="-1" dirty="0">
                <a:solidFill>
                  <a:srgbClr val="404040"/>
                </a:solidFill>
                <a:latin typeface="Calibri"/>
              </a:rPr>
              <a:t>Developed 2 different algorithms for </a:t>
            </a:r>
            <a:r>
              <a:rPr lang="en-US" sz="1600" spc="-1" dirty="0" err="1">
                <a:solidFill>
                  <a:srgbClr val="404040"/>
                </a:solidFill>
                <a:latin typeface="Calibri"/>
              </a:rPr>
              <a:t>cartoonifying</a:t>
            </a:r>
            <a:r>
              <a:rPr lang="en-US" sz="1600" spc="-1" dirty="0">
                <a:solidFill>
                  <a:srgbClr val="404040"/>
                </a:solidFill>
                <a:latin typeface="Calibri"/>
              </a:rPr>
              <a:t> an image and emotion detection. These 2 algorithms have been integrated into a single web application using Flask.</a:t>
            </a:r>
          </a:p>
          <a:p>
            <a:pPr>
              <a:lnSpc>
                <a:spcPct val="100000"/>
              </a:lnSpc>
            </a:pPr>
            <a:r>
              <a:rPr lang="en-US" sz="1600" b="0" i="0" dirty="0">
                <a:solidFill>
                  <a:srgbClr val="202124"/>
                </a:solidFill>
                <a:effectLst/>
                <a:latin typeface="Calibri" panose="020F0502020204030204" pitchFamily="34" charset="0"/>
                <a:cs typeface="Calibri" panose="020F0502020204030204" pitchFamily="34" charset="0"/>
              </a:rPr>
              <a:t>We have built a machine learning model using CNN to detect the emotion of face in the image and deployed it, which can be retrieved using an HTML web page. </a:t>
            </a:r>
            <a:endParaRPr lang="en-US" sz="1600" strike="noStrike" spc="-1" dirty="0">
              <a:solidFill>
                <a:srgbClr val="404040"/>
              </a:solidFill>
              <a:latin typeface="Calibri" panose="020F0502020204030204" pitchFamily="34" charset="0"/>
              <a:cs typeface="Calibri" panose="020F0502020204030204" pitchFamily="34" charset="0"/>
            </a:endParaRPr>
          </a:p>
          <a:p>
            <a:pPr>
              <a:lnSpc>
                <a:spcPct val="100000"/>
              </a:lnSpc>
            </a:pPr>
            <a:endParaRPr lang="en-US" sz="1500" spc="-1" dirty="0">
              <a:solidFill>
                <a:srgbClr val="404040"/>
              </a:solidFill>
              <a:latin typeface="Calibri"/>
            </a:endParaRPr>
          </a:p>
          <a:p>
            <a:pPr>
              <a:lnSpc>
                <a:spcPct val="100000"/>
              </a:lnSpc>
            </a:pPr>
            <a:r>
              <a:rPr lang="en-US" sz="2000" b="1" spc="-1" dirty="0">
                <a:solidFill>
                  <a:srgbClr val="404040"/>
                </a:solidFill>
                <a:latin typeface="Calibri"/>
              </a:rPr>
              <a:t>Technical challenges facing</a:t>
            </a:r>
          </a:p>
          <a:p>
            <a:pPr marL="285750" indent="-285750">
              <a:lnSpc>
                <a:spcPct val="100000"/>
              </a:lnSpc>
              <a:buFont typeface="Arial" panose="020B0604020202020204" pitchFamily="34" charset="0"/>
              <a:buChar char="•"/>
            </a:pPr>
            <a:r>
              <a:rPr lang="en-US" sz="1600" spc="-1" dirty="0">
                <a:latin typeface="Calibri" panose="020F0502020204030204" pitchFamily="34" charset="0"/>
                <a:cs typeface="Calibri" panose="020F0502020204030204" pitchFamily="34" charset="0"/>
              </a:rPr>
              <a:t>Giving only specific users access to reverse engineer the process.</a:t>
            </a:r>
          </a:p>
          <a:p>
            <a:pPr marL="285750" indent="-285750">
              <a:lnSpc>
                <a:spcPct val="100000"/>
              </a:lnSpc>
              <a:buFont typeface="Arial" panose="020B0604020202020204" pitchFamily="34" charset="0"/>
              <a:buChar char="•"/>
            </a:pPr>
            <a:r>
              <a:rPr lang="en-US" sz="1600" spc="-1" dirty="0">
                <a:solidFill>
                  <a:srgbClr val="404040"/>
                </a:solidFill>
                <a:latin typeface="Calibri" panose="020F0502020204030204" pitchFamily="34" charset="0"/>
                <a:cs typeface="Calibri" panose="020F0502020204030204" pitchFamily="34" charset="0"/>
              </a:rPr>
              <a:t>Dataset with improper attributes</a:t>
            </a:r>
          </a:p>
          <a:p>
            <a:pPr marL="285750" indent="-285750">
              <a:lnSpc>
                <a:spcPct val="100000"/>
              </a:lnSpc>
              <a:buFont typeface="Arial" panose="020B0604020202020204" pitchFamily="34" charset="0"/>
              <a:buChar char="•"/>
            </a:pPr>
            <a:r>
              <a:rPr lang="en-US" sz="1600" spc="-1" dirty="0">
                <a:solidFill>
                  <a:srgbClr val="404040"/>
                </a:solidFill>
                <a:latin typeface="Calibri" panose="020F0502020204030204" pitchFamily="34" charset="0"/>
                <a:cs typeface="Calibri" panose="020F0502020204030204" pitchFamily="34" charset="0"/>
              </a:rPr>
              <a:t>Selection of Appropriate Filters</a:t>
            </a: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spTree>
    <p:extLst>
      <p:ext uri="{BB962C8B-B14F-4D97-AF65-F5344CB8AC3E}">
        <p14:creationId xmlns:p14="http://schemas.microsoft.com/office/powerpoint/2010/main" val="3209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313947" y="1183633"/>
            <a:ext cx="6826320" cy="10142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endParaRPr lang="en-US" sz="1500" b="0" strike="noStrike" spc="-1" dirty="0">
              <a:solidFill>
                <a:srgbClr val="404040"/>
              </a:solidFill>
              <a:latin typeface="Calibri"/>
            </a:endParaRPr>
          </a:p>
          <a:p>
            <a:r>
              <a:rPr lang="en-US" sz="1500" spc="-1" dirty="0">
                <a:solidFill>
                  <a:srgbClr val="404040"/>
                </a:solidFill>
                <a:latin typeface="Calibri"/>
              </a:rPr>
              <a:t>Demo of project </a:t>
            </a:r>
          </a:p>
          <a:p>
            <a:endParaRPr lang="en-US" sz="1500" b="0" strike="noStrike" spc="-1" dirty="0">
              <a:solidFill>
                <a:srgbClr val="404040"/>
              </a:solidFill>
              <a:latin typeface="Calibri"/>
            </a:endParaRPr>
          </a:p>
          <a:p>
            <a:endParaRPr lang="en-US" sz="1500" spc="-1" dirty="0">
              <a:solidFill>
                <a:srgbClr val="404040"/>
              </a:solidFill>
              <a:latin typeface="Calibri"/>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163902" y="494981"/>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Project Demo</a:t>
            </a:r>
          </a:p>
          <a:p>
            <a:pPr algn="ctr"/>
            <a:endParaRPr lang="en-US" sz="1500" dirty="0"/>
          </a:p>
          <a:p>
            <a:pPr algn="ctr"/>
            <a:endParaRPr lang="en-US" sz="1500" dirty="0"/>
          </a:p>
          <a:p>
            <a:pPr algn="ctr"/>
            <a:endParaRPr lang="en-US" sz="1500" dirty="0"/>
          </a:p>
          <a:p>
            <a:pPr algn="ctr"/>
            <a:endParaRPr lang="en-US" sz="1500" dirty="0"/>
          </a:p>
        </p:txBody>
      </p:sp>
      <p:sp>
        <p:nvSpPr>
          <p:cNvPr id="7" name="TextBox 6">
            <a:extLst>
              <a:ext uri="{FF2B5EF4-FFF2-40B4-BE49-F238E27FC236}">
                <a16:creationId xmlns:a16="http://schemas.microsoft.com/office/drawing/2014/main" id="{9B6763F4-FA85-4C89-8CD0-50853E9873C6}"/>
              </a:ext>
            </a:extLst>
          </p:cNvPr>
          <p:cNvSpPr txBox="1"/>
          <p:nvPr/>
        </p:nvSpPr>
        <p:spPr>
          <a:xfrm>
            <a:off x="11015933" y="6581001"/>
            <a:ext cx="731290" cy="276999"/>
          </a:xfrm>
          <a:prstGeom prst="rect">
            <a:avLst/>
          </a:prstGeom>
          <a:noFill/>
        </p:spPr>
        <p:txBody>
          <a:bodyPr wrap="none" rtlCol="0">
            <a:spAutoFit/>
          </a:bodyPr>
          <a:lstStyle/>
          <a:p>
            <a:r>
              <a:rPr lang="en-US" sz="1200" dirty="0"/>
              <a:t>Marks:3</a:t>
            </a:r>
          </a:p>
        </p:txBody>
      </p:sp>
      <p:pic>
        <p:nvPicPr>
          <p:cNvPr id="3" name="Picture 2">
            <a:extLst>
              <a:ext uri="{FF2B5EF4-FFF2-40B4-BE49-F238E27FC236}">
                <a16:creationId xmlns:a16="http://schemas.microsoft.com/office/drawing/2014/main" id="{6C9A8E5E-9330-49F5-97C5-9D0287045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0" y="1853808"/>
            <a:ext cx="11239559" cy="4727193"/>
          </a:xfrm>
          <a:prstGeom prst="rect">
            <a:avLst/>
          </a:prstGeom>
        </p:spPr>
      </p:pic>
    </p:spTree>
    <p:extLst>
      <p:ext uri="{BB962C8B-B14F-4D97-AF65-F5344CB8AC3E}">
        <p14:creationId xmlns:p14="http://schemas.microsoft.com/office/powerpoint/2010/main" val="282493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313946" y="1183633"/>
            <a:ext cx="11517269" cy="25684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endParaRPr lang="en-US" sz="1500" b="0" strike="noStrike" spc="-1" dirty="0">
              <a:solidFill>
                <a:srgbClr val="404040"/>
              </a:solidFill>
              <a:latin typeface="Calibri"/>
            </a:endParaRPr>
          </a:p>
          <a:p>
            <a:endParaRPr lang="en-US" sz="1500" spc="-1" dirty="0">
              <a:solidFill>
                <a:srgbClr val="404040"/>
              </a:solidFill>
              <a:latin typeface="Calibri"/>
            </a:endParaRPr>
          </a:p>
          <a:p>
            <a:r>
              <a:rPr lang="en-US" sz="2000" b="1" strike="noStrike" spc="-1" dirty="0">
                <a:solidFill>
                  <a:srgbClr val="404040"/>
                </a:solidFill>
                <a:latin typeface="Calibri"/>
              </a:rPr>
              <a:t>Objective Evaluation</a:t>
            </a:r>
          </a:p>
          <a:p>
            <a:pPr>
              <a:lnSpc>
                <a:spcPct val="100000"/>
              </a:lnSpc>
            </a:pPr>
            <a:r>
              <a:rPr lang="en-US" sz="1600" spc="-1" dirty="0">
                <a:solidFill>
                  <a:srgbClr val="404040"/>
                </a:solidFill>
                <a:latin typeface="Calibri"/>
              </a:rPr>
              <a:t>Accuracy of the Machine Learning Model</a:t>
            </a:r>
          </a:p>
          <a:p>
            <a:pPr>
              <a:lnSpc>
                <a:spcPct val="100000"/>
              </a:lnSpc>
            </a:pPr>
            <a:r>
              <a:rPr lang="en-US" sz="1600" spc="-1" dirty="0">
                <a:solidFill>
                  <a:srgbClr val="404040"/>
                </a:solidFill>
                <a:latin typeface="Calibri"/>
              </a:rPr>
              <a:t>Magnitude of </a:t>
            </a:r>
            <a:r>
              <a:rPr lang="en-US" sz="1600" spc="-1" dirty="0" err="1">
                <a:solidFill>
                  <a:srgbClr val="404040"/>
                </a:solidFill>
                <a:latin typeface="Calibri"/>
              </a:rPr>
              <a:t>Cartoonification</a:t>
            </a:r>
            <a:endParaRPr lang="en-US" sz="1600" spc="-1" dirty="0">
              <a:solidFill>
                <a:srgbClr val="404040"/>
              </a:solidFill>
              <a:latin typeface="Calibri"/>
            </a:endParaRPr>
          </a:p>
          <a:p>
            <a:pPr>
              <a:lnSpc>
                <a:spcPct val="100000"/>
              </a:lnSpc>
            </a:pPr>
            <a:endParaRPr lang="en-US" sz="1600" b="0" strike="noStrike" spc="-1" dirty="0">
              <a:solidFill>
                <a:srgbClr val="404040"/>
              </a:solidFill>
              <a:latin typeface="Calibri"/>
            </a:endParaRPr>
          </a:p>
          <a:p>
            <a:pPr>
              <a:lnSpc>
                <a:spcPct val="100000"/>
              </a:lnSpc>
            </a:pPr>
            <a:r>
              <a:rPr lang="en-US" sz="1600" spc="-1" dirty="0">
                <a:solidFill>
                  <a:srgbClr val="404040"/>
                </a:solidFill>
                <a:latin typeface="Calibri"/>
              </a:rPr>
              <a:t>We have used a dataset named fer-2013.csv which contains the images needed to train the Machine Learning Model and the emotions corresponding to the particular image.</a:t>
            </a:r>
          </a:p>
          <a:p>
            <a:pPr>
              <a:lnSpc>
                <a:spcPct val="100000"/>
              </a:lnSpc>
            </a:pPr>
            <a:r>
              <a:rPr lang="en-US" sz="1600" b="0" strike="noStrike" spc="-1" dirty="0">
                <a:solidFill>
                  <a:srgbClr val="404040"/>
                </a:solidFill>
                <a:latin typeface="Calibri"/>
              </a:rPr>
              <a:t>After training the model using CNN, we have obtained an accuracy of 69%.</a:t>
            </a:r>
          </a:p>
          <a:p>
            <a:endParaRPr lang="en-US" sz="1500" b="0" strike="noStrike" spc="-1" dirty="0">
              <a:solidFill>
                <a:srgbClr val="404040"/>
              </a:solidFill>
              <a:latin typeface="Calibri"/>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an Image</a:t>
            </a:r>
            <a:br>
              <a:rPr dirty="0"/>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Results</a:t>
            </a:r>
          </a:p>
          <a:p>
            <a:pPr algn="ctr"/>
            <a:endParaRPr lang="en-US" sz="1500" dirty="0"/>
          </a:p>
          <a:p>
            <a:pPr algn="ctr"/>
            <a:endParaRPr lang="en-US" sz="1500" dirty="0"/>
          </a:p>
          <a:p>
            <a:pPr algn="ctr"/>
            <a:endParaRPr lang="en-US" sz="1500" dirty="0"/>
          </a:p>
          <a:p>
            <a:pPr algn="ctr"/>
            <a:endParaRPr lang="en-US" sz="1500" dirty="0"/>
          </a:p>
        </p:txBody>
      </p:sp>
      <p:sp>
        <p:nvSpPr>
          <p:cNvPr id="7" name="TextBox 6">
            <a:extLst>
              <a:ext uri="{FF2B5EF4-FFF2-40B4-BE49-F238E27FC236}">
                <a16:creationId xmlns:a16="http://schemas.microsoft.com/office/drawing/2014/main" id="{9B6763F4-FA85-4C89-8CD0-50853E9873C6}"/>
              </a:ext>
            </a:extLst>
          </p:cNvPr>
          <p:cNvSpPr txBox="1"/>
          <p:nvPr/>
        </p:nvSpPr>
        <p:spPr>
          <a:xfrm>
            <a:off x="11015933" y="6581001"/>
            <a:ext cx="731290" cy="276999"/>
          </a:xfrm>
          <a:prstGeom prst="rect">
            <a:avLst/>
          </a:prstGeom>
          <a:noFill/>
        </p:spPr>
        <p:txBody>
          <a:bodyPr wrap="none" rtlCol="0">
            <a:spAutoFit/>
          </a:bodyPr>
          <a:lstStyle/>
          <a:p>
            <a:r>
              <a:rPr lang="en-US" sz="1200" dirty="0"/>
              <a:t>Marks:2</a:t>
            </a:r>
          </a:p>
        </p:txBody>
      </p:sp>
    </p:spTree>
    <p:extLst>
      <p:ext uri="{BB962C8B-B14F-4D97-AF65-F5344CB8AC3E}">
        <p14:creationId xmlns:p14="http://schemas.microsoft.com/office/powerpoint/2010/main" val="346175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A8	Name of the project: </a:t>
            </a:r>
            <a:r>
              <a:rPr lang="en-GB" sz="1200" b="0" strike="noStrike" spc="-1" dirty="0" err="1">
                <a:solidFill>
                  <a:srgbClr val="4472C4"/>
                </a:solidFill>
                <a:latin typeface="Arial Black"/>
              </a:rPr>
              <a:t>Cartoonifying</a:t>
            </a:r>
            <a:r>
              <a:rPr lang="en-GB" sz="1200" b="0" strike="noStrike" spc="-1" dirty="0">
                <a:solidFill>
                  <a:srgbClr val="4472C4"/>
                </a:solidFill>
                <a:latin typeface="Arial Black"/>
              </a:rPr>
              <a:t> </a:t>
            </a:r>
            <a:r>
              <a:rPr lang="en-GB" sz="1200" b="0" strike="noStrike" spc="-1">
                <a:solidFill>
                  <a:srgbClr val="4472C4"/>
                </a:solidFill>
                <a:latin typeface="Arial Black"/>
              </a:rPr>
              <a:t>an Image</a:t>
            </a:r>
            <a:br>
              <a:rPr dirty="0"/>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Conclusion &amp; Future scope</a:t>
            </a:r>
          </a:p>
          <a:p>
            <a:pPr algn="ctr"/>
            <a:endParaRPr lang="en-US" sz="1500" dirty="0"/>
          </a:p>
          <a:p>
            <a:pPr algn="ctr"/>
            <a:endParaRPr lang="en-US" sz="1500" dirty="0"/>
          </a:p>
          <a:p>
            <a:pPr algn="ctr"/>
            <a:endParaRPr lang="en-US" sz="1500" dirty="0"/>
          </a:p>
          <a:p>
            <a:pPr algn="ctr"/>
            <a:endParaRPr lang="en-US" sz="1500" dirty="0"/>
          </a:p>
        </p:txBody>
      </p:sp>
      <p:sp>
        <p:nvSpPr>
          <p:cNvPr id="7" name="TextBox 6">
            <a:extLst>
              <a:ext uri="{FF2B5EF4-FFF2-40B4-BE49-F238E27FC236}">
                <a16:creationId xmlns:a16="http://schemas.microsoft.com/office/drawing/2014/main" id="{9B6763F4-FA85-4C89-8CD0-50853E9873C6}"/>
              </a:ext>
            </a:extLst>
          </p:cNvPr>
          <p:cNvSpPr txBox="1"/>
          <p:nvPr/>
        </p:nvSpPr>
        <p:spPr>
          <a:xfrm>
            <a:off x="11015933" y="6581001"/>
            <a:ext cx="731290" cy="276999"/>
          </a:xfrm>
          <a:prstGeom prst="rect">
            <a:avLst/>
          </a:prstGeom>
          <a:noFill/>
        </p:spPr>
        <p:txBody>
          <a:bodyPr wrap="none" rtlCol="0">
            <a:spAutoFit/>
          </a:bodyPr>
          <a:lstStyle/>
          <a:p>
            <a:r>
              <a:rPr lang="en-US" sz="1200" dirty="0"/>
              <a:t>Marks:2</a:t>
            </a:r>
          </a:p>
        </p:txBody>
      </p:sp>
      <p:sp>
        <p:nvSpPr>
          <p:cNvPr id="2" name="TextBox 1">
            <a:extLst>
              <a:ext uri="{FF2B5EF4-FFF2-40B4-BE49-F238E27FC236}">
                <a16:creationId xmlns:a16="http://schemas.microsoft.com/office/drawing/2014/main" id="{C9794CC3-F617-4256-AE55-2643D32F4875}"/>
              </a:ext>
            </a:extLst>
          </p:cNvPr>
          <p:cNvSpPr txBox="1"/>
          <p:nvPr/>
        </p:nvSpPr>
        <p:spPr>
          <a:xfrm>
            <a:off x="503853" y="1352939"/>
            <a:ext cx="11243370" cy="3170099"/>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Conclusion</a:t>
            </a:r>
          </a:p>
          <a:p>
            <a:r>
              <a:rPr lang="en-IN" sz="1600" dirty="0">
                <a:latin typeface="Calibri" panose="020F0502020204030204" pitchFamily="34" charset="0"/>
                <a:cs typeface="Calibri" panose="020F0502020204030204" pitchFamily="34" charset="0"/>
              </a:rPr>
              <a:t>We have built an application which performs the dual functioning of </a:t>
            </a:r>
            <a:r>
              <a:rPr lang="en-IN" sz="1600" dirty="0" err="1">
                <a:latin typeface="Calibri" panose="020F0502020204030204" pitchFamily="34" charset="0"/>
                <a:cs typeface="Calibri" panose="020F0502020204030204" pitchFamily="34" charset="0"/>
              </a:rPr>
              <a:t>cartoonifying</a:t>
            </a:r>
            <a:r>
              <a:rPr lang="en-IN" sz="1600" dirty="0">
                <a:latin typeface="Calibri" panose="020F0502020204030204" pitchFamily="34" charset="0"/>
                <a:cs typeface="Calibri" panose="020F0502020204030204" pitchFamily="34" charset="0"/>
              </a:rPr>
              <a:t> an image, as well as detecting the emotion in the image.</a:t>
            </a:r>
          </a:p>
          <a:p>
            <a:r>
              <a:rPr lang="en-IN" sz="1600" dirty="0">
                <a:latin typeface="Calibri" panose="020F0502020204030204" pitchFamily="34" charset="0"/>
                <a:cs typeface="Calibri" panose="020F0502020204030204" pitchFamily="34" charset="0"/>
              </a:rPr>
              <a:t>Both the functions give accurate results and this application proves to be helpful among various domains, i.e. , to post the images on social media, or share images online without security and privacy concerns, expression detection among the individuals.</a:t>
            </a:r>
          </a:p>
          <a:p>
            <a:endParaRPr lang="en-IN" sz="1600"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Future Scope</a:t>
            </a:r>
          </a:p>
          <a:p>
            <a:r>
              <a:rPr lang="en-IN" sz="1600" dirty="0">
                <a:latin typeface="Calibri" panose="020F0502020204030204" pitchFamily="34" charset="0"/>
                <a:cs typeface="Calibri" panose="020F0502020204030204" pitchFamily="34" charset="0"/>
              </a:rPr>
              <a:t>Currently, we need to take a picture of the person to apply the filter, but this can be improvised by adding the live feed of the camera, so that the filters can be compared without capturing a picture.</a:t>
            </a:r>
          </a:p>
          <a:p>
            <a:r>
              <a:rPr lang="en-IN" sz="1600" dirty="0">
                <a:latin typeface="Calibri" panose="020F0502020204030204" pitchFamily="34" charset="0"/>
                <a:cs typeface="Calibri" panose="020F0502020204030204" pitchFamily="34" charset="0"/>
              </a:rPr>
              <a:t>We can also include and apply various filters and experiment with various colour combinations.</a:t>
            </a:r>
          </a:p>
          <a:p>
            <a:r>
              <a:rPr lang="en-IN" sz="1600" dirty="0">
                <a:latin typeface="Calibri" panose="020F0502020204030204" pitchFamily="34" charset="0"/>
                <a:cs typeface="Calibri" panose="020F0502020204030204" pitchFamily="34" charset="0"/>
              </a:rPr>
              <a:t>The present Machine Learning Model is trained only to detect six standard emotions. This can be improvised by training the model with new set of emotions. We can further improve the application such that the emotion can also be detected in the camera live feed.</a:t>
            </a:r>
          </a:p>
        </p:txBody>
      </p:sp>
    </p:spTree>
    <p:extLst>
      <p:ext uri="{BB962C8B-B14F-4D97-AF65-F5344CB8AC3E}">
        <p14:creationId xmlns:p14="http://schemas.microsoft.com/office/powerpoint/2010/main" val="216456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821</Words>
  <Application>Microsoft Office PowerPoint</Application>
  <PresentationFormat>Widescreen</PresentationFormat>
  <Paragraphs>119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 Singh</dc:creator>
  <cp:lastModifiedBy>Pavan Harsha Vardhan</cp:lastModifiedBy>
  <cp:revision>58</cp:revision>
  <cp:lastPrinted>2021-03-15T07:09:29Z</cp:lastPrinted>
  <dcterms:created xsi:type="dcterms:W3CDTF">2019-07-15T09:28:51Z</dcterms:created>
  <dcterms:modified xsi:type="dcterms:W3CDTF">2021-05-10T16:48:15Z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