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61CB-C84B-4B56-983E-D8E9E725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DC97E-0111-495D-B5E7-473C492C7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087ED-F9AF-4B99-A9EA-9D77B5BC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402-D058-492C-913D-BB508102E632}" type="datetimeFigureOut">
              <a:rPr lang="en-IN" smtClean="0"/>
              <a:t>11/05/22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E9267-0C2B-4E04-AAEE-9FEB3BE8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D9E27-3094-43A5-9FB7-9F3E4E48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16C-6C3B-4790-9662-329CC63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16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AC37-0FA1-4B94-8EA6-ADD26B64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39936-856A-4EAC-8EB0-FB840D60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B66DD-AA08-464F-B8DA-E875B00D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402-D058-492C-913D-BB508102E632}" type="datetimeFigureOut">
              <a:rPr lang="en-IN" smtClean="0"/>
              <a:t>11/05/22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684F-8BF6-4F34-8126-20BDB25A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D5E3-F0E2-4FCF-A54E-661AAA70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16C-6C3B-4790-9662-329CC63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75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54FB2-976B-4267-93FC-A60655BAA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C6117-5916-4529-9BDD-8B6A1E7CD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821B-9544-4FDC-8C33-8B126F3C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402-D058-492C-913D-BB508102E632}" type="datetimeFigureOut">
              <a:rPr lang="en-IN" smtClean="0"/>
              <a:t>11/05/22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4857-D205-48FC-AD6D-D9A097C8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79CA-4155-47CA-82C6-1421FF2D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16C-6C3B-4790-9662-329CC63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32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DF4B-DE12-4724-A1A5-2E10CD50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EB93-CD29-401D-A0B6-C6FD72071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0ACCF-B34B-4C1D-A3A3-6201C31E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402-D058-492C-913D-BB508102E632}" type="datetimeFigureOut">
              <a:rPr lang="en-IN" smtClean="0"/>
              <a:t>11/05/22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376E-8606-4CC7-9AAD-03611A76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65820-410C-405C-A0D4-D321BF0B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16C-6C3B-4790-9662-329CC63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5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4269-A572-437C-987F-A99952CA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999F2-76B7-4D22-8572-C75C1ACF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63748-A5C0-4E8C-9390-87980675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402-D058-492C-913D-BB508102E632}" type="datetimeFigureOut">
              <a:rPr lang="en-IN" smtClean="0"/>
              <a:t>11/05/22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04686-D009-4E27-9567-7E378D1B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7405-7C76-4B64-A0F0-D6A01FFF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16C-6C3B-4790-9662-329CC63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46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DC30-19A7-4EFF-B187-3FB9F97E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D50AA-9D5B-415C-9CF7-F3D526111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24AEF-5DC8-4880-907E-63A0F6CFE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0285D-188B-4966-BF2C-FB367302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402-D058-492C-913D-BB508102E632}" type="datetimeFigureOut">
              <a:rPr lang="en-IN" smtClean="0"/>
              <a:t>11/05/22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DCDC2-EB84-43B4-9CE0-010DB0A9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D68F4-A864-4FF8-AC0C-A149859A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16C-6C3B-4790-9662-329CC63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4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0DB2-21EA-44A6-8A16-5FE77FC5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6CD2E-A7F5-4950-B01C-8C28D913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31ED8-A47E-4128-AC83-E8703FFBF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A57E2-029E-4DBC-ACA0-27111616C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5339-D860-41D6-B0FC-7BD2A396B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FC30D-2D2F-4589-8949-A26404D6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402-D058-492C-913D-BB508102E632}" type="datetimeFigureOut">
              <a:rPr lang="en-IN" smtClean="0"/>
              <a:t>11/05/22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47F40-5F52-46C2-999E-90685DD6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B77DF-9A37-4F84-8F45-7565CCFE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16C-6C3B-4790-9662-329CC63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1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FFE6-D15F-42CE-A042-FCE0985C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7BD9F-D02C-4C20-A910-9A2EDF08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402-D058-492C-913D-BB508102E632}" type="datetimeFigureOut">
              <a:rPr lang="en-IN" smtClean="0"/>
              <a:t>11/05/22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2EF6-D484-4A90-99A3-95E33A1A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F90C-00BA-47D6-ADB7-C388098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16C-6C3B-4790-9662-329CC63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49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996DE-448B-43C8-8B98-40AC3CD4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402-D058-492C-913D-BB508102E632}" type="datetimeFigureOut">
              <a:rPr lang="en-IN" smtClean="0"/>
              <a:t>11/05/22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9302D-88D7-4C98-9BF4-D301BCC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F1D37-AC1B-4B45-8AE9-69D8AE04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16C-6C3B-4790-9662-329CC63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3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7CC2-340E-4B6C-9B73-FDD9D6C9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24B81-4F53-41DC-ACFF-B37D9960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98D3A-5350-496F-8CDD-9DC235FED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92211-5658-4314-98BC-0AA1301A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402-D058-492C-913D-BB508102E632}" type="datetimeFigureOut">
              <a:rPr lang="en-IN" smtClean="0"/>
              <a:t>11/05/22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1F50D-76C9-4A22-8FA9-8377CB89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FE16E-3E02-4701-ADB5-79BEC6C2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16C-6C3B-4790-9662-329CC63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00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9C88-B8D0-4E36-99CF-E3F11E1C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C3397-E842-4E4C-A804-6E630911B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A9564-1AA7-4AF9-9213-FC76DED1F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FD88C-D12C-4511-8771-3270E2D2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402-D058-492C-913D-BB508102E632}" type="datetimeFigureOut">
              <a:rPr lang="en-IN" smtClean="0"/>
              <a:t>11/05/22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82CC-552C-4018-A209-EB40717B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C909D-0A5A-4D94-A27E-02011B03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E16C-6C3B-4790-9662-329CC63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14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78F05-D941-4C3F-86E4-A4C9768E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9F468-E906-4354-BB32-0BC40646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2254-FD0F-433B-AABB-CAA521B8B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DA402-D058-492C-913D-BB508102E632}" type="datetimeFigureOut">
              <a:rPr lang="en-IN" smtClean="0"/>
              <a:t>11/05/22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8F89C-9B87-416C-A731-5C88FDF0D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5E495-A02E-4B0F-AEB2-6AA68DFBC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E16C-6C3B-4790-9662-329CC63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87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8B8C-C883-41A2-B8C5-3CE5E4DE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867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Summary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273693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D70768-F375-4FA5-B37A-B952A8490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69" y="450166"/>
            <a:ext cx="5616264" cy="3573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2E99E9-D7F0-4D69-8723-D8360540F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151" y="590844"/>
            <a:ext cx="6211981" cy="3293066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EA5E4-63C4-4A4F-AD0D-7A0119D1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</p:spPr>
        <p:txBody>
          <a:bodyPr anchor="t">
            <a:normAutofit/>
          </a:bodyPr>
          <a:lstStyle/>
          <a:p>
            <a:r>
              <a:rPr lang="en-IN" sz="3400" dirty="0">
                <a:solidFill>
                  <a:schemeClr val="bg1"/>
                </a:solidFill>
              </a:rPr>
              <a:t>Based on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8E49-5017-4DC7-AFBB-6CD7EF8A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3"/>
            <a:ext cx="4930626" cy="1586163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We were able to infer from the information that there are more loan applicants with Grades B and C, California has the highest number of applications, and the majority of applicants have applied for loans for rent and mortgages having a 36-month duration.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endParaRPr lang="en-IN" sz="1700" dirty="0">
              <a:solidFill>
                <a:schemeClr val="bg1"/>
              </a:solidFill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491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3E2F4-8CE5-4FAA-BFB6-0986EEB9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2400" b="0" i="0" dirty="0">
                <a:solidFill>
                  <a:srgbClr val="151515"/>
                </a:solidFill>
                <a:effectLst/>
                <a:latin typeface="Inter"/>
              </a:rPr>
              <a:t>Based on Employee length</a:t>
            </a:r>
            <a:br>
              <a:rPr lang="en-IN" sz="2400" b="0" i="0" dirty="0">
                <a:solidFill>
                  <a:srgbClr val="151515"/>
                </a:solidFill>
                <a:effectLst/>
                <a:latin typeface="Inter"/>
              </a:rPr>
            </a:b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191A-AAD6-4FE7-B81D-805ED771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When we look at the group of members with 1 to 9 years of work experience, the tendency of defaulters is decreasing, but it abruptly increases when we look at members with 10 and more years of work experience.</a:t>
            </a: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14C9B-2105-4F1A-A98A-E71148CE3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5" y="1150772"/>
            <a:ext cx="7204769" cy="523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1F9CE-D8DD-494B-AC7C-384106BD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000"/>
              <a:t>Based on Home ownership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02A4-85A8-46CE-869F-83919F56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when debtors don't own their own homes, one should be caution when approving debt consolidation, credit cards, home improvements and small business loans.</a:t>
            </a:r>
          </a:p>
          <a:p>
            <a:endParaRPr lang="en-US" sz="2200" dirty="0"/>
          </a:p>
          <a:p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F4757-16F3-48B3-BCAD-5EABDB9CE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04" b="1"/>
          <a:stretch/>
        </p:blipFill>
        <p:spPr>
          <a:xfrm>
            <a:off x="5172221" y="168812"/>
            <a:ext cx="7019779" cy="668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2DA02-5A52-4BD5-8BF0-8CF733A2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IN" sz="3200" dirty="0"/>
              <a:t>Based on DTI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B170-3435-4554-A74A-5613584D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b="0" i="0" dirty="0">
                <a:effectLst/>
                <a:latin typeface="Open Sans" panose="020B0606030504020204" pitchFamily="34" charset="0"/>
              </a:rPr>
              <a:t>Around 13-15% debt-to-income ratio is maintained while taking loans who are fully paid and charged-off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7F2916-77AF-4F96-9D43-2EEA3CE7B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63" y="2729397"/>
            <a:ext cx="4976949" cy="3483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E81422-C068-4346-8D01-839B679F6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965" y="2835116"/>
            <a:ext cx="5523082" cy="32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E9C1C-1A8C-41B3-B13C-A4FE4A34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Based on Grade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82924-53EF-4A6F-B4F9-27077382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2834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Based on Grade, Interest rate is being decided </a:t>
            </a:r>
            <a:r>
              <a:rPr lang="en-US" sz="2200" dirty="0" err="1"/>
              <a:t>i.e</a:t>
            </a:r>
            <a:r>
              <a:rPr lang="en-US" sz="2200" dirty="0"/>
              <a:t>; lower the grade higher the interest rate. Due to this reason people belonging to lower grade are not showing interest to take loans.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5D3D23F-7FF0-4122-8F03-63313CCD2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358" y="2604633"/>
            <a:ext cx="5933513" cy="3957945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51374A1-8938-4245-9359-C13FBD918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6" y="2843784"/>
            <a:ext cx="5293432" cy="395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9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DB359-3906-4682-AA91-5D25A476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01567" cy="1776046"/>
          </a:xfrm>
        </p:spPr>
        <p:txBody>
          <a:bodyPr anchor="ctr">
            <a:normAutofit fontScale="90000"/>
          </a:bodyPr>
          <a:lstStyle/>
          <a:p>
            <a:r>
              <a:rPr lang="en-IN" sz="4800" dirty="0"/>
              <a:t>Based on Verification status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7CA272-A793-3C05-2BF3-DCF57FB8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2127738"/>
          </a:xfrm>
        </p:spPr>
        <p:txBody>
          <a:bodyPr anchor="ctr">
            <a:normAutofit/>
          </a:bodyPr>
          <a:lstStyle/>
          <a:p>
            <a:r>
              <a:rPr lang="en-US" sz="2200" dirty="0"/>
              <a:t>We can infer that loans are issued more to the people whose income status is not verified and defaulters are also more.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6F9D0D-1349-45BB-A9BE-C221FD3E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96" y="3140760"/>
            <a:ext cx="10696575" cy="355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6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0051-BEC2-41D8-AF29-F1E11109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Based on Year.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8EE6F-2C7F-44C9-90FB-7E87F1D74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Number of loans issued incre</a:t>
            </a:r>
            <a:r>
              <a:rPr lang="en-US" dirty="0"/>
              <a:t>ased steadily by every year.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B4D91-F70C-4F34-9913-34F06560A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7049"/>
            <a:ext cx="6677474" cy="3109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481F69-21CD-429D-B5F9-159A0A9E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429" y="2805111"/>
            <a:ext cx="3300192" cy="33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9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231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Open Sans</vt:lpstr>
      <vt:lpstr>sohne</vt:lpstr>
      <vt:lpstr>Office Theme</vt:lpstr>
      <vt:lpstr>Summary and conclusion</vt:lpstr>
      <vt:lpstr>Based on State</vt:lpstr>
      <vt:lpstr>Based on Employee length </vt:lpstr>
      <vt:lpstr>Based on Home ownership</vt:lpstr>
      <vt:lpstr>Based on DTI</vt:lpstr>
      <vt:lpstr>Based on Grade</vt:lpstr>
      <vt:lpstr>Based on Verification status</vt:lpstr>
      <vt:lpstr>Based on Year.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and conclusion</dc:title>
  <dc:creator>Yerabolu, Shanmukha Raja Srinivas (Cognizant)</dc:creator>
  <cp:lastModifiedBy>Yerabolu, Shanmukha Raja Srinivas (Cognizant)</cp:lastModifiedBy>
  <cp:revision>4</cp:revision>
  <dcterms:created xsi:type="dcterms:W3CDTF">2022-10-31T04:01:52Z</dcterms:created>
  <dcterms:modified xsi:type="dcterms:W3CDTF">2022-11-05T15:29:09Z</dcterms:modified>
</cp:coreProperties>
</file>