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71" r:id="rId6"/>
    <p:sldId id="265" r:id="rId7"/>
    <p:sldId id="266" r:id="rId8"/>
    <p:sldId id="269" r:id="rId9"/>
    <p:sldId id="267" r:id="rId10"/>
    <p:sldId id="268" r:id="rId11"/>
    <p:sldId id="261" r:id="rId12"/>
    <p:sldId id="262" r:id="rId13"/>
    <p:sldId id="270" r:id="rId14"/>
    <p:sldId id="263" r:id="rId15"/>
    <p:sldId id="264"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8af063455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8af063455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118f28f8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118f28f8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18f28f8d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118f28f8d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8af063455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8af063455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8af063455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8af063455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118f28f8d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118f28f8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8af0634556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8af063455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hanmukha13/Google-play-store-app-visualization-project.g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gauthamp10/google-playstore-app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opendatacommons.org/licenses/dbcl/1.0/"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64725" y="0"/>
            <a:ext cx="8520600" cy="79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800"/>
              <a:t>Project - Final Report</a:t>
            </a:r>
            <a:endParaRPr sz="3800"/>
          </a:p>
        </p:txBody>
      </p:sp>
      <p:sp>
        <p:nvSpPr>
          <p:cNvPr id="55" name="Google Shape;55;p13"/>
          <p:cNvSpPr txBox="1">
            <a:spLocks noGrp="1"/>
          </p:cNvSpPr>
          <p:nvPr>
            <p:ph type="subTitle" idx="1"/>
          </p:nvPr>
        </p:nvSpPr>
        <p:spPr>
          <a:xfrm>
            <a:off x="311700" y="1399787"/>
            <a:ext cx="8520600" cy="792600"/>
          </a:xfrm>
          <a:prstGeom prst="rect">
            <a:avLst/>
          </a:prstGeom>
        </p:spPr>
        <p:txBody>
          <a:bodyPr spcFirstLastPara="1" wrap="square" lIns="91425" tIns="91425" rIns="91425" bIns="91425" anchor="t" anchorCtr="0">
            <a:normAutofit/>
          </a:bodyPr>
          <a:lstStyle/>
          <a:p>
            <a:pPr marL="0" indent="0"/>
            <a:r>
              <a:rPr lang="en-US" dirty="0"/>
              <a:t>Visualization Of Google Play Store Dataset</a:t>
            </a:r>
          </a:p>
          <a:p>
            <a:pPr marL="0" lvl="0" indent="0" algn="ctr" rtl="0">
              <a:spcBef>
                <a:spcPts val="0"/>
              </a:spcBef>
              <a:spcAft>
                <a:spcPts val="0"/>
              </a:spcAft>
              <a:buNone/>
            </a:pPr>
            <a:endParaRPr dirty="0"/>
          </a:p>
        </p:txBody>
      </p:sp>
      <p:sp>
        <p:nvSpPr>
          <p:cNvPr id="56" name="Google Shape;56;p13"/>
          <p:cNvSpPr txBox="1"/>
          <p:nvPr/>
        </p:nvSpPr>
        <p:spPr>
          <a:xfrm>
            <a:off x="264725" y="2571750"/>
            <a:ext cx="4979100" cy="15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rPr>
              <a:t>Team Members (Name with Roll.No.):</a:t>
            </a:r>
            <a:endParaRPr sz="1800" dirty="0">
              <a:solidFill>
                <a:schemeClr val="dk2"/>
              </a:solidFill>
            </a:endParaRPr>
          </a:p>
          <a:p>
            <a:pPr marL="457200" lvl="0" indent="-342900" algn="l" rtl="0">
              <a:spcBef>
                <a:spcPts val="0"/>
              </a:spcBef>
              <a:spcAft>
                <a:spcPts val="0"/>
              </a:spcAft>
              <a:buClr>
                <a:schemeClr val="dk2"/>
              </a:buClr>
              <a:buSzPts val="1800"/>
              <a:buAutoNum type="arabicPeriod"/>
            </a:pPr>
            <a:r>
              <a:rPr lang="en" sz="1800" dirty="0">
                <a:solidFill>
                  <a:schemeClr val="dk2"/>
                </a:solidFill>
              </a:rPr>
              <a:t>D Shanmukha(22BDS019)  </a:t>
            </a:r>
            <a:endParaRPr sz="1800" dirty="0">
              <a:solidFill>
                <a:schemeClr val="dk2"/>
              </a:solidFill>
            </a:endParaRPr>
          </a:p>
          <a:p>
            <a:pPr marL="457200" lvl="0" indent="-342900" algn="l" rtl="0">
              <a:spcBef>
                <a:spcPts val="0"/>
              </a:spcBef>
              <a:spcAft>
                <a:spcPts val="0"/>
              </a:spcAft>
              <a:buClr>
                <a:schemeClr val="dk2"/>
              </a:buClr>
              <a:buSzPts val="1800"/>
              <a:buAutoNum type="arabicPeriod"/>
            </a:pPr>
            <a:r>
              <a:rPr lang="en" sz="1800" dirty="0">
                <a:solidFill>
                  <a:schemeClr val="dk2"/>
                </a:solidFill>
              </a:rPr>
              <a:t>G Leeladitya(22BDS024)</a:t>
            </a:r>
            <a:endParaRPr sz="1800" dirty="0">
              <a:solidFill>
                <a:schemeClr val="dk2"/>
              </a:solidFill>
            </a:endParaRPr>
          </a:p>
          <a:p>
            <a:pPr marL="457200" lvl="0" indent="-342900" algn="l" rtl="0">
              <a:spcBef>
                <a:spcPts val="0"/>
              </a:spcBef>
              <a:spcAft>
                <a:spcPts val="0"/>
              </a:spcAft>
              <a:buClr>
                <a:schemeClr val="dk2"/>
              </a:buClr>
              <a:buSzPts val="1800"/>
              <a:buAutoNum type="arabicPeriod"/>
            </a:pPr>
            <a:r>
              <a:rPr lang="en" sz="1800" dirty="0">
                <a:solidFill>
                  <a:schemeClr val="dk2"/>
                </a:solidFill>
              </a:rPr>
              <a:t>Rajdeep Manik(22BDS048)</a:t>
            </a:r>
          </a:p>
          <a:p>
            <a:pPr marL="457200" lvl="0" indent="-342900" algn="l" rtl="0">
              <a:spcBef>
                <a:spcPts val="0"/>
              </a:spcBef>
              <a:spcAft>
                <a:spcPts val="0"/>
              </a:spcAft>
              <a:buClr>
                <a:schemeClr val="dk2"/>
              </a:buClr>
              <a:buSzPts val="1800"/>
              <a:buAutoNum type="arabicPeriod"/>
            </a:pPr>
            <a:r>
              <a:rPr lang="en" sz="1800" dirty="0">
                <a:solidFill>
                  <a:schemeClr val="dk2"/>
                </a:solidFill>
              </a:rPr>
              <a:t>Vansh Lal Tolani(22BDS061)</a:t>
            </a:r>
            <a:endParaRPr sz="1800" dirty="0">
              <a:solidFill>
                <a:schemeClr val="dk2"/>
              </a:solidFill>
            </a:endParaRPr>
          </a:p>
          <a:p>
            <a:pPr marL="457200" lvl="0" indent="-342900" algn="l" rtl="0">
              <a:spcBef>
                <a:spcPts val="0"/>
              </a:spcBef>
              <a:spcAft>
                <a:spcPts val="0"/>
              </a:spcAft>
              <a:buClr>
                <a:schemeClr val="dk2"/>
              </a:buClr>
              <a:buSzPts val="1800"/>
              <a:buAutoNum type="arabicPeriod"/>
            </a:pPr>
            <a:endParaRPr sz="1800" dirty="0">
              <a:solidFill>
                <a:schemeClr val="dk2"/>
              </a:solidFill>
            </a:endParaRPr>
          </a:p>
        </p:txBody>
      </p:sp>
      <p:sp>
        <p:nvSpPr>
          <p:cNvPr id="57" name="Google Shape;57;p13"/>
          <p:cNvSpPr txBox="1"/>
          <p:nvPr/>
        </p:nvSpPr>
        <p:spPr>
          <a:xfrm>
            <a:off x="264725" y="4133550"/>
            <a:ext cx="8349300" cy="30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rPr>
              <a:t>Github Repo Link: </a:t>
            </a:r>
            <a:r>
              <a:rPr lang="en-IN" sz="1800" dirty="0">
                <a:solidFill>
                  <a:schemeClr val="dk2"/>
                </a:solidFill>
                <a:hlinkClick r:id="rId3"/>
              </a:rPr>
              <a:t>https://github.com/shanmukha13/Google-play-store-app-visualization-project.git</a:t>
            </a:r>
            <a:endParaRPr sz="1800" dirty="0">
              <a:solidFill>
                <a:schemeClr val="dk2"/>
              </a:solidFill>
            </a:endParaRPr>
          </a:p>
        </p:txBody>
      </p:sp>
      <p:pic>
        <p:nvPicPr>
          <p:cNvPr id="58" name="Google Shape;58;p13"/>
          <p:cNvPicPr preferRelativeResize="0"/>
          <p:nvPr/>
        </p:nvPicPr>
        <p:blipFill>
          <a:blip r:embed="rId4">
            <a:alphaModFix/>
          </a:blip>
          <a:stretch>
            <a:fillRect/>
          </a:stretch>
        </p:blipFill>
        <p:spPr>
          <a:xfrm>
            <a:off x="311700" y="173975"/>
            <a:ext cx="1270599" cy="1270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0EB5-112D-7F3B-39B0-979F67B2CE1D}"/>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58A058E7-5381-1CA8-1873-2005BA6B101F}"/>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9A2C399-558A-EA0C-CFB7-F4387E734056}"/>
              </a:ext>
            </a:extLst>
          </p:cNvPr>
          <p:cNvPicPr>
            <a:picLocks noChangeAspect="1"/>
          </p:cNvPicPr>
          <p:nvPr/>
        </p:nvPicPr>
        <p:blipFill>
          <a:blip r:embed="rId2"/>
          <a:stretch>
            <a:fillRect/>
          </a:stretch>
        </p:blipFill>
        <p:spPr>
          <a:xfrm>
            <a:off x="1904165" y="574625"/>
            <a:ext cx="4439485" cy="3653478"/>
          </a:xfrm>
          <a:prstGeom prst="rect">
            <a:avLst/>
          </a:prstGeom>
        </p:spPr>
      </p:pic>
    </p:spTree>
    <p:extLst>
      <p:ext uri="{BB962C8B-B14F-4D97-AF65-F5344CB8AC3E}">
        <p14:creationId xmlns:p14="http://schemas.microsoft.com/office/powerpoint/2010/main" val="1271204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Scope for future </a:t>
            </a:r>
            <a:endParaRPr dirty="0"/>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lvl="0" algn="l" rtl="0">
              <a:spcBef>
                <a:spcPts val="0"/>
              </a:spcBef>
              <a:spcAft>
                <a:spcPts val="0"/>
              </a:spcAft>
              <a:buSzPts val="1800"/>
              <a:buAutoNum type="arabicPeriod"/>
            </a:pPr>
            <a:r>
              <a:rPr lang="en-IN" dirty="0"/>
              <a:t>Expanding the Dataset:</a:t>
            </a:r>
          </a:p>
          <a:p>
            <a:r>
              <a:rPr lang="en-US" dirty="0"/>
              <a:t>Include data from other app platforms (e.g., Apple App Store) for cross-platform comparisons.</a:t>
            </a:r>
            <a:endParaRPr lang="en-IN" dirty="0"/>
          </a:p>
          <a:p>
            <a:pPr marL="114300" indent="0">
              <a:buNone/>
            </a:pPr>
            <a:r>
              <a:rPr lang="en-IN" dirty="0"/>
              <a:t>2. Improved Visualization Techniques:</a:t>
            </a:r>
          </a:p>
          <a:p>
            <a:r>
              <a:rPr lang="en-US" dirty="0"/>
              <a:t>Use more advanced visualization techniques, such as heatmaps or network graphs, to represent relationships between categories, apps, and ratings.</a:t>
            </a:r>
            <a:endParaRPr lang="en-IN" dirty="0"/>
          </a:p>
          <a:p>
            <a:pPr marL="114300" indent="0">
              <a:buNone/>
            </a:pPr>
            <a:r>
              <a:rPr lang="en-IN" dirty="0"/>
              <a:t>3. Real-time Data Integration:</a:t>
            </a:r>
          </a:p>
          <a:p>
            <a:r>
              <a:rPr lang="en-IN" dirty="0"/>
              <a:t>I</a:t>
            </a:r>
            <a:r>
              <a:rPr lang="en-US" dirty="0" err="1"/>
              <a:t>mplement</a:t>
            </a:r>
            <a:r>
              <a:rPr lang="en-US" dirty="0"/>
              <a:t> real-time data scraping or API calls to keep the dataset updated with the latest information from the </a:t>
            </a:r>
            <a:r>
              <a:rPr lang="en-US" dirty="0" err="1"/>
              <a:t>Playstore</a:t>
            </a:r>
            <a:r>
              <a:rPr lang="en-US" dirty="0"/>
              <a:t>, ensuring ongoing relevance and accuracy of the analysis.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5721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 / References</a:t>
            </a:r>
            <a:endParaRPr dirty="0"/>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lvl="0" algn="l" rtl="0">
              <a:spcBef>
                <a:spcPts val="0"/>
              </a:spcBef>
              <a:spcAft>
                <a:spcPts val="0"/>
              </a:spcAft>
              <a:buSzPts val="1800"/>
              <a:buAutoNum type="arabicPeriod"/>
            </a:pPr>
            <a:r>
              <a:rPr lang="en-US" dirty="0"/>
              <a:t>Summary of the Project's Outcome:</a:t>
            </a:r>
          </a:p>
          <a:p>
            <a:r>
              <a:rPr lang="en-US" dirty="0"/>
              <a:t>This project involved analyzing and visualizing the Google </a:t>
            </a:r>
            <a:r>
              <a:rPr lang="en-US" dirty="0" err="1"/>
              <a:t>Playstore</a:t>
            </a:r>
            <a:r>
              <a:rPr lang="en-US" dirty="0"/>
              <a:t> app dataset to uncover key insights regarding app categories, ratings, installs, and pricing strategies.</a:t>
            </a:r>
          </a:p>
          <a:p>
            <a:r>
              <a:rPr lang="en-US" dirty="0"/>
              <a:t>Through various visualizations and data analyses, we were able to identify significant trends such as the relationship between app ratings and installs, the popularity of free apps, and the distribution of ratings across different categories.</a:t>
            </a:r>
          </a:p>
          <a:p>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41CE-26C8-3788-FFF3-1C70EE9D165E}"/>
              </a:ext>
            </a:extLst>
          </p:cNvPr>
          <p:cNvSpPr>
            <a:spLocks noGrp="1"/>
          </p:cNvSpPr>
          <p:nvPr>
            <p:ph type="title"/>
          </p:nvPr>
        </p:nvSpPr>
        <p:spPr/>
        <p:txBody>
          <a:bodyPr>
            <a:normAutofit fontScale="90000"/>
          </a:bodyPr>
          <a:lstStyle/>
          <a:p>
            <a:r>
              <a:rPr lang="en" dirty="0"/>
              <a:t>Conclusion / References</a:t>
            </a:r>
            <a:endParaRPr lang="en-IN" dirty="0"/>
          </a:p>
        </p:txBody>
      </p:sp>
      <p:sp>
        <p:nvSpPr>
          <p:cNvPr id="3" name="Text Placeholder 2">
            <a:extLst>
              <a:ext uri="{FF2B5EF4-FFF2-40B4-BE49-F238E27FC236}">
                <a16:creationId xmlns:a16="http://schemas.microsoft.com/office/drawing/2014/main" id="{CF6C22E1-E46B-D242-F3DE-215552D190C8}"/>
              </a:ext>
            </a:extLst>
          </p:cNvPr>
          <p:cNvSpPr>
            <a:spLocks noGrp="1"/>
          </p:cNvSpPr>
          <p:nvPr>
            <p:ph type="body" idx="1"/>
          </p:nvPr>
        </p:nvSpPr>
        <p:spPr/>
        <p:txBody>
          <a:bodyPr/>
          <a:lstStyle/>
          <a:p>
            <a:pPr marL="114300" indent="0">
              <a:buNone/>
            </a:pPr>
            <a:r>
              <a:rPr lang="en-IN" dirty="0"/>
              <a:t>2. Significance of the Project:</a:t>
            </a:r>
          </a:p>
          <a:p>
            <a:r>
              <a:rPr lang="en-US" dirty="0"/>
              <a:t>The insights derived from this project contribute to a better understanding of the dynamics of the mobile app market, particularly on the Google Play store platform.</a:t>
            </a:r>
            <a:endParaRPr lang="en-IN" dirty="0"/>
          </a:p>
          <a:p>
            <a:r>
              <a:rPr lang="en-US" dirty="0"/>
              <a:t>By visualizing these trends, stakeholders (e.g., developers, marketers, investors) can make more informed decisions based on data-driven insights.</a:t>
            </a:r>
            <a:endParaRPr lang="en-IN" dirty="0"/>
          </a:p>
        </p:txBody>
      </p:sp>
    </p:spTree>
    <p:extLst>
      <p:ext uri="{BB962C8B-B14F-4D97-AF65-F5344CB8AC3E}">
        <p14:creationId xmlns:p14="http://schemas.microsoft.com/office/powerpoint/2010/main" val="1584415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Contribution</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r>
              <a:rPr lang="en" dirty="0"/>
              <a:t>Shanmukha –Made Power BI DashBoard</a:t>
            </a:r>
          </a:p>
          <a:p>
            <a:r>
              <a:rPr lang="en-US" dirty="0" err="1"/>
              <a:t>Leeladitya</a:t>
            </a:r>
            <a:r>
              <a:rPr lang="en-US" dirty="0"/>
              <a:t> - Made Power BI </a:t>
            </a:r>
            <a:r>
              <a:rPr lang="en-US" dirty="0" err="1"/>
              <a:t>DashBoard</a:t>
            </a:r>
            <a:endParaRPr dirty="0"/>
          </a:p>
          <a:p>
            <a:pPr marL="457200" lvl="0" indent="-342900" algn="l" rtl="0">
              <a:spcBef>
                <a:spcPts val="0"/>
              </a:spcBef>
              <a:spcAft>
                <a:spcPts val="0"/>
              </a:spcAft>
              <a:buSzPts val="1800"/>
              <a:buChar char="●"/>
            </a:pPr>
            <a:r>
              <a:rPr lang="en" dirty="0"/>
              <a:t>Rajdeep –Suggested the figures</a:t>
            </a:r>
            <a:endParaRPr dirty="0"/>
          </a:p>
          <a:p>
            <a:pPr marL="457200" lvl="0" indent="-342900" algn="l" rtl="0">
              <a:spcBef>
                <a:spcPts val="0"/>
              </a:spcBef>
              <a:spcAft>
                <a:spcPts val="0"/>
              </a:spcAft>
              <a:buSzPts val="1800"/>
              <a:buChar char="●"/>
            </a:pPr>
            <a:r>
              <a:rPr lang="en" dirty="0"/>
              <a:t>Vansh –Initial coding to get basic understanding about visualizations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body" idx="1"/>
          </p:nvPr>
        </p:nvSpPr>
        <p:spPr>
          <a:xfrm>
            <a:off x="311700" y="2115600"/>
            <a:ext cx="8520600" cy="2453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2600" b="1">
                <a:solidFill>
                  <a:schemeClr val="dk1"/>
                </a:solidFill>
              </a:rPr>
              <a:t>Thank You !!!</a:t>
            </a:r>
            <a:endParaRPr sz="2600"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5216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Objective</a:t>
            </a:r>
            <a:br>
              <a:rPr lang="en" dirty="0"/>
            </a:br>
            <a:endParaRPr dirty="0"/>
          </a:p>
        </p:txBody>
      </p:sp>
      <p:sp>
        <p:nvSpPr>
          <p:cNvPr id="64" name="Google Shape;64;p14"/>
          <p:cNvSpPr txBox="1">
            <a:spLocks noGrp="1"/>
          </p:cNvSpPr>
          <p:nvPr>
            <p:ph type="body" idx="1"/>
          </p:nvPr>
        </p:nvSpPr>
        <p:spPr>
          <a:xfrm>
            <a:off x="261693" y="1024869"/>
            <a:ext cx="8520600" cy="3416400"/>
          </a:xfrm>
          <a:prstGeom prst="rect">
            <a:avLst/>
          </a:prstGeom>
        </p:spPr>
        <p:txBody>
          <a:bodyPr spcFirstLastPara="1" wrap="square" lIns="91425" tIns="91425" rIns="91425" bIns="91425" anchor="t" anchorCtr="0">
            <a:normAutofit lnSpcReduction="10000"/>
          </a:bodyPr>
          <a:lstStyle/>
          <a:p>
            <a:endParaRPr dirty="0"/>
          </a:p>
          <a:p>
            <a:pPr>
              <a:spcBef>
                <a:spcPts val="1000"/>
              </a:spcBef>
              <a:spcAft>
                <a:spcPts val="1000"/>
              </a:spcAft>
            </a:pPr>
            <a:r>
              <a:rPr lang="en-US" dirty="0"/>
              <a:t>To analyze and visualize the Google Play store app dataset in order to extract insights about trends, categories, and other key metrics from the app ecosystem.</a:t>
            </a:r>
          </a:p>
          <a:p>
            <a:pPr>
              <a:spcBef>
                <a:spcPts val="1000"/>
              </a:spcBef>
              <a:spcAft>
                <a:spcPts val="1000"/>
              </a:spcAft>
            </a:pPr>
            <a:r>
              <a:rPr lang="en-US" dirty="0"/>
              <a:t>To perform a detailed examination of app characteristics such as ratings, price, category, and installation numbers.</a:t>
            </a:r>
          </a:p>
          <a:p>
            <a:pPr>
              <a:spcBef>
                <a:spcPts val="1000"/>
              </a:spcBef>
              <a:spcAft>
                <a:spcPts val="1000"/>
              </a:spcAft>
            </a:pPr>
            <a:r>
              <a:rPr lang="en-US" dirty="0"/>
              <a:t>To create visualizations (e.g., bar charts , pie chart , line chart) to make the data more accessible and interpretable.</a:t>
            </a:r>
          </a:p>
          <a:p>
            <a:pPr>
              <a:spcBef>
                <a:spcPts val="1000"/>
              </a:spcBef>
              <a:spcAft>
                <a:spcPts val="1000"/>
              </a:spcAft>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Description</a:t>
            </a: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Dataset source:</a:t>
            </a:r>
            <a:r>
              <a:rPr lang="en-IN" sz="1800" b="0" i="0" u="sng" strike="noStrike" dirty="0">
                <a:solidFill>
                  <a:srgbClr val="595959"/>
                </a:solidFill>
                <a:effectLst/>
                <a:latin typeface="Arial" panose="020B0604020202020204" pitchFamily="34" charset="0"/>
                <a:hlinkClick r:id="rId3"/>
              </a:rPr>
              <a:t> https://www.kaggle.com/datasets/gauthamp10/google-playstore-apps</a:t>
            </a:r>
            <a:r>
              <a:rPr lang="en-IN" sz="1800" b="0" i="0" u="sng" strike="noStrike" dirty="0">
                <a:solidFill>
                  <a:srgbClr val="595959"/>
                </a:solidFill>
                <a:effectLst/>
                <a:latin typeface="Arial" panose="020B0604020202020204" pitchFamily="34" charset="0"/>
              </a:rPr>
              <a:t> </a:t>
            </a:r>
            <a:endParaRPr dirty="0"/>
          </a:p>
          <a:p>
            <a:pPr marL="457200" lvl="0" indent="-342900" algn="l" rtl="0">
              <a:spcBef>
                <a:spcPts val="0"/>
              </a:spcBef>
              <a:spcAft>
                <a:spcPts val="0"/>
              </a:spcAft>
              <a:buSzPts val="1800"/>
              <a:buChar char="●"/>
            </a:pPr>
            <a:r>
              <a:rPr lang="en" dirty="0"/>
              <a:t>Dataset timeline (2010 - 2018)</a:t>
            </a:r>
          </a:p>
          <a:p>
            <a:pPr marL="457200" lvl="0" indent="-342900" algn="l" rtl="0">
              <a:spcBef>
                <a:spcPts val="0"/>
              </a:spcBef>
              <a:spcAft>
                <a:spcPts val="0"/>
              </a:spcAft>
              <a:buSzPts val="1800"/>
              <a:buChar char="●"/>
            </a:pPr>
            <a:r>
              <a:rPr lang="en" dirty="0"/>
              <a:t>Feature description :</a:t>
            </a:r>
            <a:r>
              <a:rPr lang="en-US" sz="1800" b="0" i="0" u="none" strike="noStrike" dirty="0">
                <a:solidFill>
                  <a:srgbClr val="595959"/>
                </a:solidFill>
                <a:effectLst/>
                <a:latin typeface="Arial" panose="020B0604020202020204" pitchFamily="34" charset="0"/>
              </a:rPr>
              <a:t> Number of features = 23 ,Details of 10k apps</a:t>
            </a:r>
            <a:endParaRPr dirty="0"/>
          </a:p>
          <a:p>
            <a:pPr marL="457200" lvl="0" indent="-342900" algn="l" rtl="0">
              <a:spcBef>
                <a:spcPts val="0"/>
              </a:spcBef>
              <a:spcAft>
                <a:spcPts val="0"/>
              </a:spcAft>
              <a:buSzPts val="1800"/>
              <a:buChar char="●"/>
            </a:pPr>
            <a:r>
              <a:rPr lang="en" dirty="0"/>
              <a:t>Dataset format :1 CSV file</a:t>
            </a:r>
            <a:endParaRPr dirty="0"/>
          </a:p>
          <a:p>
            <a:pPr marL="457200" lvl="0" indent="-342900" algn="l" rtl="0">
              <a:spcBef>
                <a:spcPts val="0"/>
              </a:spcBef>
              <a:spcAft>
                <a:spcPts val="0"/>
              </a:spcAft>
              <a:buSzPts val="1800"/>
              <a:buChar char="●"/>
            </a:pPr>
            <a:r>
              <a:rPr lang="en" dirty="0"/>
              <a:t>Data usage rights and licensing:</a:t>
            </a:r>
          </a:p>
          <a:p>
            <a:pPr marL="457200" lvl="0" indent="-342900" algn="l" rtl="0">
              <a:spcBef>
                <a:spcPts val="0"/>
              </a:spcBef>
              <a:spcAft>
                <a:spcPts val="0"/>
              </a:spcAft>
              <a:buSzPts val="1800"/>
              <a:buChar char="●"/>
            </a:pPr>
            <a:r>
              <a:rPr lang="en-IN">
                <a:hlinkClick r:id="rId4"/>
              </a:rPr>
              <a:t>http://opendatacommons.org/licenses/dbcl/1.0/</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Tools / Technologies used</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endParaRPr lang="en-IN" sz="1800" b="0" i="0" u="none" strike="noStrike" dirty="0">
              <a:solidFill>
                <a:srgbClr val="595959"/>
              </a:solidFill>
              <a:effectLst/>
              <a:latin typeface="Arial" panose="020B0604020202020204" pitchFamily="34" charset="0"/>
            </a:endParaRPr>
          </a:p>
          <a:p>
            <a:pPr marL="457200" lvl="0" indent="-342900" algn="l" rtl="0">
              <a:spcBef>
                <a:spcPts val="0"/>
              </a:spcBef>
              <a:spcAft>
                <a:spcPts val="0"/>
              </a:spcAft>
              <a:buSzPts val="1800"/>
              <a:buChar char="●"/>
            </a:pPr>
            <a:r>
              <a:rPr lang="en-IN" sz="1800" b="0" i="0" u="none" strike="noStrike" dirty="0">
                <a:solidFill>
                  <a:srgbClr val="595959"/>
                </a:solidFill>
                <a:effectLst/>
                <a:latin typeface="Arial" panose="020B0604020202020204" pitchFamily="34" charset="0"/>
              </a:rPr>
              <a:t>Matplotlib</a:t>
            </a:r>
            <a:r>
              <a:rPr lang="en-IN" dirty="0">
                <a:solidFill>
                  <a:srgbClr val="595959"/>
                </a:solidFill>
                <a:latin typeface="Arial" panose="020B0604020202020204" pitchFamily="34" charset="0"/>
              </a:rPr>
              <a:t> (To create basic visualizations)</a:t>
            </a:r>
            <a:endParaRPr lang="en-IN" sz="1800" b="0" i="0" u="none" strike="noStrike" dirty="0">
              <a:solidFill>
                <a:srgbClr val="595959"/>
              </a:solidFill>
              <a:effectLst/>
              <a:latin typeface="Arial" panose="020B0604020202020204" pitchFamily="34" charset="0"/>
            </a:endParaRPr>
          </a:p>
          <a:p>
            <a:pPr marL="457200" lvl="0" indent="-342900" algn="l" rtl="0">
              <a:spcBef>
                <a:spcPts val="0"/>
              </a:spcBef>
              <a:spcAft>
                <a:spcPts val="0"/>
              </a:spcAft>
              <a:buSzPts val="1800"/>
              <a:buChar char="●"/>
            </a:pPr>
            <a:r>
              <a:rPr lang="en-IN" sz="1800" b="0" i="0" u="none" strike="noStrike" dirty="0">
                <a:solidFill>
                  <a:srgbClr val="595959"/>
                </a:solidFill>
                <a:effectLst/>
                <a:latin typeface="Arial" panose="020B0604020202020204" pitchFamily="34" charset="0"/>
              </a:rPr>
              <a:t>Pandas (For Data pre-processing)</a:t>
            </a:r>
          </a:p>
          <a:p>
            <a:pPr marL="457200" lvl="0" indent="-342900" algn="l" rtl="0">
              <a:spcBef>
                <a:spcPts val="0"/>
              </a:spcBef>
              <a:spcAft>
                <a:spcPts val="0"/>
              </a:spcAft>
              <a:buSzPts val="1800"/>
              <a:buChar char="●"/>
            </a:pPr>
            <a:r>
              <a:rPr lang="en-IN" sz="1800" b="0" i="0" u="none" strike="noStrike" dirty="0">
                <a:solidFill>
                  <a:srgbClr val="595959"/>
                </a:solidFill>
                <a:effectLst/>
                <a:latin typeface="Arial" panose="020B0604020202020204" pitchFamily="34" charset="0"/>
              </a:rPr>
              <a:t>Power Bi</a:t>
            </a:r>
            <a:r>
              <a:rPr lang="en-IN" dirty="0">
                <a:solidFill>
                  <a:srgbClr val="595959"/>
                </a:solidFill>
                <a:latin typeface="Arial" panose="020B0604020202020204" pitchFamily="34" charset="0"/>
              </a:rPr>
              <a:t> (To create Dashboard)</a:t>
            </a:r>
            <a:endParaRPr dirty="0"/>
          </a:p>
          <a:p>
            <a:pPr marL="114300" lvl="0" indent="0" algn="l" rtl="0">
              <a:spcBef>
                <a:spcPts val="0"/>
              </a:spcBef>
              <a:spcAft>
                <a:spcPts val="0"/>
              </a:spcAft>
              <a:buSzPts val="1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3EDF-7794-CA42-B406-835A91EAA169}"/>
              </a:ext>
            </a:extLst>
          </p:cNvPr>
          <p:cNvSpPr>
            <a:spLocks noGrp="1"/>
          </p:cNvSpPr>
          <p:nvPr>
            <p:ph type="title"/>
          </p:nvPr>
        </p:nvSpPr>
        <p:spPr/>
        <p:txBody>
          <a:bodyPr>
            <a:normAutofit fontScale="90000"/>
          </a:bodyPr>
          <a:lstStyle/>
          <a:p>
            <a:r>
              <a:rPr lang="en" dirty="0"/>
              <a:t>Results and Discussion</a:t>
            </a:r>
            <a:endParaRPr lang="en-IN" dirty="0"/>
          </a:p>
        </p:txBody>
      </p:sp>
      <p:sp>
        <p:nvSpPr>
          <p:cNvPr id="3" name="Text Placeholder 2">
            <a:extLst>
              <a:ext uri="{FF2B5EF4-FFF2-40B4-BE49-F238E27FC236}">
                <a16:creationId xmlns:a16="http://schemas.microsoft.com/office/drawing/2014/main" id="{41E86767-C595-8BB4-F1EC-22336D2C142D}"/>
              </a:ext>
            </a:extLst>
          </p:cNvPr>
          <p:cNvSpPr>
            <a:spLocks noGrp="1"/>
          </p:cNvSpPr>
          <p:nvPr>
            <p:ph type="body" idx="1"/>
          </p:nvPr>
        </p:nvSpPr>
        <p:spPr/>
        <p:txBody>
          <a:bodyPr>
            <a:normAutofit lnSpcReduction="10000"/>
          </a:bodyPr>
          <a:lstStyle/>
          <a:p>
            <a:pPr marL="114300" indent="0">
              <a:buNone/>
            </a:pPr>
            <a:r>
              <a:rPr lang="en-IN" dirty="0"/>
              <a:t>Key milestone and Tasks completed:</a:t>
            </a:r>
          </a:p>
          <a:p>
            <a:pPr marL="114300" indent="0">
              <a:buNone/>
            </a:pPr>
            <a:endParaRPr lang="en-IN" dirty="0"/>
          </a:p>
          <a:p>
            <a:pPr marL="114300" indent="0">
              <a:buNone/>
            </a:pPr>
            <a:r>
              <a:rPr lang="en-IN" dirty="0"/>
              <a:t> 1. Data Analysis and Insights:</a:t>
            </a:r>
          </a:p>
          <a:p>
            <a:r>
              <a:rPr lang="en-US" sz="1800" dirty="0"/>
              <a:t>Performed exploratory data analysis (EDA) to identify trends, such as the distribution of ratings across different categories, the relationship between app price and rating, and the trend of installs across different app categories.</a:t>
            </a:r>
          </a:p>
          <a:p>
            <a:pPr marL="114300" indent="0">
              <a:buNone/>
            </a:pPr>
            <a:r>
              <a:rPr lang="en-IN" dirty="0"/>
              <a:t>2. Visualizations Created:</a:t>
            </a:r>
          </a:p>
          <a:p>
            <a:pPr marL="285750" indent="-285750" eaLnBrk="0" fontAlgn="base" hangingPunct="0">
              <a:lnSpc>
                <a:spcPct val="100000"/>
              </a:lnSpc>
              <a:spcBef>
                <a:spcPct val="0"/>
              </a:spcBef>
              <a:spcAft>
                <a:spcPct val="0"/>
              </a:spcAft>
              <a:buClrTx/>
              <a:buSzTx/>
            </a:pPr>
            <a:r>
              <a:rPr lang="en-US" sz="1800" dirty="0"/>
              <a:t>Developed key visualizations like bar charts, pie charts, and line charts to illustrate relationships and trends in the data.</a:t>
            </a:r>
          </a:p>
          <a:p>
            <a:pPr marL="285750" indent="-285750" eaLnBrk="0" fontAlgn="base" hangingPunct="0">
              <a:lnSpc>
                <a:spcPct val="100000"/>
              </a:lnSpc>
              <a:spcBef>
                <a:spcPct val="0"/>
              </a:spcBef>
              <a:spcAft>
                <a:spcPct val="0"/>
              </a:spcAft>
              <a:buClrTx/>
              <a:buSzTx/>
            </a:pPr>
            <a:r>
              <a:rPr lang="en-US" sz="1800" dirty="0"/>
              <a:t>Used tools like </a:t>
            </a:r>
            <a:r>
              <a:rPr lang="en-US" sz="1800" dirty="0" err="1"/>
              <a:t>Matplotlib,PoweerBI</a:t>
            </a:r>
            <a:r>
              <a:rPr lang="en-US" sz="1800" dirty="0"/>
              <a:t> to create clear and insightful visual representations of the data.</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635295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734A-9832-07A1-769D-55457F7D3079}"/>
              </a:ext>
            </a:extLst>
          </p:cNvPr>
          <p:cNvSpPr>
            <a:spLocks noGrp="1"/>
          </p:cNvSpPr>
          <p:nvPr>
            <p:ph type="title"/>
          </p:nvPr>
        </p:nvSpPr>
        <p:spPr/>
        <p:txBody>
          <a:bodyPr>
            <a:normAutofit fontScale="90000"/>
          </a:bodyPr>
          <a:lstStyle/>
          <a:p>
            <a:r>
              <a:rPr lang="en" dirty="0"/>
              <a:t>Results and Discussion</a:t>
            </a:r>
            <a:endParaRPr lang="en-IN" dirty="0"/>
          </a:p>
        </p:txBody>
      </p:sp>
      <p:sp>
        <p:nvSpPr>
          <p:cNvPr id="3" name="Text Placeholder 2">
            <a:extLst>
              <a:ext uri="{FF2B5EF4-FFF2-40B4-BE49-F238E27FC236}">
                <a16:creationId xmlns:a16="http://schemas.microsoft.com/office/drawing/2014/main" id="{AF5FE439-42D3-4E0A-3D4A-5E77825195E2}"/>
              </a:ext>
            </a:extLst>
          </p:cNvPr>
          <p:cNvSpPr>
            <a:spLocks noGrp="1"/>
          </p:cNvSpPr>
          <p:nvPr>
            <p:ph type="body" idx="1"/>
          </p:nvPr>
        </p:nvSpPr>
        <p:spPr/>
        <p:txBody>
          <a:bodyPr/>
          <a:lstStyle/>
          <a:p>
            <a:pPr marL="114300" indent="0">
              <a:buNone/>
            </a:pPr>
            <a:r>
              <a:rPr lang="en-US" dirty="0"/>
              <a:t>Challenges Faced and Solutions Implemented</a:t>
            </a:r>
          </a:p>
          <a:p>
            <a:pPr marL="114300" indent="0">
              <a:buNone/>
            </a:pPr>
            <a:r>
              <a:rPr lang="en-US" dirty="0"/>
              <a:t>1.Data Pre-processing:</a:t>
            </a:r>
          </a:p>
          <a:p>
            <a:r>
              <a:rPr lang="en-US" dirty="0"/>
              <a:t>While removing the rows with null ratings we implemented mean imputation. Later we removed the rows entirely from dataset.</a:t>
            </a:r>
          </a:p>
          <a:p>
            <a:pPr marL="114300" indent="0">
              <a:buNone/>
            </a:pPr>
            <a:r>
              <a:rPr lang="en-US" dirty="0"/>
              <a:t>2.</a:t>
            </a:r>
            <a:r>
              <a:rPr lang="en-IN" dirty="0"/>
              <a:t> Visualization Complexity</a:t>
            </a:r>
            <a:endParaRPr lang="en-US" dirty="0"/>
          </a:p>
          <a:p>
            <a:r>
              <a:rPr lang="en-US" dirty="0"/>
              <a:t>Challenge: Creating visualizations that were both informative and easy to understand for an audience with varying technical backgrounds.</a:t>
            </a:r>
          </a:p>
          <a:p>
            <a:r>
              <a:rPr lang="en-US" dirty="0"/>
              <a:t>Solution : Focused on simple, intuitive visualizations like bar charts and line charts, and avoided overly complex visualizations that might confuse the audience.</a:t>
            </a:r>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3730699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F341-DA77-D6D1-C3A7-9B27F8FC6FC6}"/>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AD9E7AEC-96F7-427E-B8CD-750A3F9BEF74}"/>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4E5A1BF-4F23-75C1-093C-C0ED03EBF917}"/>
              </a:ext>
            </a:extLst>
          </p:cNvPr>
          <p:cNvPicPr>
            <a:picLocks noChangeAspect="1"/>
          </p:cNvPicPr>
          <p:nvPr/>
        </p:nvPicPr>
        <p:blipFill>
          <a:blip r:embed="rId2"/>
          <a:stretch>
            <a:fillRect/>
          </a:stretch>
        </p:blipFill>
        <p:spPr>
          <a:xfrm>
            <a:off x="476266" y="445025"/>
            <a:ext cx="7667610" cy="4324307"/>
          </a:xfrm>
          <a:prstGeom prst="rect">
            <a:avLst/>
          </a:prstGeom>
        </p:spPr>
      </p:pic>
    </p:spTree>
    <p:extLst>
      <p:ext uri="{BB962C8B-B14F-4D97-AF65-F5344CB8AC3E}">
        <p14:creationId xmlns:p14="http://schemas.microsoft.com/office/powerpoint/2010/main" val="2608416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3FE8-9F7C-0E68-A651-7F5AC0F54791}"/>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B2B2F25C-A606-B11A-A17A-5BC3E357D49B}"/>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28BA618B-570C-174C-4366-32A0E1235B0D}"/>
              </a:ext>
            </a:extLst>
          </p:cNvPr>
          <p:cNvPicPr>
            <a:picLocks noChangeAspect="1"/>
          </p:cNvPicPr>
          <p:nvPr/>
        </p:nvPicPr>
        <p:blipFill>
          <a:blip r:embed="rId2"/>
          <a:stretch>
            <a:fillRect/>
          </a:stretch>
        </p:blipFill>
        <p:spPr>
          <a:xfrm>
            <a:off x="1012615" y="276877"/>
            <a:ext cx="7009817" cy="4126747"/>
          </a:xfrm>
          <a:prstGeom prst="rect">
            <a:avLst/>
          </a:prstGeom>
        </p:spPr>
      </p:pic>
    </p:spTree>
    <p:extLst>
      <p:ext uri="{BB962C8B-B14F-4D97-AF65-F5344CB8AC3E}">
        <p14:creationId xmlns:p14="http://schemas.microsoft.com/office/powerpoint/2010/main" val="324348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7B85-9DDB-1064-CE53-EBCB244DAFB0}"/>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678E093F-6BA3-4330-10A8-CAED50A2EFC0}"/>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489005B-3C01-8D7E-6109-AF7FD93533AA}"/>
              </a:ext>
            </a:extLst>
          </p:cNvPr>
          <p:cNvPicPr>
            <a:picLocks noChangeAspect="1"/>
          </p:cNvPicPr>
          <p:nvPr/>
        </p:nvPicPr>
        <p:blipFill>
          <a:blip r:embed="rId2"/>
          <a:stretch>
            <a:fillRect/>
          </a:stretch>
        </p:blipFill>
        <p:spPr>
          <a:xfrm>
            <a:off x="757237" y="354653"/>
            <a:ext cx="7493794" cy="4214222"/>
          </a:xfrm>
          <a:prstGeom prst="rect">
            <a:avLst/>
          </a:prstGeom>
        </p:spPr>
      </p:pic>
    </p:spTree>
    <p:extLst>
      <p:ext uri="{BB962C8B-B14F-4D97-AF65-F5344CB8AC3E}">
        <p14:creationId xmlns:p14="http://schemas.microsoft.com/office/powerpoint/2010/main" val="205305986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665</Words>
  <Application>Microsoft Office PowerPoint</Application>
  <PresentationFormat>On-screen Show (16:9)</PresentationFormat>
  <Paragraphs>61</Paragraphs>
  <Slides>15</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Simple Light</vt:lpstr>
      <vt:lpstr>Project - Final Report</vt:lpstr>
      <vt:lpstr>Objective </vt:lpstr>
      <vt:lpstr>Dataset Description</vt:lpstr>
      <vt:lpstr>Tools / Technologies used</vt:lpstr>
      <vt:lpstr>Results and Discussion</vt:lpstr>
      <vt:lpstr>Results and Discussion</vt:lpstr>
      <vt:lpstr>PowerPoint Presentation</vt:lpstr>
      <vt:lpstr>PowerPoint Presentation</vt:lpstr>
      <vt:lpstr>PowerPoint Presentation</vt:lpstr>
      <vt:lpstr>PowerPoint Presentation</vt:lpstr>
      <vt:lpstr>Scope for future </vt:lpstr>
      <vt:lpstr>Conclusion / References</vt:lpstr>
      <vt:lpstr>Conclusion / References</vt:lpstr>
      <vt:lpstr>Contribution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VANSH TOLANI</dc:creator>
  <cp:lastModifiedBy>shanmukha dodde</cp:lastModifiedBy>
  <cp:revision>7</cp:revision>
  <dcterms:modified xsi:type="dcterms:W3CDTF">2024-11-07T04:25:13Z</dcterms:modified>
</cp:coreProperties>
</file>