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4" r:id="rId9"/>
    <p:sldId id="267" r:id="rId10"/>
    <p:sldId id="260" r:id="rId11"/>
    <p:sldId id="263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94"/>
  </p:normalViewPr>
  <p:slideViewPr>
    <p:cSldViewPr snapToGrid="0">
      <p:cViewPr>
        <p:scale>
          <a:sx n="117" d="100"/>
          <a:sy n="117" d="100"/>
        </p:scale>
        <p:origin x="4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48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68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9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356B-2C14-889E-DB6F-439A784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494" y="748610"/>
            <a:ext cx="5250023" cy="2853824"/>
          </a:xfrm>
        </p:spPr>
        <p:txBody>
          <a:bodyPr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Road Detection using Satellite images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28655"/>
            <a:ext cx="5194518" cy="2005445"/>
          </a:xfrm>
          <a:noFill/>
        </p:spPr>
        <p:txBody>
          <a:bodyPr/>
          <a:lstStyle/>
          <a:p>
            <a:r>
              <a:rPr lang="en-US" b="0" dirty="0"/>
              <a:t>By Group 15</a:t>
            </a:r>
          </a:p>
          <a:p>
            <a:r>
              <a:rPr lang="en-US" b="0" dirty="0" err="1"/>
              <a:t>Shanmukha</a:t>
            </a:r>
            <a:r>
              <a:rPr lang="en-US" b="0" dirty="0"/>
              <a:t> Datta </a:t>
            </a:r>
            <a:r>
              <a:rPr lang="en-US" b="0" dirty="0" err="1"/>
              <a:t>Koganti</a:t>
            </a:r>
            <a:endParaRPr lang="en-US" b="0" dirty="0"/>
          </a:p>
          <a:p>
            <a:r>
              <a:rPr lang="en-US" b="0" dirty="0"/>
              <a:t>Prasad Reddy Nandi</a:t>
            </a:r>
          </a:p>
          <a:p>
            <a:r>
              <a:rPr lang="en-US" b="0" dirty="0" err="1"/>
              <a:t>Izzaz</a:t>
            </a:r>
            <a:r>
              <a:rPr lang="en-US" b="0" dirty="0"/>
              <a:t> ALI</a:t>
            </a:r>
          </a:p>
        </p:txBody>
      </p:sp>
      <p:pic>
        <p:nvPicPr>
          <p:cNvPr id="4" name="Picture 3" descr="A row of satellite dishes in the night sky&#10;&#10;Description automatically generated">
            <a:extLst>
              <a:ext uri="{FF2B5EF4-FFF2-40B4-BE49-F238E27FC236}">
                <a16:creationId xmlns:a16="http://schemas.microsoft.com/office/drawing/2014/main" id="{BC8D2EA8-9397-1013-52A1-793A4A35C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9" r="27830"/>
          <a:stretch/>
        </p:blipFill>
        <p:spPr>
          <a:xfrm>
            <a:off x="901482" y="1147301"/>
            <a:ext cx="4478193" cy="4478193"/>
          </a:xfrm>
          <a:custGeom>
            <a:avLst/>
            <a:gdLst/>
            <a:ahLst/>
            <a:cxnLst/>
            <a:rect l="l" t="t" r="r" b="b"/>
            <a:pathLst>
              <a:path w="4625350" h="4625350">
                <a:moveTo>
                  <a:pt x="2312675" y="0"/>
                </a:moveTo>
                <a:cubicBezTo>
                  <a:pt x="3589930" y="0"/>
                  <a:pt x="4625350" y="1035420"/>
                  <a:pt x="4625350" y="2312675"/>
                </a:cubicBezTo>
                <a:cubicBezTo>
                  <a:pt x="4625350" y="3589930"/>
                  <a:pt x="3589930" y="4625350"/>
                  <a:pt x="2312675" y="4625350"/>
                </a:cubicBezTo>
                <a:cubicBezTo>
                  <a:pt x="1035420" y="4625350"/>
                  <a:pt x="0" y="3589930"/>
                  <a:pt x="0" y="2312675"/>
                </a:cubicBezTo>
                <a:cubicBezTo>
                  <a:pt x="0" y="1035420"/>
                  <a:pt x="1035420" y="0"/>
                  <a:pt x="2312675" y="0"/>
                </a:cubicBezTo>
                <a:close/>
              </a:path>
            </a:pathLst>
          </a:custGeom>
          <a:noFill/>
          <a:effectLst>
            <a:outerShdw dist="177800" dir="12600000" algn="tr" rotWithShape="0">
              <a:schemeClr val="tx1"/>
            </a:outerShdw>
          </a:effectLst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12/4/23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511-8335-9278-6471-8A38C34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339047"/>
            <a:ext cx="10952252" cy="62158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29226-846B-7ED4-4685-176B206BF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2120"/>
              </p:ext>
            </p:extLst>
          </p:nvPr>
        </p:nvGraphicFramePr>
        <p:xfrm>
          <a:off x="760288" y="894326"/>
          <a:ext cx="10274156" cy="5484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896">
                  <a:extLst>
                    <a:ext uri="{9D8B030D-6E8A-4147-A177-3AD203B41FA5}">
                      <a16:colId xmlns:a16="http://schemas.microsoft.com/office/drawing/2014/main" val="2902102711"/>
                    </a:ext>
                  </a:extLst>
                </a:gridCol>
                <a:gridCol w="3440130">
                  <a:extLst>
                    <a:ext uri="{9D8B030D-6E8A-4147-A177-3AD203B41FA5}">
                      <a16:colId xmlns:a16="http://schemas.microsoft.com/office/drawing/2014/main" val="2144351047"/>
                    </a:ext>
                  </a:extLst>
                </a:gridCol>
                <a:gridCol w="3440130">
                  <a:extLst>
                    <a:ext uri="{9D8B030D-6E8A-4147-A177-3AD203B41FA5}">
                      <a16:colId xmlns:a16="http://schemas.microsoft.com/office/drawing/2014/main" val="2263029634"/>
                    </a:ext>
                  </a:extLst>
                </a:gridCol>
              </a:tblGrid>
              <a:tr h="303013"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93287"/>
                  </a:ext>
                </a:extLst>
              </a:tr>
              <a:tr h="226336">
                <a:tc>
                  <a:txBody>
                    <a:bodyPr/>
                    <a:lstStyle/>
                    <a:p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Sobel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75024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canny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19394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Laplacian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33591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Sobel_Canny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19099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Laplacian_Sobel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95539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31208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Adaptive thresholding with canny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25489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Sobel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94267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canny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68985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Laplacian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80204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Sobel_Canny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82800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Laplacian_Sobel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44579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15312"/>
                  </a:ext>
                </a:extLst>
              </a:tr>
              <a:tr h="305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W107d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Adaptive thresholding with canny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1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A6AD-FC50-1DA8-4266-CFBF8A4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7" y="236306"/>
            <a:ext cx="11332394" cy="62672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A3391-95A0-48F2-DA8A-D7FD2F45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42264"/>
              </p:ext>
            </p:extLst>
          </p:nvPr>
        </p:nvGraphicFramePr>
        <p:xfrm>
          <a:off x="778268" y="746760"/>
          <a:ext cx="1024847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212">
                  <a:extLst>
                    <a:ext uri="{9D8B030D-6E8A-4147-A177-3AD203B41FA5}">
                      <a16:colId xmlns:a16="http://schemas.microsoft.com/office/drawing/2014/main" val="3773750901"/>
                    </a:ext>
                  </a:extLst>
                </a:gridCol>
                <a:gridCol w="3440130">
                  <a:extLst>
                    <a:ext uri="{9D8B030D-6E8A-4147-A177-3AD203B41FA5}">
                      <a16:colId xmlns:a16="http://schemas.microsoft.com/office/drawing/2014/main" val="731541540"/>
                    </a:ext>
                  </a:extLst>
                </a:gridCol>
                <a:gridCol w="3440130">
                  <a:extLst>
                    <a:ext uri="{9D8B030D-6E8A-4147-A177-3AD203B41FA5}">
                      <a16:colId xmlns:a16="http://schemas.microsoft.com/office/drawing/2014/main" val="543672734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r>
                        <a:rPr lang="en-US" sz="1600" dirty="0"/>
                        <a:t>L97d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Sobel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38248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L97d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canny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37747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L97d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Laplacian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9308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L97d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Sobel_Canny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5393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L97d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Laplacian_Sobel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03249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L97d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98414"/>
                  </a:ext>
                </a:extLst>
              </a:tr>
              <a:tr h="437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Adaptive thresholding with canny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57129"/>
                  </a:ext>
                </a:extLst>
              </a:tr>
              <a:tr h="25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L96b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Sobel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64399"/>
                  </a:ext>
                </a:extLst>
              </a:tr>
              <a:tr h="25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L96b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canny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22698"/>
                  </a:ext>
                </a:extLst>
              </a:tr>
              <a:tr h="25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L96b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Laplacian with </a:t>
                      </a:r>
                      <a:r>
                        <a:rPr lang="en-US" sz="1600" dirty="0" err="1"/>
                        <a:t>hough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54293"/>
                  </a:ext>
                </a:extLst>
              </a:tr>
              <a:tr h="25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L96b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Sobel_Canny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78993"/>
                  </a:ext>
                </a:extLst>
              </a:tr>
              <a:tr h="25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L96b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Laplacian_Sobel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84801"/>
                  </a:ext>
                </a:extLst>
              </a:tr>
              <a:tr h="253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L96b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 </a:t>
                      </a:r>
                      <a:r>
                        <a:rPr lang="en-US" sz="1600" dirty="0" err="1"/>
                        <a:t>Laplacian_Canny</a:t>
                      </a:r>
                      <a:r>
                        <a:rPr lang="en-US" sz="1600" dirty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12379"/>
                  </a:ext>
                </a:extLst>
              </a:tr>
              <a:tr h="333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L96b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Adaptive thresholding with canny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3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FC0A-7EDA-4A00-3169-D3EA38CC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76" y="353785"/>
            <a:ext cx="10357666" cy="6014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9831A3-3A19-AF24-08CE-DB56760D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68025"/>
              </p:ext>
            </p:extLst>
          </p:nvPr>
        </p:nvGraphicFramePr>
        <p:xfrm>
          <a:off x="1034855" y="843982"/>
          <a:ext cx="10044387" cy="517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721">
                  <a:extLst>
                    <a:ext uri="{9D8B030D-6E8A-4147-A177-3AD203B41FA5}">
                      <a16:colId xmlns:a16="http://schemas.microsoft.com/office/drawing/2014/main" val="2305237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2034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217932"/>
                    </a:ext>
                  </a:extLst>
                </a:gridCol>
              </a:tblGrid>
              <a:tr h="256369">
                <a:tc>
                  <a:txBody>
                    <a:bodyPr/>
                    <a:lstStyle/>
                    <a:p>
                      <a:pPr algn="l"/>
                      <a:r>
                        <a:rPr lang="en-IN" b="1" i="0" dirty="0">
                          <a:effectLst/>
                        </a:rPr>
                        <a:t>Updates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749889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Initial Team Meeting and Role 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07-Sept-2023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019512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Development of Methodology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14-Sept-2023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408432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Implementation of Sobel-edge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23-Sept-2023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47345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Implementation of Canny-edge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30-Sept-2023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55923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First Integration of Hybrid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05-Oct-2023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89888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Revision and Optimization of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20-Oct-2023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250403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Validation of Edge Detection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02-Nov-2023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207496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Performance Analysis and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15-Nov-2023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826336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Final Review and Project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02-Dec-2023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849357"/>
                  </a:ext>
                </a:extLst>
              </a:tr>
              <a:tr h="442499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Compilation of Final Report and Slides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04-Dec-2023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3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EB4C-7BD2-87E3-0F99-90990A03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76" y="397327"/>
            <a:ext cx="10357666" cy="584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pic>
        <p:nvPicPr>
          <p:cNvPr id="3074" name="Picture 2" descr="College students show gratitude for their professors">
            <a:extLst>
              <a:ext uri="{FF2B5EF4-FFF2-40B4-BE49-F238E27FC236}">
                <a16:creationId xmlns:a16="http://schemas.microsoft.com/office/drawing/2014/main" id="{E469F56F-1A3F-A4BD-C449-1A74068A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83A2-113B-A585-196D-E8E3AE60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328773"/>
            <a:ext cx="10357666" cy="58053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 Used </a:t>
            </a:r>
          </a:p>
          <a:p>
            <a:r>
              <a:rPr lang="en-US" dirty="0"/>
              <a:t>Pre-Processing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8D4B-26E0-3CC0-0EE4-A71DADF8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390419"/>
            <a:ext cx="10357666" cy="58254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STATEMENT:</a:t>
            </a:r>
          </a:p>
          <a:p>
            <a:pPr marL="0" indent="0">
              <a:buNone/>
            </a:pPr>
            <a:r>
              <a:rPr lang="en-US" dirty="0"/>
              <a:t>Main aim of our project is to develop an image segmentation algorithm that accurately delineates roads from satellite imagery using hybridized edge detection and adaptive thresholding techniques.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Used: </a:t>
            </a:r>
          </a:p>
          <a:p>
            <a:pPr marL="0" indent="0">
              <a:buNone/>
            </a:pPr>
            <a:r>
              <a:rPr lang="en-US" dirty="0"/>
              <a:t>The Data we used is provided by our professor aerial agricultural images exhibiting patterns for segmentation; roads and fields are visible for algorithmic processing and feature extraction.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6B73-984B-41FD-2476-38E42AF4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369871"/>
            <a:ext cx="10357666" cy="57642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Pre-Processing: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Grayscale Conversion: Transforms to single-channel grayscale.</a:t>
            </a:r>
          </a:p>
          <a:p>
            <a:r>
              <a:rPr lang="en-US" sz="2400" dirty="0"/>
              <a:t>Intensity Normalization: Scales pixel values for uniformity.</a:t>
            </a:r>
          </a:p>
          <a:p>
            <a:r>
              <a:rPr lang="en-US" sz="2400" dirty="0"/>
              <a:t>Adaptive Histogram Equalization: Balances contrast across image.</a:t>
            </a:r>
          </a:p>
          <a:p>
            <a:r>
              <a:rPr lang="en-US" sz="2400" dirty="0"/>
              <a:t>CLAHE Application: Applies localized contrast enhancement.</a:t>
            </a:r>
          </a:p>
          <a:p>
            <a:r>
              <a:rPr lang="en-US" sz="2400" dirty="0"/>
              <a:t>Gaussian Blurring: Smoothens image, reduces detail and noise.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98BF-CA49-F8B4-0311-5E75693A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318499"/>
            <a:ext cx="10357666" cy="58156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Methodology</a:t>
            </a:r>
          </a:p>
          <a:p>
            <a:pPr marL="0" indent="0">
              <a:buNone/>
            </a:pPr>
            <a:r>
              <a:rPr lang="en-US" dirty="0"/>
              <a:t>Below are the different image segmentation methods we have done for road detection: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Sobel edge detection</a:t>
            </a:r>
          </a:p>
          <a:p>
            <a:r>
              <a:rPr lang="en-US" dirty="0"/>
              <a:t>Canny edge detection</a:t>
            </a:r>
          </a:p>
          <a:p>
            <a:r>
              <a:rPr lang="en-US" dirty="0"/>
              <a:t>Laplacian edge detection</a:t>
            </a:r>
          </a:p>
          <a:p>
            <a:r>
              <a:rPr lang="en-US" b="1" dirty="0"/>
              <a:t>Hybrid Sobel-Canny edge detection method</a:t>
            </a:r>
          </a:p>
          <a:p>
            <a:r>
              <a:rPr lang="en-US" b="1" dirty="0"/>
              <a:t>Hybrid Sobel-Laplacian edge detection method</a:t>
            </a:r>
          </a:p>
          <a:p>
            <a:r>
              <a:rPr lang="en-US" b="1" dirty="0"/>
              <a:t>Hybrid Laplacian-Canny edge detection method</a:t>
            </a:r>
          </a:p>
          <a:p>
            <a:r>
              <a:rPr lang="en-US" dirty="0"/>
              <a:t>Adaptive Thresholding with Canny</a:t>
            </a:r>
          </a:p>
          <a:p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2AC7-386D-D38E-D50A-DEF664CD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1" y="146407"/>
            <a:ext cx="11784458" cy="65651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Hybrid canny-</a:t>
            </a:r>
            <a:r>
              <a:rPr lang="en-US" sz="1600" dirty="0" err="1"/>
              <a:t>sobel</a:t>
            </a:r>
            <a:r>
              <a:rPr lang="en-US" sz="1600" dirty="0"/>
              <a:t> Method: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Original Image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9AE3F9-04F6-BFC1-1692-6178230B2B1C}"/>
              </a:ext>
            </a:extLst>
          </p:cNvPr>
          <p:cNvCxnSpPr/>
          <p:nvPr/>
        </p:nvCxnSpPr>
        <p:spPr>
          <a:xfrm>
            <a:off x="1787703" y="2167847"/>
            <a:ext cx="64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F35FE1-710E-D24B-761D-77EE8129D89A}"/>
              </a:ext>
            </a:extLst>
          </p:cNvPr>
          <p:cNvCxnSpPr>
            <a:cxnSpLocks/>
          </p:cNvCxnSpPr>
          <p:nvPr/>
        </p:nvCxnSpPr>
        <p:spPr>
          <a:xfrm flipV="1">
            <a:off x="2435703" y="1253447"/>
            <a:ext cx="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2CF8B2-BB67-00CA-59AD-D72DF9A07FC8}"/>
              </a:ext>
            </a:extLst>
          </p:cNvPr>
          <p:cNvCxnSpPr>
            <a:cxnSpLocks/>
          </p:cNvCxnSpPr>
          <p:nvPr/>
        </p:nvCxnSpPr>
        <p:spPr>
          <a:xfrm>
            <a:off x="2435703" y="2167847"/>
            <a:ext cx="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61D619-0C65-BB11-4CC2-6CBC737CBC2C}"/>
              </a:ext>
            </a:extLst>
          </p:cNvPr>
          <p:cNvCxnSpPr/>
          <p:nvPr/>
        </p:nvCxnSpPr>
        <p:spPr>
          <a:xfrm>
            <a:off x="2435703" y="1253447"/>
            <a:ext cx="862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94FBA1-7157-35DF-B1D4-3EDCB8C4C74A}"/>
              </a:ext>
            </a:extLst>
          </p:cNvPr>
          <p:cNvCxnSpPr>
            <a:cxnSpLocks/>
          </p:cNvCxnSpPr>
          <p:nvPr/>
        </p:nvCxnSpPr>
        <p:spPr>
          <a:xfrm>
            <a:off x="2435703" y="3272319"/>
            <a:ext cx="993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1320A4-1A58-B541-01B4-8EB1B12C769E}"/>
              </a:ext>
            </a:extLst>
          </p:cNvPr>
          <p:cNvCxnSpPr>
            <a:cxnSpLocks/>
          </p:cNvCxnSpPr>
          <p:nvPr/>
        </p:nvCxnSpPr>
        <p:spPr>
          <a:xfrm>
            <a:off x="2435703" y="3082247"/>
            <a:ext cx="0" cy="174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5DA857-43C7-BEDF-CCA5-B7BD0DA6D351}"/>
              </a:ext>
            </a:extLst>
          </p:cNvPr>
          <p:cNvSpPr txBox="1"/>
          <p:nvPr/>
        </p:nvSpPr>
        <p:spPr>
          <a:xfrm>
            <a:off x="3408687" y="578608"/>
            <a:ext cx="2527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Canny edge detection:</a:t>
            </a:r>
          </a:p>
          <a:p>
            <a:endParaRPr lang="en-US" sz="1600" dirty="0"/>
          </a:p>
        </p:txBody>
      </p:sp>
      <p:pic>
        <p:nvPicPr>
          <p:cNvPr id="28" name="Picture 27" descr="A bar code on a black background&#10;&#10;Description automatically generated">
            <a:extLst>
              <a:ext uri="{FF2B5EF4-FFF2-40B4-BE49-F238E27FC236}">
                <a16:creationId xmlns:a16="http://schemas.microsoft.com/office/drawing/2014/main" id="{1502DD35-A569-89F6-0C95-F76309D3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65" y="885555"/>
            <a:ext cx="1246041" cy="1046240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3DC82D58-97CA-0F53-3E16-EA4997D730C0}"/>
              </a:ext>
            </a:extLst>
          </p:cNvPr>
          <p:cNvSpPr/>
          <p:nvPr/>
        </p:nvSpPr>
        <p:spPr>
          <a:xfrm>
            <a:off x="5258614" y="547549"/>
            <a:ext cx="354247" cy="1450805"/>
          </a:xfrm>
          <a:prstGeom prst="rightBrace">
            <a:avLst>
              <a:gd name="adj1" fmla="val 8333"/>
              <a:gd name="adj2" fmla="val 478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D746EB7-2842-D338-9185-207347000A4A}"/>
              </a:ext>
            </a:extLst>
          </p:cNvPr>
          <p:cNvSpPr/>
          <p:nvPr/>
        </p:nvSpPr>
        <p:spPr>
          <a:xfrm>
            <a:off x="3296015" y="547549"/>
            <a:ext cx="329406" cy="1450804"/>
          </a:xfrm>
          <a:prstGeom prst="leftBrace">
            <a:avLst>
              <a:gd name="adj1" fmla="val 8333"/>
              <a:gd name="adj2" fmla="val 496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974B07-7954-FF7A-146B-B6CDB6F60249}"/>
              </a:ext>
            </a:extLst>
          </p:cNvPr>
          <p:cNvSpPr txBox="1"/>
          <p:nvPr/>
        </p:nvSpPr>
        <p:spPr>
          <a:xfrm>
            <a:off x="3544422" y="2534304"/>
            <a:ext cx="228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Sobel edge detection:</a:t>
            </a:r>
          </a:p>
        </p:txBody>
      </p:sp>
      <p:pic>
        <p:nvPicPr>
          <p:cNvPr id="37" name="Picture 36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D93EBC81-B881-3855-049B-2C825269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18" y="2842594"/>
            <a:ext cx="1409689" cy="1070873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CE1A8B98-B7F7-6551-EA6D-38C6CF5D7DE7}"/>
              </a:ext>
            </a:extLst>
          </p:cNvPr>
          <p:cNvSpPr/>
          <p:nvPr/>
        </p:nvSpPr>
        <p:spPr>
          <a:xfrm>
            <a:off x="3379720" y="2504326"/>
            <a:ext cx="329405" cy="1520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3920D52-8744-3CA0-58F5-E0500686E214}"/>
              </a:ext>
            </a:extLst>
          </p:cNvPr>
          <p:cNvSpPr/>
          <p:nvPr/>
        </p:nvSpPr>
        <p:spPr>
          <a:xfrm>
            <a:off x="5295681" y="2485071"/>
            <a:ext cx="346083" cy="15205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A96EF5-29A6-DAFF-C83B-45AE805965F4}"/>
              </a:ext>
            </a:extLst>
          </p:cNvPr>
          <p:cNvCxnSpPr>
            <a:cxnSpLocks/>
          </p:cNvCxnSpPr>
          <p:nvPr/>
        </p:nvCxnSpPr>
        <p:spPr>
          <a:xfrm>
            <a:off x="7639083" y="3245357"/>
            <a:ext cx="4775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8AB713-874D-362C-00E1-FCB87DEFDE60}"/>
              </a:ext>
            </a:extLst>
          </p:cNvPr>
          <p:cNvCxnSpPr>
            <a:cxnSpLocks/>
          </p:cNvCxnSpPr>
          <p:nvPr/>
        </p:nvCxnSpPr>
        <p:spPr>
          <a:xfrm>
            <a:off x="8116584" y="1253447"/>
            <a:ext cx="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3FE9F1-6468-3E1D-3BC9-AF2180FE5647}"/>
              </a:ext>
            </a:extLst>
          </p:cNvPr>
          <p:cNvCxnSpPr/>
          <p:nvPr/>
        </p:nvCxnSpPr>
        <p:spPr>
          <a:xfrm flipV="1">
            <a:off x="8116584" y="2167847"/>
            <a:ext cx="0" cy="1089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879BA-D285-99AC-E0FD-592FCFCD7B7C}"/>
              </a:ext>
            </a:extLst>
          </p:cNvPr>
          <p:cNvSpPr/>
          <p:nvPr/>
        </p:nvSpPr>
        <p:spPr>
          <a:xfrm>
            <a:off x="6022515" y="990736"/>
            <a:ext cx="1566178" cy="5254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Thresholding</a:t>
            </a:r>
          </a:p>
          <a:p>
            <a:pPr algn="ctr"/>
            <a:r>
              <a:rPr lang="en-US" dirty="0"/>
              <a:t>(mask1)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2860EE-CCB4-2047-4C33-0C9D155B37FD}"/>
              </a:ext>
            </a:extLst>
          </p:cNvPr>
          <p:cNvCxnSpPr>
            <a:endCxn id="56" idx="1"/>
          </p:cNvCxnSpPr>
          <p:nvPr/>
        </p:nvCxnSpPr>
        <p:spPr>
          <a:xfrm>
            <a:off x="5572350" y="1253447"/>
            <a:ext cx="45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275982-D5E8-C118-4C4A-9F7A41EFDAA7}"/>
              </a:ext>
            </a:extLst>
          </p:cNvPr>
          <p:cNvCxnSpPr>
            <a:cxnSpLocks/>
          </p:cNvCxnSpPr>
          <p:nvPr/>
        </p:nvCxnSpPr>
        <p:spPr>
          <a:xfrm>
            <a:off x="8116584" y="2250040"/>
            <a:ext cx="445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50C9A6-0212-9BD7-5569-85896E9166A4}"/>
              </a:ext>
            </a:extLst>
          </p:cNvPr>
          <p:cNvCxnSpPr/>
          <p:nvPr/>
        </p:nvCxnSpPr>
        <p:spPr>
          <a:xfrm>
            <a:off x="5612861" y="3256908"/>
            <a:ext cx="409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83BF0B9-7334-8063-433A-3ADDEFE8D676}"/>
              </a:ext>
            </a:extLst>
          </p:cNvPr>
          <p:cNvSpPr/>
          <p:nvPr/>
        </p:nvSpPr>
        <p:spPr>
          <a:xfrm>
            <a:off x="5998643" y="2989788"/>
            <a:ext cx="1640440" cy="511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Thresholding</a:t>
            </a:r>
          </a:p>
          <a:p>
            <a:pPr algn="ctr"/>
            <a:r>
              <a:rPr lang="en-US" dirty="0"/>
              <a:t>mask2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A2A6D1-3EB8-8C74-9CED-949E976E5B0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588693" y="1253447"/>
            <a:ext cx="5278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8B8542A-52AC-EE02-57C5-6555A9AAC1F6}"/>
              </a:ext>
            </a:extLst>
          </p:cNvPr>
          <p:cNvSpPr/>
          <p:nvPr/>
        </p:nvSpPr>
        <p:spPr>
          <a:xfrm>
            <a:off x="8569210" y="1556530"/>
            <a:ext cx="2022185" cy="13870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</a:t>
            </a:r>
          </a:p>
          <a:p>
            <a:pPr algn="ctr"/>
            <a:r>
              <a:rPr lang="en-US" dirty="0"/>
              <a:t>Operations</a:t>
            </a:r>
          </a:p>
          <a:p>
            <a:pPr algn="ctr"/>
            <a:r>
              <a:rPr lang="en-US" dirty="0"/>
              <a:t>Mask3 =</a:t>
            </a:r>
          </a:p>
          <a:p>
            <a:pPr algn="ctr"/>
            <a:r>
              <a:rPr lang="en-US" dirty="0"/>
              <a:t>(Mask1 &amp; Mask2)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509962-6C99-58B6-0428-CA7FD3C4712D}"/>
              </a:ext>
            </a:extLst>
          </p:cNvPr>
          <p:cNvSpPr/>
          <p:nvPr/>
        </p:nvSpPr>
        <p:spPr>
          <a:xfrm>
            <a:off x="586359" y="4774022"/>
            <a:ext cx="1849344" cy="13870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2 of the Image</a:t>
            </a:r>
          </a:p>
          <a:p>
            <a:pPr algn="ctr"/>
            <a:r>
              <a:rPr lang="en-IN" dirty="0">
                <a:solidFill>
                  <a:srgbClr val="D4D4D4"/>
                </a:solidFill>
                <a:latin typeface="Courier New" panose="02070309020205020404" pitchFamily="49" charset="0"/>
              </a:rPr>
              <a:t>CH2</a:t>
            </a:r>
            <a:r>
              <a:rPr lang="en-IN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image</a:t>
            </a:r>
            <a:r>
              <a:rPr lang="en-IN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[:,:,</a:t>
            </a:r>
            <a:r>
              <a:rPr lang="en-IN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C05D25-272A-ADD3-537D-57B7D2E645BB}"/>
              </a:ext>
            </a:extLst>
          </p:cNvPr>
          <p:cNvCxnSpPr>
            <a:cxnSpLocks/>
          </p:cNvCxnSpPr>
          <p:nvPr/>
        </p:nvCxnSpPr>
        <p:spPr>
          <a:xfrm>
            <a:off x="2435703" y="5435037"/>
            <a:ext cx="617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A23ED72-8555-EC73-8B36-013291729E7F}"/>
              </a:ext>
            </a:extLst>
          </p:cNvPr>
          <p:cNvSpPr/>
          <p:nvPr/>
        </p:nvSpPr>
        <p:spPr>
          <a:xfrm>
            <a:off x="3031969" y="5146822"/>
            <a:ext cx="1640440" cy="613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Thresholding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02F22B-2199-2023-7808-FDC8C39F83F4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4672409" y="5453770"/>
            <a:ext cx="615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Left Brace 87">
            <a:extLst>
              <a:ext uri="{FF2B5EF4-FFF2-40B4-BE49-F238E27FC236}">
                <a16:creationId xmlns:a16="http://schemas.microsoft.com/office/drawing/2014/main" id="{8304EA1D-AB77-08D2-CCF5-72300CCCC967}"/>
              </a:ext>
            </a:extLst>
          </p:cNvPr>
          <p:cNvSpPr/>
          <p:nvPr/>
        </p:nvSpPr>
        <p:spPr>
          <a:xfrm>
            <a:off x="5295681" y="4497722"/>
            <a:ext cx="495836" cy="19341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AD2554-08B3-008E-6FBF-777C68C4FDEA}"/>
              </a:ext>
            </a:extLst>
          </p:cNvPr>
          <p:cNvSpPr txBox="1"/>
          <p:nvPr/>
        </p:nvSpPr>
        <p:spPr>
          <a:xfrm>
            <a:off x="5725988" y="4028197"/>
            <a:ext cx="1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of the Image(~)</a:t>
            </a:r>
          </a:p>
        </p:txBody>
      </p:sp>
      <p:pic>
        <p:nvPicPr>
          <p:cNvPr id="91" name="Picture 90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E16F3CF8-9526-8E4C-014B-3B8D04A0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75" y="4728356"/>
            <a:ext cx="1657657" cy="1569740"/>
          </a:xfrm>
          <a:prstGeom prst="rect">
            <a:avLst/>
          </a:prstGeom>
        </p:spPr>
      </p:pic>
      <p:sp>
        <p:nvSpPr>
          <p:cNvPr id="92" name="Right Brace 91">
            <a:extLst>
              <a:ext uri="{FF2B5EF4-FFF2-40B4-BE49-F238E27FC236}">
                <a16:creationId xmlns:a16="http://schemas.microsoft.com/office/drawing/2014/main" id="{04069327-1AA9-7D3E-6A35-586818D8F18E}"/>
              </a:ext>
            </a:extLst>
          </p:cNvPr>
          <p:cNvSpPr/>
          <p:nvPr/>
        </p:nvSpPr>
        <p:spPr>
          <a:xfrm>
            <a:off x="7152229" y="4496243"/>
            <a:ext cx="493160" cy="19341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DB08CF4-6B83-D6DF-9276-944112B769DA}"/>
              </a:ext>
            </a:extLst>
          </p:cNvPr>
          <p:cNvCxnSpPr>
            <a:cxnSpLocks/>
          </p:cNvCxnSpPr>
          <p:nvPr/>
        </p:nvCxnSpPr>
        <p:spPr>
          <a:xfrm>
            <a:off x="9739901" y="2951263"/>
            <a:ext cx="0" cy="108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EE5328-1146-8982-65DC-E69750432CB5}"/>
              </a:ext>
            </a:extLst>
          </p:cNvPr>
          <p:cNvCxnSpPr>
            <a:cxnSpLocks/>
          </p:cNvCxnSpPr>
          <p:nvPr/>
        </p:nvCxnSpPr>
        <p:spPr>
          <a:xfrm>
            <a:off x="7639083" y="5463293"/>
            <a:ext cx="354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6E8C1694-20CA-A116-3CE7-9B956DB2DF35}"/>
              </a:ext>
            </a:extLst>
          </p:cNvPr>
          <p:cNvSpPr/>
          <p:nvPr/>
        </p:nvSpPr>
        <p:spPr>
          <a:xfrm rot="16200000">
            <a:off x="9503188" y="3087070"/>
            <a:ext cx="490587" cy="235854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CA47DD79-6C25-806F-1183-6561B11B2208}"/>
              </a:ext>
            </a:extLst>
          </p:cNvPr>
          <p:cNvSpPr/>
          <p:nvPr/>
        </p:nvSpPr>
        <p:spPr>
          <a:xfrm>
            <a:off x="8019017" y="4520640"/>
            <a:ext cx="445114" cy="1934087"/>
          </a:xfrm>
          <a:prstGeom prst="leftBrac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4CEF66-82D5-B24D-6001-8BA222C8BD4F}"/>
              </a:ext>
            </a:extLst>
          </p:cNvPr>
          <p:cNvSpPr txBox="1"/>
          <p:nvPr/>
        </p:nvSpPr>
        <p:spPr>
          <a:xfrm>
            <a:off x="8447725" y="4520640"/>
            <a:ext cx="299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Binary Operations (Mask4 &amp; CH2)</a:t>
            </a:r>
          </a:p>
        </p:txBody>
      </p:sp>
      <p:pic>
        <p:nvPicPr>
          <p:cNvPr id="111" name="Picture 110" descr="A black and white picture of a phone&#10;&#10;Description automatically generated">
            <a:extLst>
              <a:ext uri="{FF2B5EF4-FFF2-40B4-BE49-F238E27FC236}">
                <a16:creationId xmlns:a16="http://schemas.microsoft.com/office/drawing/2014/main" id="{B1876B87-F549-9009-AF7B-86D191468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268" y="4785002"/>
            <a:ext cx="2086102" cy="20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1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5BFC-9AF1-B517-47F3-73D97AC4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69" y="349322"/>
            <a:ext cx="10357666" cy="5989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Images and their Ground truths: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erial view of a farm&#10;&#10;Description automatically generated">
            <a:extLst>
              <a:ext uri="{FF2B5EF4-FFF2-40B4-BE49-F238E27FC236}">
                <a16:creationId xmlns:a16="http://schemas.microsoft.com/office/drawing/2014/main" id="{F2543C0D-B13B-B8FF-821D-D745DFCB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6" y="968828"/>
            <a:ext cx="3001583" cy="2351315"/>
          </a:xfrm>
          <a:prstGeom prst="rect">
            <a:avLst/>
          </a:prstGeom>
        </p:spPr>
      </p:pic>
      <p:pic>
        <p:nvPicPr>
          <p:cNvPr id="7" name="Picture 6" descr="A black and white drawing of a bowl&#10;&#10;Description automatically generated">
            <a:extLst>
              <a:ext uri="{FF2B5EF4-FFF2-40B4-BE49-F238E27FC236}">
                <a16:creationId xmlns:a16="http://schemas.microsoft.com/office/drawing/2014/main" id="{0058570E-9DE0-E827-DD21-BBA96358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02" y="968828"/>
            <a:ext cx="3001583" cy="2351315"/>
          </a:xfrm>
          <a:prstGeom prst="rect">
            <a:avLst/>
          </a:prstGeom>
        </p:spPr>
      </p:pic>
      <p:pic>
        <p:nvPicPr>
          <p:cNvPr id="9" name="Picture 8" descr="Aerial view of a farm&#10;&#10;Description automatically generated">
            <a:extLst>
              <a:ext uri="{FF2B5EF4-FFF2-40B4-BE49-F238E27FC236}">
                <a16:creationId xmlns:a16="http://schemas.microsoft.com/office/drawing/2014/main" id="{81791E3C-43EA-538B-04DF-E4AEEF181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56" y="3602192"/>
            <a:ext cx="3001583" cy="2906486"/>
          </a:xfrm>
          <a:prstGeom prst="rect">
            <a:avLst/>
          </a:prstGeom>
        </p:spPr>
      </p:pic>
      <p:pic>
        <p:nvPicPr>
          <p:cNvPr id="13" name="Picture 12" descr="A black and white map&#10;&#10;Description automatically generated">
            <a:extLst>
              <a:ext uri="{FF2B5EF4-FFF2-40B4-BE49-F238E27FC236}">
                <a16:creationId xmlns:a16="http://schemas.microsoft.com/office/drawing/2014/main" id="{7AA8A487-DB4A-087E-DA90-AA51E543D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858" y="3602192"/>
            <a:ext cx="3189514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0732-2569-9D5E-2328-05BAF4A4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19" y="179614"/>
            <a:ext cx="10915252" cy="6330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Sobel edge detection with </a:t>
            </a:r>
            <a:r>
              <a:rPr lang="en-US" sz="1400" dirty="0" err="1"/>
              <a:t>hough</a:t>
            </a:r>
            <a:r>
              <a:rPr lang="en-US" sz="1400" dirty="0"/>
              <a:t> transform:          Canny edge detection with </a:t>
            </a:r>
            <a:r>
              <a:rPr lang="en-US" sz="1400" dirty="0" err="1"/>
              <a:t>hough</a:t>
            </a:r>
            <a:r>
              <a:rPr lang="en-US" sz="1400" dirty="0"/>
              <a:t> transform: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Laplacian edge detection with </a:t>
            </a:r>
            <a:r>
              <a:rPr lang="en-US" sz="1400" dirty="0" err="1"/>
              <a:t>hough</a:t>
            </a:r>
            <a:r>
              <a:rPr lang="en-US" sz="1400" dirty="0"/>
              <a:t> transform:               Adaptive thresholding with canny edge filter: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582CB-B2D6-89AE-F359-33AD554C68E5}"/>
              </a:ext>
            </a:extLst>
          </p:cNvPr>
          <p:cNvSpPr txBox="1">
            <a:spLocks/>
          </p:cNvSpPr>
          <p:nvPr/>
        </p:nvSpPr>
        <p:spPr>
          <a:xfrm>
            <a:off x="373233" y="829128"/>
            <a:ext cx="8052310" cy="353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0D68F1-B0F6-222C-3CEE-8FAD51CD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" y="687613"/>
            <a:ext cx="2715079" cy="232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E3821D-33D6-9B2E-67F4-A3269601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687613"/>
            <a:ext cx="2578880" cy="232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09A9CC-4180-E23C-1E26-B1F83EF68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3918856"/>
            <a:ext cx="2834822" cy="24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870A6E-C70F-BD31-CC79-6CC385329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71" y="3793671"/>
            <a:ext cx="3040743" cy="24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3947-0A37-6AD2-CADF-900A75A2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83028"/>
            <a:ext cx="11212286" cy="6278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Hybrid Sobel-canny Method:                                          Hybrid Laplacian-</a:t>
            </a:r>
            <a:r>
              <a:rPr lang="en-US" dirty="0" err="1"/>
              <a:t>sobel</a:t>
            </a:r>
            <a:r>
              <a:rPr lang="en-US" dirty="0"/>
              <a:t>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Hybrid Laplacian-Canny Method: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49A5F0-4C74-1660-DB50-8DDDBE58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1" y="801006"/>
            <a:ext cx="2889250" cy="24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7EC6C3-55E2-8C6F-17C7-CC125D72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720270"/>
            <a:ext cx="3560991" cy="25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54921EF-7145-75D5-1EB9-4BF5CD34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1" y="3990367"/>
            <a:ext cx="3074307" cy="24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3025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F0F3F1"/>
      </a:lt2>
      <a:accent1>
        <a:srgbClr val="CC43B6"/>
      </a:accent1>
      <a:accent2>
        <a:srgbClr val="9832BB"/>
      </a:accent2>
      <a:accent3>
        <a:srgbClr val="7143CC"/>
      </a:accent3>
      <a:accent4>
        <a:srgbClr val="3D48BF"/>
      </a:accent4>
      <a:accent5>
        <a:srgbClr val="4388CC"/>
      </a:accent5>
      <a:accent6>
        <a:srgbClr val="32B0BB"/>
      </a:accent6>
      <a:hlink>
        <a:srgbClr val="3F6A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551</Words>
  <Application>Microsoft Macintosh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Courier New</vt:lpstr>
      <vt:lpstr>VeniceBeachVTI</vt:lpstr>
      <vt:lpstr>Road Detection using Satellite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Detection using Satellite images</dc:title>
  <dc:creator>Koganti, Shanmukha Datta</dc:creator>
  <cp:lastModifiedBy>Koganti, Shanmukha Datta</cp:lastModifiedBy>
  <cp:revision>1</cp:revision>
  <dcterms:created xsi:type="dcterms:W3CDTF">2023-12-04T17:34:56Z</dcterms:created>
  <dcterms:modified xsi:type="dcterms:W3CDTF">2023-12-05T06:01:04Z</dcterms:modified>
</cp:coreProperties>
</file>