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7" r:id="rId2"/>
    <p:sldId id="333" r:id="rId3"/>
    <p:sldId id="371" r:id="rId4"/>
    <p:sldId id="388" r:id="rId5"/>
    <p:sldId id="465" r:id="rId6"/>
    <p:sldId id="464" r:id="rId7"/>
    <p:sldId id="466" r:id="rId8"/>
    <p:sldId id="462" r:id="rId9"/>
    <p:sldId id="463" r:id="rId10"/>
    <p:sldId id="390" r:id="rId11"/>
    <p:sldId id="467" r:id="rId12"/>
    <p:sldId id="292" r:id="rId13"/>
    <p:sldId id="397" r:id="rId14"/>
    <p:sldId id="293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Abril Fatface" panose="02000503000000020003" pitchFamily="2" charset="0"/>
      <p:regular r:id="rId20"/>
    </p:embeddedFont>
    <p:embeddedFont>
      <p:font typeface="Montserrat Light" panose="00000400000000000000" pitchFamily="2" charset="0"/>
      <p:regular r:id="rId21"/>
      <p: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3B0"/>
    <a:srgbClr val="00163A"/>
    <a:srgbClr val="DEEAFF"/>
    <a:srgbClr val="BBD5FF"/>
    <a:srgbClr val="69A2FF"/>
    <a:srgbClr val="97BEFF"/>
    <a:srgbClr val="F4EED5"/>
    <a:srgbClr val="1E0F25"/>
    <a:srgbClr val="F04B38"/>
    <a:srgbClr val="1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-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367084" y="1694109"/>
            <a:ext cx="7054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Keys and Constraints in SQL</a:t>
            </a:r>
            <a:endParaRPr lang="ko-KR" altLang="en-US" sz="6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902025-D094-4130-9364-6E71A1D99999}"/>
              </a:ext>
            </a:extLst>
          </p:cNvPr>
          <p:cNvSpPr txBox="1"/>
          <p:nvPr/>
        </p:nvSpPr>
        <p:spPr>
          <a:xfrm>
            <a:off x="243633" y="558246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Constraints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B4956-AA21-4824-B59A-16F29BEF5863}"/>
              </a:ext>
            </a:extLst>
          </p:cNvPr>
          <p:cNvSpPr txBox="1"/>
          <p:nvPr/>
        </p:nvSpPr>
        <p:spPr>
          <a:xfrm>
            <a:off x="3624555" y="2059920"/>
            <a:ext cx="584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Specifies a rule to search every row of a specified table for specified columns for uniqueness (no duplicates).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163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6596D9-FEEB-428A-91C3-0609AB3F4FC6}"/>
              </a:ext>
            </a:extLst>
          </p:cNvPr>
          <p:cNvSpPr txBox="1"/>
          <p:nvPr/>
        </p:nvSpPr>
        <p:spPr>
          <a:xfrm>
            <a:off x="3624556" y="4442651"/>
            <a:ext cx="584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A CHECK constraint is an integrity constraint in SQL that enables you to specify that a value in a column or set of columns must satisfy a Boolean expression.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697BD7-3FA4-4EC7-A75C-B7C42E9F3C41}"/>
              </a:ext>
            </a:extLst>
          </p:cNvPr>
          <p:cNvSpPr/>
          <p:nvPr/>
        </p:nvSpPr>
        <p:spPr>
          <a:xfrm>
            <a:off x="1333240" y="2035728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33DCF5F-281C-4494-BD03-6FD799CE9ECE}"/>
              </a:ext>
            </a:extLst>
          </p:cNvPr>
          <p:cNvSpPr/>
          <p:nvPr/>
        </p:nvSpPr>
        <p:spPr>
          <a:xfrm>
            <a:off x="1333240" y="4243094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B4E35E-7837-4FF3-AC56-1427A5AA4931}"/>
              </a:ext>
            </a:extLst>
          </p:cNvPr>
          <p:cNvSpPr/>
          <p:nvPr/>
        </p:nvSpPr>
        <p:spPr>
          <a:xfrm>
            <a:off x="1333240" y="4713849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CHECK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AF2290-166C-4BD6-97D2-9D9CC9EC0E02}"/>
              </a:ext>
            </a:extLst>
          </p:cNvPr>
          <p:cNvSpPr/>
          <p:nvPr/>
        </p:nvSpPr>
        <p:spPr>
          <a:xfrm>
            <a:off x="1333240" y="2524064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IN" altLang="ko-KR" sz="1600" dirty="0">
                <a:solidFill>
                  <a:schemeClr val="bg1"/>
                </a:solidFill>
                <a:latin typeface="+mj-lt"/>
              </a:rPr>
              <a:t>UNIQUE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FFF4C5-525B-4D70-8677-60DD115386B1}"/>
              </a:ext>
            </a:extLst>
          </p:cNvPr>
          <p:cNvSpPr/>
          <p:nvPr/>
        </p:nvSpPr>
        <p:spPr>
          <a:xfrm>
            <a:off x="6201480" y="2863034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NOT NULL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B1FAF2-911D-8003-E2DF-19073B37D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67105"/>
              </p:ext>
            </p:extLst>
          </p:nvPr>
        </p:nvGraphicFramePr>
        <p:xfrm>
          <a:off x="3847655" y="2707688"/>
          <a:ext cx="57096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52">
                  <a:extLst>
                    <a:ext uri="{9D8B030D-6E8A-4147-A177-3AD203B41FA5}">
                      <a16:colId xmlns:a16="http://schemas.microsoft.com/office/drawing/2014/main" val="3210236301"/>
                    </a:ext>
                  </a:extLst>
                </a:gridCol>
                <a:gridCol w="1841055">
                  <a:extLst>
                    <a:ext uri="{9D8B030D-6E8A-4147-A177-3AD203B41FA5}">
                      <a16:colId xmlns:a16="http://schemas.microsoft.com/office/drawing/2014/main" val="2202570133"/>
                    </a:ext>
                  </a:extLst>
                </a:gridCol>
                <a:gridCol w="2183363">
                  <a:extLst>
                    <a:ext uri="{9D8B030D-6E8A-4147-A177-3AD203B41FA5}">
                      <a16:colId xmlns:a16="http://schemas.microsoft.com/office/drawing/2014/main" val="45279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UNQUE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NULL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Not 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One NULL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902025-D094-4130-9364-6E71A1D99999}"/>
              </a:ext>
            </a:extLst>
          </p:cNvPr>
          <p:cNvSpPr txBox="1"/>
          <p:nvPr/>
        </p:nvSpPr>
        <p:spPr>
          <a:xfrm>
            <a:off x="374261" y="725031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Constraints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B4956-AA21-4824-B59A-16F29BEF5863}"/>
              </a:ext>
            </a:extLst>
          </p:cNvPr>
          <p:cNvSpPr txBox="1"/>
          <p:nvPr/>
        </p:nvSpPr>
        <p:spPr>
          <a:xfrm>
            <a:off x="3624555" y="2278259"/>
            <a:ext cx="584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The NOT NULL constraint establishes the rule that restricts a column to only contain non-NULL values.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6596D9-FEEB-428A-91C3-0609AB3F4FC6}"/>
              </a:ext>
            </a:extLst>
          </p:cNvPr>
          <p:cNvSpPr txBox="1"/>
          <p:nvPr/>
        </p:nvSpPr>
        <p:spPr>
          <a:xfrm>
            <a:off x="3503258" y="3958576"/>
            <a:ext cx="6499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When a new record is added to a table, auto-increment enables the automatic generation of a unique number.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rgbClr val="00163A"/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Frequently, this is the primary key field that we want to be automatically created each time a new record is inserted.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697BD7-3FA4-4EC7-A75C-B7C42E9F3C41}"/>
              </a:ext>
            </a:extLst>
          </p:cNvPr>
          <p:cNvSpPr/>
          <p:nvPr/>
        </p:nvSpPr>
        <p:spPr>
          <a:xfrm>
            <a:off x="1333240" y="1894581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33DCF5F-281C-4494-BD03-6FD799CE9ECE}"/>
              </a:ext>
            </a:extLst>
          </p:cNvPr>
          <p:cNvSpPr/>
          <p:nvPr/>
        </p:nvSpPr>
        <p:spPr>
          <a:xfrm>
            <a:off x="1333240" y="3948516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B4E35E-7837-4FF3-AC56-1427A5AA4931}"/>
              </a:ext>
            </a:extLst>
          </p:cNvPr>
          <p:cNvSpPr/>
          <p:nvPr/>
        </p:nvSpPr>
        <p:spPr>
          <a:xfrm>
            <a:off x="1333240" y="4296160"/>
            <a:ext cx="1708806" cy="565146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AUTO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INCREMENT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AF2290-166C-4BD6-97D2-9D9CC9EC0E02}"/>
              </a:ext>
            </a:extLst>
          </p:cNvPr>
          <p:cNvSpPr/>
          <p:nvPr/>
        </p:nvSpPr>
        <p:spPr>
          <a:xfrm>
            <a:off x="1333240" y="2382917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IN" altLang="ko-KR" sz="1600" dirty="0">
                <a:solidFill>
                  <a:schemeClr val="bg1"/>
                </a:solidFill>
                <a:latin typeface="+mj-lt"/>
              </a:rPr>
              <a:t>NOT NULL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FFF4C5-525B-4D70-8677-60DD115386B1}"/>
              </a:ext>
            </a:extLst>
          </p:cNvPr>
          <p:cNvSpPr/>
          <p:nvPr/>
        </p:nvSpPr>
        <p:spPr>
          <a:xfrm>
            <a:off x="6201480" y="2863034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NOT NULL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528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127248" y="1585037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02DF0-07C2-4209-9699-713F679E1E42}"/>
              </a:ext>
            </a:extLst>
          </p:cNvPr>
          <p:cNvSpPr txBox="1"/>
          <p:nvPr/>
        </p:nvSpPr>
        <p:spPr>
          <a:xfrm>
            <a:off x="3442865" y="2743169"/>
            <a:ext cx="2527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Primary Key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Foreign Key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835A9-9844-410A-9577-5C1380C2E973}"/>
              </a:ext>
            </a:extLst>
          </p:cNvPr>
          <p:cNvSpPr/>
          <p:nvPr/>
        </p:nvSpPr>
        <p:spPr>
          <a:xfrm>
            <a:off x="3144286" y="2230660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Keys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6614F-1DA2-442C-9B58-6D0D63A52712}"/>
              </a:ext>
            </a:extLst>
          </p:cNvPr>
          <p:cNvSpPr txBox="1"/>
          <p:nvPr/>
        </p:nvSpPr>
        <p:spPr>
          <a:xfrm>
            <a:off x="3442865" y="4125976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Check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Unique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Not Null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Auto Increment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414CD9-0400-4B8A-A782-3C2FD8ADB70D}"/>
              </a:ext>
            </a:extLst>
          </p:cNvPr>
          <p:cNvSpPr/>
          <p:nvPr/>
        </p:nvSpPr>
        <p:spPr>
          <a:xfrm>
            <a:off x="3144286" y="3512250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Constraints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197363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4781985" y="1143000"/>
            <a:ext cx="55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P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rimary </a:t>
            </a:r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K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4781985" y="1762564"/>
            <a:ext cx="5549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Primary key (PK) refers to a column or columns that uniquely identify each row in the table. 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Composite primary keys are applied when more than one column serves as the primary key.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4781985" y="3339356"/>
            <a:ext cx="5350361" cy="246221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The table's primary key supports entity integrity.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Data for a primary key is always distinct.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 maximum length of a primary key is 900 bytes.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There can't be a null value for a main key.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A main key's value cannot be duplicated.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There can only be one primary key restriction per table.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F6DCF7AE-DE38-4772-9AEB-93A96124BEB0}"/>
              </a:ext>
            </a:extLst>
          </p:cNvPr>
          <p:cNvSpPr txBox="1"/>
          <p:nvPr/>
        </p:nvSpPr>
        <p:spPr>
          <a:xfrm>
            <a:off x="6226042" y="531607"/>
            <a:ext cx="69211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CREATE TABLE </a:t>
            </a:r>
            <a:r>
              <a:rPr lang="en-US" altLang="ko-KR" dirty="0" err="1">
                <a:solidFill>
                  <a:srgbClr val="00163A"/>
                </a:solidFill>
              </a:rPr>
              <a:t>table_name</a:t>
            </a:r>
            <a:r>
              <a:rPr lang="en-US" altLang="ko-KR" dirty="0">
                <a:solidFill>
                  <a:srgbClr val="00163A"/>
                </a:solidFill>
              </a:rPr>
              <a:t> (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	col_1 datatype </a:t>
            </a:r>
            <a:r>
              <a:rPr lang="en-US" altLang="ko-KR" b="1" dirty="0">
                <a:solidFill>
                  <a:srgbClr val="00163A"/>
                </a:solidFill>
              </a:rPr>
              <a:t>PRIMARY KEY</a:t>
            </a:r>
            <a:r>
              <a:rPr lang="en-US" altLang="ko-KR" dirty="0">
                <a:solidFill>
                  <a:srgbClr val="00163A"/>
                </a:solidFill>
              </a:rPr>
              <a:t>,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	col_2 datatype,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	………….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BC909-C00C-604A-6A77-4BF357322BA8}"/>
              </a:ext>
            </a:extLst>
          </p:cNvPr>
          <p:cNvSpPr txBox="1"/>
          <p:nvPr/>
        </p:nvSpPr>
        <p:spPr>
          <a:xfrm>
            <a:off x="2534352" y="172616"/>
            <a:ext cx="55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88AB9-73C1-D4D2-20AA-0BBBE9C2216B}"/>
              </a:ext>
            </a:extLst>
          </p:cNvPr>
          <p:cNvSpPr txBox="1"/>
          <p:nvPr/>
        </p:nvSpPr>
        <p:spPr>
          <a:xfrm>
            <a:off x="2505376" y="862089"/>
            <a:ext cx="387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163A"/>
                </a:solidFill>
              </a:rPr>
              <a:t>Primary key while creating the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F3384-5205-D2ED-5B54-354C8C8081F5}"/>
              </a:ext>
            </a:extLst>
          </p:cNvPr>
          <p:cNvSpPr txBox="1"/>
          <p:nvPr/>
        </p:nvSpPr>
        <p:spPr>
          <a:xfrm>
            <a:off x="2505375" y="2459246"/>
            <a:ext cx="387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163A"/>
                </a:solidFill>
              </a:rPr>
              <a:t>Primary key on existing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163A"/>
                </a:solidFill>
              </a:rPr>
              <a:t>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8291B-4816-874A-6E07-3AAC68224E15}"/>
              </a:ext>
            </a:extLst>
          </p:cNvPr>
          <p:cNvSpPr txBox="1"/>
          <p:nvPr/>
        </p:nvSpPr>
        <p:spPr>
          <a:xfrm>
            <a:off x="5538687" y="2459246"/>
            <a:ext cx="6921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ALTER TABLE </a:t>
            </a:r>
            <a:r>
              <a:rPr lang="en-US" altLang="ko-KR" dirty="0" err="1">
                <a:solidFill>
                  <a:srgbClr val="00163A"/>
                </a:solidFill>
              </a:rPr>
              <a:t>table_name</a:t>
            </a: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ADD CONSTRAINT </a:t>
            </a:r>
            <a:r>
              <a:rPr lang="en-US" altLang="ko-KR" dirty="0" err="1">
                <a:solidFill>
                  <a:srgbClr val="00163A"/>
                </a:solidFill>
              </a:rPr>
              <a:t>pk_name</a:t>
            </a:r>
            <a:r>
              <a:rPr lang="en-US" altLang="ko-KR" dirty="0">
                <a:solidFill>
                  <a:srgbClr val="00163A"/>
                </a:solidFill>
              </a:rPr>
              <a:t> PRIMARY KEY ( </a:t>
            </a:r>
            <a:r>
              <a:rPr lang="en-US" altLang="ko-KR" dirty="0" err="1">
                <a:solidFill>
                  <a:srgbClr val="00163A"/>
                </a:solidFill>
              </a:rPr>
              <a:t>col_name</a:t>
            </a:r>
            <a:r>
              <a:rPr lang="en-US" altLang="ko-KR" dirty="0">
                <a:solidFill>
                  <a:srgbClr val="00163A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5995B-7468-724D-9D2A-C01C593E909C}"/>
              </a:ext>
            </a:extLst>
          </p:cNvPr>
          <p:cNvSpPr txBox="1"/>
          <p:nvPr/>
        </p:nvSpPr>
        <p:spPr>
          <a:xfrm>
            <a:off x="2534352" y="3902514"/>
            <a:ext cx="387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163A"/>
                </a:solidFill>
              </a:rPr>
              <a:t>Removing 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EBB45-F006-7D09-8D32-AE6457AFAA82}"/>
              </a:ext>
            </a:extLst>
          </p:cNvPr>
          <p:cNvSpPr txBox="1"/>
          <p:nvPr/>
        </p:nvSpPr>
        <p:spPr>
          <a:xfrm>
            <a:off x="5538686" y="3840959"/>
            <a:ext cx="6921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ALTER TABLE </a:t>
            </a:r>
            <a:r>
              <a:rPr lang="en-US" altLang="ko-KR" dirty="0" err="1">
                <a:solidFill>
                  <a:srgbClr val="00163A"/>
                </a:solidFill>
              </a:rPr>
              <a:t>table_name</a:t>
            </a: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DROP CONSTRAINT </a:t>
            </a:r>
            <a:r>
              <a:rPr lang="en-US" altLang="ko-KR" dirty="0" err="1">
                <a:solidFill>
                  <a:srgbClr val="00163A"/>
                </a:solidFill>
              </a:rPr>
              <a:t>pk_name</a:t>
            </a:r>
            <a:r>
              <a:rPr lang="en-US" altLang="ko-KR" dirty="0">
                <a:solidFill>
                  <a:srgbClr val="00163A"/>
                </a:solidFill>
              </a:rPr>
              <a:t>; 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(or)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ALTER TABLE </a:t>
            </a:r>
            <a:r>
              <a:rPr lang="en-US" altLang="ko-KR" dirty="0" err="1">
                <a:solidFill>
                  <a:srgbClr val="00163A"/>
                </a:solidFill>
              </a:rPr>
              <a:t>table_name</a:t>
            </a: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DROP PRIMARY KEY;</a:t>
            </a:r>
          </a:p>
        </p:txBody>
      </p:sp>
    </p:spTree>
    <p:extLst>
      <p:ext uri="{BB962C8B-B14F-4D97-AF65-F5344CB8AC3E}">
        <p14:creationId xmlns:p14="http://schemas.microsoft.com/office/powerpoint/2010/main" val="14699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4781985" y="1143000"/>
            <a:ext cx="55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F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oreign </a:t>
            </a:r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K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4781985" y="1762564"/>
            <a:ext cx="5549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 foreign key is a field or column that is utilized in relational databases to create a connection between two tables.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 foreign key in one table used to point to a primary key in another table, to put it simply.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5FE491B-CDAC-7542-8831-DAE2F7DFD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84785"/>
              </p:ext>
            </p:extLst>
          </p:nvPr>
        </p:nvGraphicFramePr>
        <p:xfrm>
          <a:off x="4607295" y="3184206"/>
          <a:ext cx="40142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04">
                  <a:extLst>
                    <a:ext uri="{9D8B030D-6E8A-4147-A177-3AD203B41FA5}">
                      <a16:colId xmlns:a16="http://schemas.microsoft.com/office/drawing/2014/main" val="1992213703"/>
                    </a:ext>
                  </a:extLst>
                </a:gridCol>
                <a:gridCol w="1782101">
                  <a:extLst>
                    <a:ext uri="{9D8B030D-6E8A-4147-A177-3AD203B41FA5}">
                      <a16:colId xmlns:a16="http://schemas.microsoft.com/office/drawing/2014/main" val="1702959932"/>
                    </a:ext>
                  </a:extLst>
                </a:gridCol>
                <a:gridCol w="1306332">
                  <a:extLst>
                    <a:ext uri="{9D8B030D-6E8A-4147-A177-3AD203B41FA5}">
                      <a16:colId xmlns:a16="http://schemas.microsoft.com/office/drawing/2014/main" val="3395004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7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Laxmi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7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3330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FA34F61-0688-A00C-347C-414042353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69247"/>
              </p:ext>
            </p:extLst>
          </p:nvPr>
        </p:nvGraphicFramePr>
        <p:xfrm>
          <a:off x="6614413" y="4919657"/>
          <a:ext cx="32200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862">
                  <a:extLst>
                    <a:ext uri="{9D8B030D-6E8A-4147-A177-3AD203B41FA5}">
                      <a16:colId xmlns:a16="http://schemas.microsoft.com/office/drawing/2014/main" val="1992213703"/>
                    </a:ext>
                  </a:extLst>
                </a:gridCol>
                <a:gridCol w="1323423">
                  <a:extLst>
                    <a:ext uri="{9D8B030D-6E8A-4147-A177-3AD203B41FA5}">
                      <a16:colId xmlns:a16="http://schemas.microsoft.com/office/drawing/2014/main" val="1702959932"/>
                    </a:ext>
                  </a:extLst>
                </a:gridCol>
                <a:gridCol w="624767">
                  <a:extLst>
                    <a:ext uri="{9D8B030D-6E8A-4147-A177-3AD203B41FA5}">
                      <a16:colId xmlns:a16="http://schemas.microsoft.com/office/drawing/2014/main" val="3395004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7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7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3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F6DCF7AE-DE38-4772-9AEB-93A96124BEB0}"/>
              </a:ext>
            </a:extLst>
          </p:cNvPr>
          <p:cNvSpPr txBox="1"/>
          <p:nvPr/>
        </p:nvSpPr>
        <p:spPr>
          <a:xfrm>
            <a:off x="5778173" y="431201"/>
            <a:ext cx="6921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CREATE TABLE table_1 (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	col_1 datatype PRIMARY KEY,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	………….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	</a:t>
            </a:r>
            <a:r>
              <a:rPr lang="en-US" altLang="ko-KR" b="1" dirty="0">
                <a:solidFill>
                  <a:srgbClr val="00163A"/>
                </a:solidFill>
              </a:rPr>
              <a:t>FOREIGN KEY </a:t>
            </a:r>
            <a:r>
              <a:rPr lang="en-US" altLang="ko-KR" dirty="0">
                <a:solidFill>
                  <a:srgbClr val="00163A"/>
                </a:solidFill>
              </a:rPr>
              <a:t>(table_1 </a:t>
            </a:r>
            <a:r>
              <a:rPr lang="en-US" altLang="ko-KR" dirty="0" err="1">
                <a:solidFill>
                  <a:srgbClr val="00163A"/>
                </a:solidFill>
              </a:rPr>
              <a:t>col_name</a:t>
            </a:r>
            <a:r>
              <a:rPr lang="en-US" altLang="ko-KR" dirty="0">
                <a:solidFill>
                  <a:srgbClr val="00163A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		</a:t>
            </a:r>
            <a:r>
              <a:rPr lang="en-US" altLang="ko-KR" b="1" dirty="0">
                <a:solidFill>
                  <a:srgbClr val="00163A"/>
                </a:solidFill>
              </a:rPr>
              <a:t>REFERENCES</a:t>
            </a:r>
            <a:r>
              <a:rPr lang="en-US" altLang="ko-KR" dirty="0">
                <a:solidFill>
                  <a:srgbClr val="00163A"/>
                </a:solidFill>
              </a:rPr>
              <a:t> table_2 name (table_2 </a:t>
            </a:r>
            <a:r>
              <a:rPr lang="en-US" altLang="ko-KR" dirty="0" err="1">
                <a:solidFill>
                  <a:srgbClr val="00163A"/>
                </a:solidFill>
              </a:rPr>
              <a:t>col_name</a:t>
            </a:r>
            <a:r>
              <a:rPr lang="en-US" altLang="ko-KR" dirty="0">
                <a:solidFill>
                  <a:srgbClr val="00163A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	………….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BC909-C00C-604A-6A77-4BF357322BA8}"/>
              </a:ext>
            </a:extLst>
          </p:cNvPr>
          <p:cNvSpPr txBox="1"/>
          <p:nvPr/>
        </p:nvSpPr>
        <p:spPr>
          <a:xfrm>
            <a:off x="2534352" y="172616"/>
            <a:ext cx="55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88AB9-73C1-D4D2-20AA-0BBBE9C2216B}"/>
              </a:ext>
            </a:extLst>
          </p:cNvPr>
          <p:cNvSpPr txBox="1"/>
          <p:nvPr/>
        </p:nvSpPr>
        <p:spPr>
          <a:xfrm>
            <a:off x="2505376" y="862089"/>
            <a:ext cx="387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163A"/>
                </a:solidFill>
              </a:rPr>
              <a:t>Foreign key while creating the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F3384-5205-D2ED-5B54-354C8C8081F5}"/>
              </a:ext>
            </a:extLst>
          </p:cNvPr>
          <p:cNvSpPr txBox="1"/>
          <p:nvPr/>
        </p:nvSpPr>
        <p:spPr>
          <a:xfrm>
            <a:off x="2505375" y="2459246"/>
            <a:ext cx="387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163A"/>
                </a:solidFill>
              </a:rPr>
              <a:t>Foreign key on existing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163A"/>
                </a:solidFill>
              </a:rPr>
              <a:t>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8291B-4816-874A-6E07-3AAC68224E15}"/>
              </a:ext>
            </a:extLst>
          </p:cNvPr>
          <p:cNvSpPr txBox="1"/>
          <p:nvPr/>
        </p:nvSpPr>
        <p:spPr>
          <a:xfrm>
            <a:off x="5538687" y="2459246"/>
            <a:ext cx="6921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ALTER TABLE </a:t>
            </a:r>
            <a:r>
              <a:rPr lang="en-US" altLang="ko-KR" dirty="0" err="1">
                <a:solidFill>
                  <a:srgbClr val="00163A"/>
                </a:solidFill>
              </a:rPr>
              <a:t>table_name</a:t>
            </a: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ADD CONSTRAINT </a:t>
            </a:r>
            <a:r>
              <a:rPr lang="en-US" altLang="ko-KR" dirty="0" err="1">
                <a:solidFill>
                  <a:srgbClr val="00163A"/>
                </a:solidFill>
              </a:rPr>
              <a:t>pk_name</a:t>
            </a:r>
            <a:r>
              <a:rPr lang="en-US" altLang="ko-KR" dirty="0">
                <a:solidFill>
                  <a:srgbClr val="00163A"/>
                </a:solidFill>
              </a:rPr>
              <a:t> PRIMARY KEY ( </a:t>
            </a:r>
            <a:r>
              <a:rPr lang="en-US" altLang="ko-KR" dirty="0" err="1">
                <a:solidFill>
                  <a:srgbClr val="00163A"/>
                </a:solidFill>
              </a:rPr>
              <a:t>col_name</a:t>
            </a:r>
            <a:r>
              <a:rPr lang="en-US" altLang="ko-KR" dirty="0">
                <a:solidFill>
                  <a:srgbClr val="00163A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5995B-7468-724D-9D2A-C01C593E909C}"/>
              </a:ext>
            </a:extLst>
          </p:cNvPr>
          <p:cNvSpPr txBox="1"/>
          <p:nvPr/>
        </p:nvSpPr>
        <p:spPr>
          <a:xfrm>
            <a:off x="2534352" y="3902514"/>
            <a:ext cx="387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163A"/>
                </a:solidFill>
              </a:rPr>
              <a:t>Removing foreign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EBB45-F006-7D09-8D32-AE6457AFAA82}"/>
              </a:ext>
            </a:extLst>
          </p:cNvPr>
          <p:cNvSpPr txBox="1"/>
          <p:nvPr/>
        </p:nvSpPr>
        <p:spPr>
          <a:xfrm>
            <a:off x="5538686" y="3840959"/>
            <a:ext cx="6921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ALTER TABLE </a:t>
            </a:r>
            <a:r>
              <a:rPr lang="en-US" altLang="ko-KR" dirty="0" err="1">
                <a:solidFill>
                  <a:srgbClr val="00163A"/>
                </a:solidFill>
              </a:rPr>
              <a:t>table_name</a:t>
            </a: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DROP CONSTRAINT </a:t>
            </a:r>
            <a:r>
              <a:rPr lang="en-US" altLang="ko-KR" dirty="0" err="1">
                <a:solidFill>
                  <a:srgbClr val="00163A"/>
                </a:solidFill>
              </a:rPr>
              <a:t>pk_name</a:t>
            </a:r>
            <a:r>
              <a:rPr lang="en-US" altLang="ko-KR" dirty="0">
                <a:solidFill>
                  <a:srgbClr val="00163A"/>
                </a:solidFill>
              </a:rPr>
              <a:t>; 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(or)</a:t>
            </a:r>
          </a:p>
          <a:p>
            <a:pPr marL="0" indent="0">
              <a:buNone/>
            </a:pP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ALTER TABLE </a:t>
            </a:r>
            <a:r>
              <a:rPr lang="en-US" altLang="ko-KR" dirty="0" err="1">
                <a:solidFill>
                  <a:srgbClr val="00163A"/>
                </a:solidFill>
              </a:rPr>
              <a:t>table_name</a:t>
            </a:r>
            <a:endParaRPr lang="en-US" altLang="ko-KR" dirty="0">
              <a:solidFill>
                <a:srgbClr val="00163A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163A"/>
                </a:solidFill>
              </a:rPr>
              <a:t>DROP PRIMARY KEY;</a:t>
            </a:r>
          </a:p>
        </p:txBody>
      </p:sp>
    </p:spTree>
    <p:extLst>
      <p:ext uri="{BB962C8B-B14F-4D97-AF65-F5344CB8AC3E}">
        <p14:creationId xmlns:p14="http://schemas.microsoft.com/office/powerpoint/2010/main" val="333498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9385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4996589" y="2154449"/>
            <a:ext cx="554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Rules for the data in a table can be specified using SQL constraints.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4996589" y="3106091"/>
            <a:ext cx="5350361" cy="289310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The kinds of data that can be entered into a table are restricted by constraints. 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This guarantees the reliability and accuracy of the data in the table. 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 action is stopped if there is a violation between the constraint and the data action.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Column-level or table-level constraints are both possible.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 Table level restrictions apply to the entire table, while column level constraints just affect the specified column.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Constraints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2186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619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Abril Fatface</vt:lpstr>
      <vt:lpstr>맑은 고딕</vt:lpstr>
      <vt:lpstr>Montserrat Light</vt:lpstr>
      <vt:lpstr>Wingdings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349</cp:revision>
  <dcterms:created xsi:type="dcterms:W3CDTF">2019-04-06T05:20:47Z</dcterms:created>
  <dcterms:modified xsi:type="dcterms:W3CDTF">2022-11-24T12:26:49Z</dcterms:modified>
</cp:coreProperties>
</file>