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333" r:id="rId3"/>
    <p:sldId id="462" r:id="rId4"/>
    <p:sldId id="463" r:id="rId5"/>
    <p:sldId id="372" r:id="rId6"/>
    <p:sldId id="465" r:id="rId7"/>
    <p:sldId id="464" r:id="rId8"/>
    <p:sldId id="394" r:id="rId9"/>
    <p:sldId id="466" r:id="rId10"/>
    <p:sldId id="292" r:id="rId11"/>
    <p:sldId id="397" r:id="rId12"/>
    <p:sldId id="293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Abril Fatface" panose="02000503000000020003" pitchFamily="2" charset="0"/>
      <p:regular r:id="rId18"/>
    </p:embeddedFont>
    <p:embeddedFont>
      <p:font typeface="Montserrat Light" panose="00000400000000000000" pitchFamily="2" charset="0"/>
      <p:regular r:id="rId19"/>
      <p: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184216" y="1759423"/>
            <a:ext cx="7823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Aggregate </a:t>
            </a:r>
          </a:p>
          <a:p>
            <a:r>
              <a:rPr lang="en-US" altLang="ko-KR" sz="6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Function</a:t>
            </a:r>
          </a:p>
          <a:p>
            <a:r>
              <a:rPr lang="en-US" altLang="ko-KR" sz="6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SQL</a:t>
            </a:r>
            <a:endParaRPr lang="ko-KR" altLang="en-US" sz="6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02DF0-07C2-4209-9699-713F679E1E42}"/>
              </a:ext>
            </a:extLst>
          </p:cNvPr>
          <p:cNvSpPr txBox="1"/>
          <p:nvPr/>
        </p:nvSpPr>
        <p:spPr>
          <a:xfrm>
            <a:off x="3414874" y="2750685"/>
            <a:ext cx="2527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AVG( 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SUM( 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COUNT( 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MAX( 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MIN( 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835A9-9844-410A-9577-5C1380C2E973}"/>
              </a:ext>
            </a:extLst>
          </p:cNvPr>
          <p:cNvSpPr/>
          <p:nvPr/>
        </p:nvSpPr>
        <p:spPr>
          <a:xfrm>
            <a:off x="3063874" y="2279590"/>
            <a:ext cx="3032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Aggregate Functions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3414874" y="4402706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Group By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Having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414CD9-0400-4B8A-A782-3C2FD8ADB70D}"/>
              </a:ext>
            </a:extLst>
          </p:cNvPr>
          <p:cNvSpPr/>
          <p:nvPr/>
        </p:nvSpPr>
        <p:spPr>
          <a:xfrm>
            <a:off x="3063874" y="3961416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Grouping Data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2" name="직사각형 39">
            <a:extLst>
              <a:ext uri="{FF2B5EF4-FFF2-40B4-BE49-F238E27FC236}">
                <a16:creationId xmlns:a16="http://schemas.microsoft.com/office/drawing/2014/main" id="{1AB2B8C2-7D00-6A93-1D15-1AA36728C2EC}"/>
              </a:ext>
            </a:extLst>
          </p:cNvPr>
          <p:cNvSpPr/>
          <p:nvPr/>
        </p:nvSpPr>
        <p:spPr>
          <a:xfrm>
            <a:off x="3063874" y="4969053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Sorting Data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0EF10-BE93-1E88-742F-54F743CEA6AC}"/>
              </a:ext>
            </a:extLst>
          </p:cNvPr>
          <p:cNvSpPr txBox="1"/>
          <p:nvPr/>
        </p:nvSpPr>
        <p:spPr>
          <a:xfrm>
            <a:off x="3414874" y="5453470"/>
            <a:ext cx="252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9385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996589" y="2508300"/>
            <a:ext cx="5549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An SQL aggregate function performs calculations on a collection of items and outputs one value.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An aggregate function is frequently used with the GROUP BY clause of the SELECT statement since it operates on a set of variables. 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 aggregate function returns a single value for each group of data that were divided up by the GROUP BY clause.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AVG(), COUNT(), MIN(), MAX(), and SUM are most commonly used SQL aggregate functions.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Aggregate Functions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BB9679E5-9C4F-44FB-BD5E-6B1C2659FCA9}"/>
              </a:ext>
            </a:extLst>
          </p:cNvPr>
          <p:cNvSpPr/>
          <p:nvPr/>
        </p:nvSpPr>
        <p:spPr>
          <a:xfrm>
            <a:off x="6510568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00163A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COUNT( 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8F37EE0-2A88-44C5-AB46-9750D8C0AC50}"/>
              </a:ext>
            </a:extLst>
          </p:cNvPr>
          <p:cNvSpPr/>
          <p:nvPr/>
        </p:nvSpPr>
        <p:spPr>
          <a:xfrm>
            <a:off x="2569033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SUM( 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FBB9393-63DD-4650-A0E4-020F6D3D786D}"/>
              </a:ext>
            </a:extLst>
          </p:cNvPr>
          <p:cNvSpPr/>
          <p:nvPr/>
        </p:nvSpPr>
        <p:spPr>
          <a:xfrm>
            <a:off x="1" y="1819726"/>
            <a:ext cx="3532417" cy="1847399"/>
          </a:xfrm>
          <a:custGeom>
            <a:avLst/>
            <a:gdLst>
              <a:gd name="connsiteX0" fmla="*/ 0 w 3532417"/>
              <a:gd name="connsiteY0" fmla="*/ 0 h 1917700"/>
              <a:gd name="connsiteX1" fmla="*/ 2573567 w 3532417"/>
              <a:gd name="connsiteY1" fmla="*/ 0 h 1917700"/>
              <a:gd name="connsiteX2" fmla="*/ 3532417 w 3532417"/>
              <a:gd name="connsiteY2" fmla="*/ 958850 h 1917700"/>
              <a:gd name="connsiteX3" fmla="*/ 2573567 w 3532417"/>
              <a:gd name="connsiteY3" fmla="*/ 1917700 h 1917700"/>
              <a:gd name="connsiteX4" fmla="*/ 0 w 353241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2417" h="1917700">
                <a:moveTo>
                  <a:pt x="0" y="0"/>
                </a:moveTo>
                <a:lnTo>
                  <a:pt x="2573567" y="0"/>
                </a:lnTo>
                <a:cubicBezTo>
                  <a:pt x="3103125" y="0"/>
                  <a:pt x="3532417" y="429292"/>
                  <a:pt x="3532417" y="958850"/>
                </a:cubicBezTo>
                <a:cubicBezTo>
                  <a:pt x="3532417" y="1488408"/>
                  <a:pt x="3103125" y="1917700"/>
                  <a:pt x="257356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69A2FF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AVG( 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BDA3FC-4F99-43C7-AEA6-BC8EDCFBDE1D}"/>
              </a:ext>
            </a:extLst>
          </p:cNvPr>
          <p:cNvSpPr txBox="1"/>
          <p:nvPr/>
        </p:nvSpPr>
        <p:spPr>
          <a:xfrm>
            <a:off x="486819" y="4015451"/>
            <a:ext cx="2909523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Calculating the average value of a set is possible with the aggregate SQL function known as </a:t>
            </a:r>
            <a:r>
              <a:rPr lang="en-US" altLang="ko-KR" sz="1600" b="1" dirty="0">
                <a:solidFill>
                  <a:srgbClr val="00163A"/>
                </a:solidFill>
              </a:rPr>
              <a:t>AVG.</a:t>
            </a:r>
            <a:endParaRPr lang="ko-KR" altLang="en-US" sz="1600" b="1" dirty="0">
              <a:solidFill>
                <a:srgbClr val="00163A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002A7-8840-4722-B716-8469C7C857C5}"/>
              </a:ext>
            </a:extLst>
          </p:cNvPr>
          <p:cNvSpPr txBox="1"/>
          <p:nvPr/>
        </p:nvSpPr>
        <p:spPr>
          <a:xfrm>
            <a:off x="4201112" y="4015451"/>
            <a:ext cx="2834169" cy="20621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The </a:t>
            </a:r>
            <a:r>
              <a:rPr lang="en-US" altLang="ko-KR" sz="1600" b="1" dirty="0">
                <a:solidFill>
                  <a:srgbClr val="00163A"/>
                </a:solidFill>
              </a:rPr>
              <a:t>SUM</a:t>
            </a:r>
            <a:r>
              <a:rPr lang="en-US" altLang="ko-KR" sz="1600" dirty="0">
                <a:solidFill>
                  <a:srgbClr val="00163A"/>
                </a:solidFill>
              </a:rPr>
              <a:t> function is an aggregate function that calculates the total of all or specific values. 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The function can only be used on the numeric column.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B647A8-D54B-4439-B1D3-DEE1AC55D932}"/>
              </a:ext>
            </a:extLst>
          </p:cNvPr>
          <p:cNvSpPr txBox="1"/>
          <p:nvPr/>
        </p:nvSpPr>
        <p:spPr>
          <a:xfrm>
            <a:off x="7840050" y="4015451"/>
            <a:ext cx="2909523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Get the number of elements in a group using the </a:t>
            </a:r>
            <a:r>
              <a:rPr lang="en-US" altLang="ko-KR" sz="1600" b="1" dirty="0">
                <a:solidFill>
                  <a:srgbClr val="00163A"/>
                </a:solidFill>
              </a:rPr>
              <a:t>COUNT </a:t>
            </a:r>
            <a:r>
              <a:rPr lang="en-US" altLang="ko-KR" sz="1600" dirty="0">
                <a:solidFill>
                  <a:srgbClr val="00163A"/>
                </a:solidFill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66092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8F37EE0-2A88-44C5-AB46-9750D8C0AC50}"/>
              </a:ext>
            </a:extLst>
          </p:cNvPr>
          <p:cNvSpPr/>
          <p:nvPr/>
        </p:nvSpPr>
        <p:spPr>
          <a:xfrm>
            <a:off x="2569033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MIN( 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FBB9393-63DD-4650-A0E4-020F6D3D786D}"/>
              </a:ext>
            </a:extLst>
          </p:cNvPr>
          <p:cNvSpPr/>
          <p:nvPr/>
        </p:nvSpPr>
        <p:spPr>
          <a:xfrm>
            <a:off x="1" y="1819726"/>
            <a:ext cx="3532417" cy="1847399"/>
          </a:xfrm>
          <a:custGeom>
            <a:avLst/>
            <a:gdLst>
              <a:gd name="connsiteX0" fmla="*/ 0 w 3532417"/>
              <a:gd name="connsiteY0" fmla="*/ 0 h 1917700"/>
              <a:gd name="connsiteX1" fmla="*/ 2573567 w 3532417"/>
              <a:gd name="connsiteY1" fmla="*/ 0 h 1917700"/>
              <a:gd name="connsiteX2" fmla="*/ 3532417 w 3532417"/>
              <a:gd name="connsiteY2" fmla="*/ 958850 h 1917700"/>
              <a:gd name="connsiteX3" fmla="*/ 2573567 w 3532417"/>
              <a:gd name="connsiteY3" fmla="*/ 1917700 h 1917700"/>
              <a:gd name="connsiteX4" fmla="*/ 0 w 353241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2417" h="1917700">
                <a:moveTo>
                  <a:pt x="0" y="0"/>
                </a:moveTo>
                <a:lnTo>
                  <a:pt x="2573567" y="0"/>
                </a:lnTo>
                <a:cubicBezTo>
                  <a:pt x="3103125" y="0"/>
                  <a:pt x="3532417" y="429292"/>
                  <a:pt x="3532417" y="958850"/>
                </a:cubicBezTo>
                <a:cubicBezTo>
                  <a:pt x="3532417" y="1488408"/>
                  <a:pt x="3103125" y="1917700"/>
                  <a:pt x="257356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69A2FF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MAX( 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BDA3FC-4F99-43C7-AEA6-BC8EDCFBDE1D}"/>
              </a:ext>
            </a:extLst>
          </p:cNvPr>
          <p:cNvSpPr txBox="1"/>
          <p:nvPr/>
        </p:nvSpPr>
        <p:spPr>
          <a:xfrm>
            <a:off x="486819" y="4015451"/>
            <a:ext cx="2909523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You can use the </a:t>
            </a:r>
            <a:r>
              <a:rPr lang="en-US" altLang="ko-KR" sz="1600" b="1" dirty="0">
                <a:solidFill>
                  <a:srgbClr val="00163A"/>
                </a:solidFill>
              </a:rPr>
              <a:t>MAX</a:t>
            </a:r>
            <a:r>
              <a:rPr lang="en-US" altLang="ko-KR" sz="1600" dirty="0">
                <a:solidFill>
                  <a:srgbClr val="00163A"/>
                </a:solidFill>
              </a:rPr>
              <a:t> function to discover the highest value among a group of numbers.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002A7-8840-4722-B716-8469C7C857C5}"/>
              </a:ext>
            </a:extLst>
          </p:cNvPr>
          <p:cNvSpPr txBox="1"/>
          <p:nvPr/>
        </p:nvSpPr>
        <p:spPr>
          <a:xfrm>
            <a:off x="4201112" y="4015451"/>
            <a:ext cx="2834169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The </a:t>
            </a:r>
            <a:r>
              <a:rPr lang="en-US" altLang="ko-KR" sz="1600" b="1" dirty="0">
                <a:solidFill>
                  <a:srgbClr val="00163A"/>
                </a:solidFill>
              </a:rPr>
              <a:t>MIN </a:t>
            </a:r>
            <a:r>
              <a:rPr lang="en-US" altLang="ko-KR" sz="1600" dirty="0">
                <a:solidFill>
                  <a:srgbClr val="00163A"/>
                </a:solidFill>
              </a:rPr>
              <a:t>function returns the lowest value among a group of values.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3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996589" y="2508300"/>
            <a:ext cx="5549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Group by and Having are the functions that are used to arrange the data according to the specified condition by forming a group.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Grouping data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9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F6DCF7AE-DE38-4772-9AEB-93A96124BEB0}"/>
              </a:ext>
            </a:extLst>
          </p:cNvPr>
          <p:cNvSpPr txBox="1"/>
          <p:nvPr/>
        </p:nvSpPr>
        <p:spPr>
          <a:xfrm>
            <a:off x="3356287" y="1474639"/>
            <a:ext cx="692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You can group rows based on the values of one or more columns using the GROUP BY clause. 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For each group, one row is returned.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Grouping columns are the ones that occur in the GROUP BY clause.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B789BD2-17B0-407F-8023-FCAB87709103}"/>
              </a:ext>
            </a:extLst>
          </p:cNvPr>
          <p:cNvSpPr/>
          <p:nvPr/>
        </p:nvSpPr>
        <p:spPr>
          <a:xfrm>
            <a:off x="1838100" y="1474639"/>
            <a:ext cx="1249610" cy="1249610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+mj-lt"/>
              </a:rPr>
              <a:t>Group</a:t>
            </a:r>
          </a:p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+mj-lt"/>
              </a:rPr>
              <a:t>By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65FEAA-0630-4CF8-B6FA-50DB6A914E1F}"/>
              </a:ext>
            </a:extLst>
          </p:cNvPr>
          <p:cNvSpPr/>
          <p:nvPr/>
        </p:nvSpPr>
        <p:spPr>
          <a:xfrm>
            <a:off x="1838100" y="3823834"/>
            <a:ext cx="1249610" cy="1249610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Having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9588E8-18AB-4D42-BB30-EE1548A97DEA}"/>
              </a:ext>
            </a:extLst>
          </p:cNvPr>
          <p:cNvSpPr txBox="1"/>
          <p:nvPr/>
        </p:nvSpPr>
        <p:spPr>
          <a:xfrm>
            <a:off x="3356286" y="3998367"/>
            <a:ext cx="69211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The HAVING clause is used to define a condition for groups.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163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In the SELECT statement, the HAVING clause and GROUP BY clause are frequently used together.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163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When a HAVING clause is used without a GROUP BY clause, it functions like a WHERE clause.</a:t>
            </a:r>
          </a:p>
        </p:txBody>
      </p:sp>
    </p:spTree>
    <p:extLst>
      <p:ext uri="{BB962C8B-B14F-4D97-AF65-F5344CB8AC3E}">
        <p14:creationId xmlns:p14="http://schemas.microsoft.com/office/powerpoint/2010/main" val="373423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1565FEAA-0630-4CF8-B6FA-50DB6A914E1F}"/>
              </a:ext>
            </a:extLst>
          </p:cNvPr>
          <p:cNvSpPr/>
          <p:nvPr/>
        </p:nvSpPr>
        <p:spPr>
          <a:xfrm>
            <a:off x="1735463" y="2508218"/>
            <a:ext cx="1249610" cy="1249610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Order By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9588E8-18AB-4D42-BB30-EE1548A97DEA}"/>
              </a:ext>
            </a:extLst>
          </p:cNvPr>
          <p:cNvSpPr txBox="1"/>
          <p:nvPr/>
        </p:nvSpPr>
        <p:spPr>
          <a:xfrm>
            <a:off x="3272311" y="2508218"/>
            <a:ext cx="6921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Use the order by clause to arrange the results in either ascending or descending order according to the given criteria.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163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Records are typically sorted using the ORDER BY keyword in ascending order. Use the DESC keyword to sort the records in descending order.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A7DFF-F0F0-7D8D-3C86-E1853EA5ACC2}"/>
              </a:ext>
            </a:extLst>
          </p:cNvPr>
          <p:cNvSpPr txBox="1"/>
          <p:nvPr/>
        </p:nvSpPr>
        <p:spPr>
          <a:xfrm>
            <a:off x="2048116" y="1259195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Sorting data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6640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414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 Light</vt:lpstr>
      <vt:lpstr>Wingdings</vt:lpstr>
      <vt:lpstr>Abril Fatface</vt:lpstr>
      <vt:lpstr>Arial</vt:lpstr>
      <vt:lpstr>맑은 고딕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341</cp:revision>
  <dcterms:created xsi:type="dcterms:W3CDTF">2019-04-06T05:20:47Z</dcterms:created>
  <dcterms:modified xsi:type="dcterms:W3CDTF">2022-11-26T05:13:58Z</dcterms:modified>
</cp:coreProperties>
</file>