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00E03-DACA-1E49-9B1D-EAA7ECF779DC}" v="1621" dt="2024-03-31T23:59:26.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7030"/>
  </p:normalViewPr>
  <p:slideViewPr>
    <p:cSldViewPr snapToGrid="0">
      <p:cViewPr>
        <p:scale>
          <a:sx n="130" d="100"/>
          <a:sy n="130" d="100"/>
        </p:scale>
        <p:origin x="-3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ha.Tippavajhala" userId="f69e4545-7b83-43cc-98b2-6adaa51af7a0" providerId="ADAL" clId="{6DD00E03-DACA-1E49-9B1D-EAA7ECF779DC}"/>
    <pc:docChg chg="undo custSel addSld modSld">
      <pc:chgData name="Shanmukha.Tippavajhala" userId="f69e4545-7b83-43cc-98b2-6adaa51af7a0" providerId="ADAL" clId="{6DD00E03-DACA-1E49-9B1D-EAA7ECF779DC}" dt="2024-04-01T00:05:34.953" v="947" actId="113"/>
      <pc:docMkLst>
        <pc:docMk/>
      </pc:docMkLst>
      <pc:sldChg chg="addSp delSp mod">
        <pc:chgData name="Shanmukha.Tippavajhala" userId="f69e4545-7b83-43cc-98b2-6adaa51af7a0" providerId="ADAL" clId="{6DD00E03-DACA-1E49-9B1D-EAA7ECF779DC}" dt="2024-03-31T23:31:46.921" v="287" actId="22"/>
        <pc:sldMkLst>
          <pc:docMk/>
          <pc:sldMk cId="1573706164" sldId="261"/>
        </pc:sldMkLst>
        <pc:spChg chg="add del">
          <ac:chgData name="Shanmukha.Tippavajhala" userId="f69e4545-7b83-43cc-98b2-6adaa51af7a0" providerId="ADAL" clId="{6DD00E03-DACA-1E49-9B1D-EAA7ECF779DC}" dt="2024-03-31T23:31:46.921" v="287" actId="22"/>
          <ac:spMkLst>
            <pc:docMk/>
            <pc:sldMk cId="1573706164" sldId="261"/>
            <ac:spMk id="5" creationId="{9125282F-291F-2E57-DD45-2AEBE30E5B81}"/>
          </ac:spMkLst>
        </pc:spChg>
      </pc:sldChg>
      <pc:sldChg chg="addSp delSp modSp mod setBg">
        <pc:chgData name="Shanmukha.Tippavajhala" userId="f69e4545-7b83-43cc-98b2-6adaa51af7a0" providerId="ADAL" clId="{6DD00E03-DACA-1E49-9B1D-EAA7ECF779DC}" dt="2024-04-01T00:00:41.012" v="946" actId="26606"/>
        <pc:sldMkLst>
          <pc:docMk/>
          <pc:sldMk cId="688465055" sldId="267"/>
        </pc:sldMkLst>
        <pc:spChg chg="mod">
          <ac:chgData name="Shanmukha.Tippavajhala" userId="f69e4545-7b83-43cc-98b2-6adaa51af7a0" providerId="ADAL" clId="{6DD00E03-DACA-1E49-9B1D-EAA7ECF779DC}" dt="2024-04-01T00:00:41.012" v="946" actId="26606"/>
          <ac:spMkLst>
            <pc:docMk/>
            <pc:sldMk cId="688465055" sldId="267"/>
            <ac:spMk id="2" creationId="{66663904-F1E0-E7E7-A1F7-2655073D1DB9}"/>
          </ac:spMkLst>
        </pc:spChg>
        <pc:spChg chg="mod">
          <ac:chgData name="Shanmukha.Tippavajhala" userId="f69e4545-7b83-43cc-98b2-6adaa51af7a0" providerId="ADAL" clId="{6DD00E03-DACA-1E49-9B1D-EAA7ECF779DC}" dt="2024-04-01T00:00:41.012" v="946" actId="26606"/>
          <ac:spMkLst>
            <pc:docMk/>
            <pc:sldMk cId="688465055" sldId="267"/>
            <ac:spMk id="4" creationId="{9800BB1C-C08D-1C35-C20A-5CC3D25EB34E}"/>
          </ac:spMkLst>
        </pc:spChg>
        <pc:spChg chg="add mod">
          <ac:chgData name="Shanmukha.Tippavajhala" userId="f69e4545-7b83-43cc-98b2-6adaa51af7a0" providerId="ADAL" clId="{6DD00E03-DACA-1E49-9B1D-EAA7ECF779DC}" dt="2024-04-01T00:00:41.012" v="946" actId="26606"/>
          <ac:spMkLst>
            <pc:docMk/>
            <pc:sldMk cId="688465055" sldId="267"/>
            <ac:spMk id="5" creationId="{4903EF90-7961-4113-1C41-11A4637EEEAE}"/>
          </ac:spMkLst>
        </pc:spChg>
        <pc:spChg chg="add mod">
          <ac:chgData name="Shanmukha.Tippavajhala" userId="f69e4545-7b83-43cc-98b2-6adaa51af7a0" providerId="ADAL" clId="{6DD00E03-DACA-1E49-9B1D-EAA7ECF779DC}" dt="2024-04-01T00:00:41.012" v="946" actId="26606"/>
          <ac:spMkLst>
            <pc:docMk/>
            <pc:sldMk cId="688465055" sldId="267"/>
            <ac:spMk id="6" creationId="{7D292E1D-4FC3-4E56-FD9A-12FD6927D25A}"/>
          </ac:spMkLst>
        </pc:spChg>
        <pc:spChg chg="add mod">
          <ac:chgData name="Shanmukha.Tippavajhala" userId="f69e4545-7b83-43cc-98b2-6adaa51af7a0" providerId="ADAL" clId="{6DD00E03-DACA-1E49-9B1D-EAA7ECF779DC}" dt="2024-04-01T00:00:41.012" v="946" actId="26606"/>
          <ac:spMkLst>
            <pc:docMk/>
            <pc:sldMk cId="688465055" sldId="267"/>
            <ac:spMk id="7" creationId="{C0F93781-CCED-5847-D3FF-7EDAEEB53CC9}"/>
          </ac:spMkLst>
        </pc:spChg>
        <pc:spChg chg="add del">
          <ac:chgData name="Shanmukha.Tippavajhala" userId="f69e4545-7b83-43cc-98b2-6adaa51af7a0" providerId="ADAL" clId="{6DD00E03-DACA-1E49-9B1D-EAA7ECF779DC}" dt="2024-04-01T00:00:41.012" v="946" actId="26606"/>
          <ac:spMkLst>
            <pc:docMk/>
            <pc:sldMk cId="688465055" sldId="267"/>
            <ac:spMk id="13" creationId="{8950AD4C-6AF3-49F8-94E1-DBCAFB39478B}"/>
          </ac:spMkLst>
        </pc:spChg>
        <pc:graphicFrameChg chg="add mod modGraphic">
          <ac:chgData name="Shanmukha.Tippavajhala" userId="f69e4545-7b83-43cc-98b2-6adaa51af7a0" providerId="ADAL" clId="{6DD00E03-DACA-1E49-9B1D-EAA7ECF779DC}" dt="2024-04-01T00:00:41.012" v="946" actId="26606"/>
          <ac:graphicFrameMkLst>
            <pc:docMk/>
            <pc:sldMk cId="688465055" sldId="267"/>
            <ac:graphicFrameMk id="3" creationId="{82CCD5D9-EEFD-2E57-6889-4275B61DCB84}"/>
          </ac:graphicFrameMkLst>
        </pc:graphicFrameChg>
      </pc:sldChg>
      <pc:sldChg chg="addSp modSp new mod">
        <pc:chgData name="Shanmukha.Tippavajhala" userId="f69e4545-7b83-43cc-98b2-6adaa51af7a0" providerId="ADAL" clId="{6DD00E03-DACA-1E49-9B1D-EAA7ECF779DC}" dt="2024-04-01T00:05:34.953" v="947" actId="113"/>
        <pc:sldMkLst>
          <pc:docMk/>
          <pc:sldMk cId="3619084635" sldId="268"/>
        </pc:sldMkLst>
        <pc:spChg chg="add mod">
          <ac:chgData name="Shanmukha.Tippavajhala" userId="f69e4545-7b83-43cc-98b2-6adaa51af7a0" providerId="ADAL" clId="{6DD00E03-DACA-1E49-9B1D-EAA7ECF779DC}" dt="2024-04-01T00:05:34.953" v="947" actId="113"/>
          <ac:spMkLst>
            <pc:docMk/>
            <pc:sldMk cId="3619084635" sldId="268"/>
            <ac:spMk id="2" creationId="{25A15FC0-E4D5-3214-3736-470B7C3D38BA}"/>
          </ac:spMkLst>
        </pc:spChg>
        <pc:spChg chg="add mod">
          <ac:chgData name="Shanmukha.Tippavajhala" userId="f69e4545-7b83-43cc-98b2-6adaa51af7a0" providerId="ADAL" clId="{6DD00E03-DACA-1E49-9B1D-EAA7ECF779DC}" dt="2024-03-31T23:59:26.938" v="943"/>
          <ac:spMkLst>
            <pc:docMk/>
            <pc:sldMk cId="3619084635" sldId="268"/>
            <ac:spMk id="3" creationId="{D904A0DA-2DD6-EBDD-7BA4-7B5603D82561}"/>
          </ac:spMkLst>
        </pc:spChg>
      </pc:sldChg>
      <pc:sldChg chg="new">
        <pc:chgData name="Shanmukha.Tippavajhala" userId="f69e4545-7b83-43cc-98b2-6adaa51af7a0" providerId="ADAL" clId="{6DD00E03-DACA-1E49-9B1D-EAA7ECF779DC}" dt="2024-04-01T00:00:26.418" v="944" actId="680"/>
        <pc:sldMkLst>
          <pc:docMk/>
          <pc:sldMk cId="297198772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3/31/24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07828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3/31/24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7215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3/31/24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0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3/31/24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22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3/31/24</a:t>
            </a:fld>
            <a:endParaRPr lang="en-US" dirty="0"/>
          </a:p>
        </p:txBody>
      </p:sp>
    </p:spTree>
    <p:extLst>
      <p:ext uri="{BB962C8B-B14F-4D97-AF65-F5344CB8AC3E}">
        <p14:creationId xmlns:p14="http://schemas.microsoft.com/office/powerpoint/2010/main" val="338006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3/31/24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3784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3/31/24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35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3/31/24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64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3/31/24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3168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3/31/24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3451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3/31/24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8000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3/31/24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01130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14" r:id="rId6"/>
    <p:sldLayoutId id="2147483909" r:id="rId7"/>
    <p:sldLayoutId id="2147483910" r:id="rId8"/>
    <p:sldLayoutId id="2147483911" r:id="rId9"/>
    <p:sldLayoutId id="2147483913" r:id="rId10"/>
    <p:sldLayoutId id="214748391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Heartshaped platelets suspended in the air">
            <a:extLst>
              <a:ext uri="{FF2B5EF4-FFF2-40B4-BE49-F238E27FC236}">
                <a16:creationId xmlns:a16="http://schemas.microsoft.com/office/drawing/2014/main" id="{24A9493C-165C-DAF7-740A-057DA3CA2215}"/>
              </a:ext>
            </a:extLst>
          </p:cNvPr>
          <p:cNvPicPr>
            <a:picLocks noChangeAspect="1"/>
          </p:cNvPicPr>
          <p:nvPr/>
        </p:nvPicPr>
        <p:blipFill rotWithShape="1">
          <a:blip r:embed="rId2"/>
          <a:srcRect l="10870" r="5114"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39" name="Freeform: Shape 38">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Freeform: Shape 40">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D2CAFAB-659B-2F39-0AE6-4E72E2A06BCF}"/>
              </a:ext>
            </a:extLst>
          </p:cNvPr>
          <p:cNvSpPr>
            <a:spLocks noGrp="1"/>
          </p:cNvSpPr>
          <p:nvPr>
            <p:ph type="ctrTitle"/>
          </p:nvPr>
        </p:nvSpPr>
        <p:spPr>
          <a:xfrm>
            <a:off x="1180531" y="1346268"/>
            <a:ext cx="5274860" cy="3066706"/>
          </a:xfrm>
        </p:spPr>
        <p:txBody>
          <a:bodyPr anchor="b">
            <a:normAutofit/>
          </a:bodyPr>
          <a:lstStyle/>
          <a:p>
            <a:pPr>
              <a:lnSpc>
                <a:spcPct val="110000"/>
              </a:lnSpc>
            </a:pPr>
            <a:r>
              <a:rPr lang="en-CA" sz="3300"/>
              <a:t>Predicting 10-Year Risk of Coronary Heart Disease: A Logistic Regression Approach</a:t>
            </a:r>
            <a:endParaRPr lang="en-US" sz="3300"/>
          </a:p>
        </p:txBody>
      </p:sp>
      <p:sp>
        <p:nvSpPr>
          <p:cNvPr id="3" name="Subtitle 2">
            <a:extLst>
              <a:ext uri="{FF2B5EF4-FFF2-40B4-BE49-F238E27FC236}">
                <a16:creationId xmlns:a16="http://schemas.microsoft.com/office/drawing/2014/main" id="{A4F13205-3B0F-A4AA-221F-0F77188E389C}"/>
              </a:ext>
            </a:extLst>
          </p:cNvPr>
          <p:cNvSpPr>
            <a:spLocks noGrp="1"/>
          </p:cNvSpPr>
          <p:nvPr>
            <p:ph type="subTitle" idx="1"/>
          </p:nvPr>
        </p:nvSpPr>
        <p:spPr>
          <a:xfrm>
            <a:off x="1201212" y="4412974"/>
            <a:ext cx="4162357" cy="1576188"/>
          </a:xfrm>
        </p:spPr>
        <p:txBody>
          <a:bodyPr anchor="t">
            <a:normAutofit/>
          </a:bodyPr>
          <a:lstStyle/>
          <a:p>
            <a:pPr>
              <a:lnSpc>
                <a:spcPct val="120000"/>
              </a:lnSpc>
            </a:pPr>
            <a:r>
              <a:rPr lang="en-US" sz="2000" b="1"/>
              <a:t>Presented By Group 2:</a:t>
            </a:r>
          </a:p>
          <a:p>
            <a:pPr>
              <a:lnSpc>
                <a:spcPct val="120000"/>
              </a:lnSpc>
            </a:pPr>
            <a:r>
              <a:rPr lang="en-US" sz="2000" b="1"/>
              <a:t>Shanmukha Sree Veda</a:t>
            </a:r>
          </a:p>
          <a:p>
            <a:pPr>
              <a:lnSpc>
                <a:spcPct val="120000"/>
              </a:lnSpc>
            </a:pPr>
            <a:r>
              <a:rPr lang="en-US" sz="2000" b="1"/>
              <a:t>Anupam Sharma</a:t>
            </a:r>
          </a:p>
        </p:txBody>
      </p:sp>
    </p:spTree>
    <p:extLst>
      <p:ext uri="{BB962C8B-B14F-4D97-AF65-F5344CB8AC3E}">
        <p14:creationId xmlns:p14="http://schemas.microsoft.com/office/powerpoint/2010/main" val="7024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5C97465-903D-0141-3E84-C20EAA73DB04}"/>
                  </a:ext>
                </a:extLst>
              </p:cNvPr>
              <p:cNvSpPr txBox="1"/>
              <p:nvPr/>
            </p:nvSpPr>
            <p:spPr>
              <a:xfrm>
                <a:off x="614935" y="699342"/>
                <a:ext cx="9847823" cy="4518118"/>
              </a:xfrm>
              <a:prstGeom prst="rect">
                <a:avLst/>
              </a:prstGeom>
            </p:spPr>
            <p:txBody>
              <a:bodyPr vert="horz" lIns="109728" tIns="109728" rIns="109728" bIns="91440" rtlCol="0">
                <a:normAutofit fontScale="92500"/>
              </a:bodyPr>
              <a:lstStyle/>
              <a:p>
                <a:pPr>
                  <a:lnSpc>
                    <a:spcPct val="150000"/>
                  </a:lnSpc>
                  <a:spcBef>
                    <a:spcPts val="930"/>
                  </a:spcBef>
                  <a:buFont typeface="Corbel" panose="020B0503020204020204" pitchFamily="34" charset="0"/>
                </a:pPr>
                <a:r>
                  <a:rPr lang="en-US" sz="2400" b="1" spc="150" dirty="0">
                    <a:solidFill>
                      <a:schemeClr val="tx1">
                        <a:lumMod val="75000"/>
                        <a:lumOff val="25000"/>
                      </a:schemeClr>
                    </a:solidFill>
                    <a:latin typeface="+mj-lt"/>
                  </a:rPr>
                  <a:t>Model 3:</a:t>
                </a:r>
              </a:p>
              <a:p>
                <a:pPr>
                  <a:lnSpc>
                    <a:spcPct val="150000"/>
                  </a:lnSpc>
                  <a:spcBef>
                    <a:spcPts val="930"/>
                  </a:spcBef>
                  <a:buFont typeface="Corbel" panose="020B0503020204020204" pitchFamily="34" charset="0"/>
                </a:pPr>
                <a14:m>
                  <m:oMath xmlns:m="http://schemas.openxmlformats.org/officeDocument/2006/math">
                    <m:r>
                      <a:rPr lang="en-US" sz="1700" b="1" i="1" spc="150">
                        <a:solidFill>
                          <a:schemeClr val="tx1">
                            <a:lumMod val="75000"/>
                            <a:lumOff val="25000"/>
                          </a:schemeClr>
                        </a:solidFill>
                        <a:latin typeface="Cambria Math" panose="02040503050406030204" pitchFamily="18" charset="0"/>
                      </a:rPr>
                      <m:t>𝒍𝒐𝒈</m:t>
                    </m:r>
                    <m:r>
                      <a:rPr lang="en-US" sz="1700" b="1" i="1" spc="150">
                        <a:solidFill>
                          <a:schemeClr val="tx1">
                            <a:lumMod val="75000"/>
                            <a:lumOff val="25000"/>
                          </a:schemeClr>
                        </a:solidFill>
                        <a:latin typeface="Cambria Math" panose="02040503050406030204" pitchFamily="18" charset="0"/>
                      </a:rPr>
                      <m:t>(</m:t>
                    </m:r>
                    <m:f>
                      <m:fPr>
                        <m:ctrlPr>
                          <a:rPr lang="en-US" sz="1700" b="1" i="1" spc="150">
                            <a:solidFill>
                              <a:schemeClr val="tx1">
                                <a:lumMod val="75000"/>
                                <a:lumOff val="25000"/>
                              </a:schemeClr>
                            </a:solidFill>
                            <a:latin typeface="Cambria Math" panose="02040503050406030204" pitchFamily="18" charset="0"/>
                          </a:rPr>
                        </m:ctrlPr>
                      </m:fPr>
                      <m:num>
                        <m:acc>
                          <m:accPr>
                            <m:chr m:val="̂"/>
                            <m:ctrlPr>
                              <a:rPr lang="en-US" sz="1700" b="1" i="1" spc="150">
                                <a:solidFill>
                                  <a:schemeClr val="tx1">
                                    <a:lumMod val="75000"/>
                                    <a:lumOff val="25000"/>
                                  </a:schemeClr>
                                </a:solidFill>
                                <a:latin typeface="Cambria Math" panose="02040503050406030204" pitchFamily="18" charset="0"/>
                              </a:rPr>
                            </m:ctrlPr>
                          </m:accPr>
                          <m:e>
                            <m:r>
                              <a:rPr lang="en-US" sz="1700" b="1" i="1" spc="150">
                                <a:solidFill>
                                  <a:schemeClr val="tx1">
                                    <a:lumMod val="75000"/>
                                    <a:lumOff val="25000"/>
                                  </a:schemeClr>
                                </a:solidFill>
                                <a:latin typeface="Cambria Math" panose="02040503050406030204" pitchFamily="18" charset="0"/>
                              </a:rPr>
                              <m:t>𝜽</m:t>
                            </m:r>
                            <m:r>
                              <a:rPr lang="en-US" sz="1700" b="1" i="1" spc="150">
                                <a:solidFill>
                                  <a:schemeClr val="tx1">
                                    <a:lumMod val="75000"/>
                                    <a:lumOff val="25000"/>
                                  </a:schemeClr>
                                </a:solidFill>
                                <a:latin typeface="Cambria Math" panose="02040503050406030204" pitchFamily="18" charset="0"/>
                              </a:rPr>
                              <m:t>(</m:t>
                            </m:r>
                            <m:r>
                              <a:rPr lang="en-US" sz="1700" b="1" i="1" spc="150">
                                <a:solidFill>
                                  <a:schemeClr val="tx1">
                                    <a:lumMod val="75000"/>
                                    <a:lumOff val="25000"/>
                                  </a:schemeClr>
                                </a:solidFill>
                                <a:latin typeface="Cambria Math" panose="02040503050406030204" pitchFamily="18" charset="0"/>
                              </a:rPr>
                              <m:t>𝒙</m:t>
                            </m:r>
                            <m:r>
                              <a:rPr lang="en-US" sz="1700" b="1" i="1" spc="150">
                                <a:solidFill>
                                  <a:schemeClr val="tx1">
                                    <a:lumMod val="75000"/>
                                    <a:lumOff val="25000"/>
                                  </a:schemeClr>
                                </a:solidFill>
                                <a:latin typeface="Cambria Math" panose="02040503050406030204" pitchFamily="18" charset="0"/>
                              </a:rPr>
                              <m:t>)</m:t>
                            </m:r>
                          </m:e>
                        </m:acc>
                      </m:num>
                      <m:den>
                        <m:r>
                          <a:rPr lang="en-US" sz="1700" b="1" i="1" spc="150">
                            <a:solidFill>
                              <a:schemeClr val="tx1">
                                <a:lumMod val="75000"/>
                                <a:lumOff val="25000"/>
                              </a:schemeClr>
                            </a:solidFill>
                            <a:latin typeface="Cambria Math" panose="02040503050406030204" pitchFamily="18" charset="0"/>
                          </a:rPr>
                          <m:t>𝟏</m:t>
                        </m:r>
                        <m:r>
                          <a:rPr lang="en-US" sz="1700" b="1" i="1" spc="150">
                            <a:solidFill>
                              <a:schemeClr val="tx1">
                                <a:lumMod val="75000"/>
                                <a:lumOff val="25000"/>
                              </a:schemeClr>
                            </a:solidFill>
                            <a:latin typeface="Cambria Math" panose="02040503050406030204" pitchFamily="18" charset="0"/>
                          </a:rPr>
                          <m:t>−</m:t>
                        </m:r>
                        <m:acc>
                          <m:accPr>
                            <m:chr m:val="̂"/>
                            <m:ctrlPr>
                              <a:rPr lang="en-US" sz="1700" b="1" i="1" spc="150">
                                <a:solidFill>
                                  <a:schemeClr val="tx1">
                                    <a:lumMod val="75000"/>
                                    <a:lumOff val="25000"/>
                                  </a:schemeClr>
                                </a:solidFill>
                                <a:latin typeface="Cambria Math" panose="02040503050406030204" pitchFamily="18" charset="0"/>
                              </a:rPr>
                            </m:ctrlPr>
                          </m:accPr>
                          <m:e>
                            <m:r>
                              <a:rPr lang="en-US" sz="1700" b="1" i="1" spc="150">
                                <a:solidFill>
                                  <a:schemeClr val="tx1">
                                    <a:lumMod val="75000"/>
                                    <a:lumOff val="25000"/>
                                  </a:schemeClr>
                                </a:solidFill>
                                <a:latin typeface="Cambria Math" panose="02040503050406030204" pitchFamily="18" charset="0"/>
                              </a:rPr>
                              <m:t>𝜽</m:t>
                            </m:r>
                            <m:r>
                              <a:rPr lang="en-US" sz="1700" b="1" i="1" spc="150">
                                <a:solidFill>
                                  <a:schemeClr val="tx1">
                                    <a:lumMod val="75000"/>
                                    <a:lumOff val="25000"/>
                                  </a:schemeClr>
                                </a:solidFill>
                                <a:latin typeface="Cambria Math" panose="02040503050406030204" pitchFamily="18" charset="0"/>
                              </a:rPr>
                              <m:t>(</m:t>
                            </m:r>
                            <m:r>
                              <a:rPr lang="en-US" sz="1700" b="1" i="1" spc="150">
                                <a:solidFill>
                                  <a:schemeClr val="tx1">
                                    <a:lumMod val="75000"/>
                                    <a:lumOff val="25000"/>
                                  </a:schemeClr>
                                </a:solidFill>
                                <a:latin typeface="Cambria Math" panose="02040503050406030204" pitchFamily="18" charset="0"/>
                              </a:rPr>
                              <m:t>𝒙</m:t>
                            </m:r>
                            <m:r>
                              <a:rPr lang="en-US" sz="1700" b="1" i="1" spc="150">
                                <a:solidFill>
                                  <a:schemeClr val="tx1">
                                    <a:lumMod val="75000"/>
                                    <a:lumOff val="25000"/>
                                  </a:schemeClr>
                                </a:solidFill>
                                <a:latin typeface="Cambria Math" panose="02040503050406030204" pitchFamily="18" charset="0"/>
                              </a:rPr>
                              <m:t>)</m:t>
                            </m:r>
                          </m:e>
                        </m:acc>
                      </m:den>
                    </m:f>
                    <m:r>
                      <a:rPr lang="en-US" sz="1700" b="1" i="1" spc="150">
                        <a:solidFill>
                          <a:schemeClr val="tx1">
                            <a:lumMod val="75000"/>
                            <a:lumOff val="25000"/>
                          </a:schemeClr>
                        </a:solidFill>
                        <a:latin typeface="Cambria Math" panose="02040503050406030204" pitchFamily="18" charset="0"/>
                      </a:rPr>
                      <m:t>)</m:t>
                    </m:r>
                  </m:oMath>
                </a14:m>
                <a:r>
                  <a:rPr lang="en-US" sz="1700" b="1" spc="150" dirty="0">
                    <a:solidFill>
                      <a:schemeClr val="tx1">
                        <a:lumMod val="75000"/>
                        <a:lumOff val="25000"/>
                      </a:schemeClr>
                    </a:solidFill>
                  </a:rPr>
                  <a:t> = 39.53+ 0.006077 * </a:t>
                </a:r>
                <a14:m>
                  <m:oMath xmlns:m="http://schemas.openxmlformats.org/officeDocument/2006/math">
                    <m:r>
                      <a:rPr lang="en-US" sz="1700" b="1" i="1" spc="150">
                        <a:solidFill>
                          <a:schemeClr val="tx1">
                            <a:lumMod val="75000"/>
                            <a:lumOff val="25000"/>
                          </a:schemeClr>
                        </a:solidFill>
                        <a:latin typeface="Cambria Math" panose="02040503050406030204" pitchFamily="18" charset="0"/>
                      </a:rPr>
                      <m:t>𝒂𝒈</m:t>
                    </m:r>
                    <m:sSup>
                      <m:sSupPr>
                        <m:ctrlPr>
                          <a:rPr lang="en-US" sz="1700" b="1" i="1" spc="150">
                            <a:solidFill>
                              <a:schemeClr val="tx1">
                                <a:lumMod val="75000"/>
                                <a:lumOff val="25000"/>
                              </a:schemeClr>
                            </a:solidFill>
                            <a:latin typeface="Cambria Math" panose="02040503050406030204" pitchFamily="18" charset="0"/>
                          </a:rPr>
                        </m:ctrlPr>
                      </m:sSupPr>
                      <m:e>
                        <m:r>
                          <a:rPr lang="en-US" sz="1700" b="1" i="1" spc="150">
                            <a:solidFill>
                              <a:schemeClr val="tx1">
                                <a:lumMod val="75000"/>
                                <a:lumOff val="25000"/>
                              </a:schemeClr>
                            </a:solidFill>
                            <a:latin typeface="Cambria Math" panose="02040503050406030204" pitchFamily="18" charset="0"/>
                          </a:rPr>
                          <m:t>𝒆</m:t>
                        </m:r>
                      </m:e>
                      <m:sup>
                        <m:r>
                          <a:rPr lang="en-US" sz="1700" b="1" i="1" spc="150">
                            <a:solidFill>
                              <a:schemeClr val="tx1">
                                <a:lumMod val="75000"/>
                                <a:lumOff val="25000"/>
                              </a:schemeClr>
                            </a:solidFill>
                            <a:latin typeface="Cambria Math" panose="02040503050406030204" pitchFamily="18" charset="0"/>
                          </a:rPr>
                          <m:t>𝟐</m:t>
                        </m:r>
                      </m:sup>
                    </m:sSup>
                  </m:oMath>
                </a14:m>
                <a:r>
                  <a:rPr lang="en-US" sz="1700" b="1" spc="150" dirty="0">
                    <a:solidFill>
                      <a:schemeClr val="tx1">
                        <a:lumMod val="75000"/>
                        <a:lumOff val="25000"/>
                      </a:schemeClr>
                    </a:solidFill>
                  </a:rPr>
                  <a:t>+ 0.5507* I(sex=Male)+ 	0.01702*</a:t>
                </a:r>
                <a:r>
                  <a:rPr lang="en-US" sz="1700" b="1" spc="150" dirty="0" err="1">
                    <a:solidFill>
                      <a:schemeClr val="tx1">
                        <a:lumMod val="75000"/>
                        <a:lumOff val="25000"/>
                      </a:schemeClr>
                    </a:solidFill>
                  </a:rPr>
                  <a:t>cigsPerDay</a:t>
                </a:r>
                <a:r>
                  <a:rPr lang="en-US" sz="1700" b="1" spc="150" dirty="0">
                    <a:solidFill>
                      <a:schemeClr val="tx1">
                        <a:lumMod val="75000"/>
                        <a:lumOff val="25000"/>
                      </a:schemeClr>
                    </a:solidFill>
                  </a:rPr>
                  <a:t> + 4.1*I(</a:t>
                </a:r>
                <a:r>
                  <a:rPr lang="en-US" sz="1700" b="1" spc="150" dirty="0" err="1">
                    <a:solidFill>
                      <a:schemeClr val="tx1">
                        <a:lumMod val="75000"/>
                        <a:lumOff val="25000"/>
                      </a:schemeClr>
                    </a:solidFill>
                  </a:rPr>
                  <a:t>BPMeds</a:t>
                </a:r>
                <a:r>
                  <a:rPr lang="en-US" sz="1700" b="1" spc="150" dirty="0">
                    <a:solidFill>
                      <a:schemeClr val="tx1">
                        <a:lumMod val="75000"/>
                        <a:lumOff val="25000"/>
                      </a:schemeClr>
                    </a:solidFill>
                  </a:rPr>
                  <a:t>=1) + 5.211*I(diabetes=1) 	+ 0.003785* </a:t>
                </a:r>
                <a:r>
                  <a:rPr lang="en-US" sz="1700" b="1" spc="150" dirty="0" err="1">
                    <a:solidFill>
                      <a:schemeClr val="tx1">
                        <a:lumMod val="75000"/>
                        <a:lumOff val="25000"/>
                      </a:schemeClr>
                    </a:solidFill>
                  </a:rPr>
                  <a:t>totChol</a:t>
                </a:r>
                <a:r>
                  <a:rPr lang="en-US" sz="1700" b="1" spc="150" dirty="0">
                    <a:solidFill>
                      <a:schemeClr val="tx1">
                        <a:lumMod val="75000"/>
                        <a:lumOff val="25000"/>
                      </a:schemeClr>
                    </a:solidFill>
                  </a:rPr>
                  <a:t> + 0.01482* </a:t>
                </a:r>
                <a:r>
                  <a:rPr lang="en-US" sz="1700" b="1" spc="150" dirty="0" err="1">
                    <a:solidFill>
                      <a:schemeClr val="tx1">
                        <a:lumMod val="75000"/>
                        <a:lumOff val="25000"/>
                      </a:schemeClr>
                    </a:solidFill>
                  </a:rPr>
                  <a:t>sysBP</a:t>
                </a:r>
                <a:r>
                  <a:rPr lang="en-US" sz="1700" b="1" spc="150" dirty="0">
                    <a:solidFill>
                      <a:schemeClr val="tx1">
                        <a:lumMod val="75000"/>
                        <a:lumOff val="25000"/>
                      </a:schemeClr>
                    </a:solidFill>
                  </a:rPr>
                  <a:t> + 0.1704* </a:t>
                </a:r>
                <a:r>
                  <a:rPr lang="en-US" sz="1700" b="1" spc="150" dirty="0" err="1">
                    <a:solidFill>
                      <a:schemeClr val="tx1">
                        <a:lumMod val="75000"/>
                        <a:lumOff val="25000"/>
                      </a:schemeClr>
                    </a:solidFill>
                  </a:rPr>
                  <a:t>diaBP</a:t>
                </a:r>
                <a:r>
                  <a:rPr lang="en-US" sz="1700" b="1" spc="150" dirty="0">
                    <a:solidFill>
                      <a:schemeClr val="tx1">
                        <a:lumMod val="75000"/>
                        <a:lumOff val="25000"/>
                      </a:schemeClr>
                    </a:solidFill>
                  </a:rPr>
                  <a:t> - 	13.7*log(</a:t>
                </a:r>
                <a:r>
                  <a:rPr lang="en-US" sz="1700" b="1" spc="150" dirty="0" err="1">
                    <a:solidFill>
                      <a:schemeClr val="tx1">
                        <a:lumMod val="75000"/>
                        <a:lumOff val="25000"/>
                      </a:schemeClr>
                    </a:solidFill>
                  </a:rPr>
                  <a:t>diaBP</a:t>
                </a:r>
                <a:r>
                  <a:rPr lang="en-US" sz="1700" b="1" spc="150" dirty="0">
                    <a:solidFill>
                      <a:schemeClr val="tx1">
                        <a:lumMod val="75000"/>
                        <a:lumOff val="25000"/>
                      </a:schemeClr>
                    </a:solidFill>
                  </a:rPr>
                  <a:t>) -0.1387 * BMI*</a:t>
                </a:r>
                <a:r>
                  <a:rPr lang="en-US" sz="1700" b="1" spc="150" dirty="0" err="1">
                    <a:solidFill>
                      <a:schemeClr val="tx1">
                        <a:lumMod val="75000"/>
                        <a:lumOff val="25000"/>
                      </a:schemeClr>
                    </a:solidFill>
                  </a:rPr>
                  <a:t>BPMeds</a:t>
                </a:r>
                <a:r>
                  <a:rPr lang="en-US" sz="1700" b="1" spc="150" dirty="0">
                    <a:solidFill>
                      <a:schemeClr val="tx1">
                        <a:lumMod val="75000"/>
                        <a:lumOff val="25000"/>
                      </a:schemeClr>
                    </a:solidFill>
                  </a:rPr>
                  <a:t> + 	0.0182*glucose*</a:t>
                </a:r>
                <a:r>
                  <a:rPr lang="en-US" sz="1700" b="1" spc="150" dirty="0" err="1">
                    <a:solidFill>
                      <a:schemeClr val="tx1">
                        <a:lumMod val="75000"/>
                        <a:lumOff val="25000"/>
                      </a:schemeClr>
                    </a:solidFill>
                  </a:rPr>
                  <a:t>prevalentHYP</a:t>
                </a:r>
                <a:r>
                  <a:rPr lang="en-US" sz="1700" b="1" spc="150" dirty="0">
                    <a:solidFill>
                      <a:schemeClr val="tx1">
                        <a:lumMod val="75000"/>
                        <a:lumOff val="25000"/>
                      </a:schemeClr>
                    </a:solidFill>
                  </a:rPr>
                  <a:t> – 0.03677*</a:t>
                </a:r>
                <a:r>
                  <a:rPr lang="en-US" sz="1700" b="1" spc="150" dirty="0" err="1">
                    <a:solidFill>
                      <a:schemeClr val="tx1">
                        <a:lumMod val="75000"/>
                        <a:lumOff val="25000"/>
                      </a:schemeClr>
                    </a:solidFill>
                  </a:rPr>
                  <a:t>sysBP</a:t>
                </a:r>
                <a:r>
                  <a:rPr lang="en-US" sz="1700" b="1" spc="150" dirty="0">
                    <a:solidFill>
                      <a:schemeClr val="tx1">
                        <a:lumMod val="75000"/>
                        <a:lumOff val="25000"/>
                      </a:schemeClr>
                    </a:solidFill>
                  </a:rPr>
                  <a:t>*diabetes + 	0.1256*heartrate*</a:t>
                </a:r>
                <a:r>
                  <a:rPr lang="en-US" sz="1700" b="1" spc="150" dirty="0" err="1">
                    <a:solidFill>
                      <a:schemeClr val="tx1">
                        <a:lumMod val="75000"/>
                        <a:lumOff val="25000"/>
                      </a:schemeClr>
                    </a:solidFill>
                  </a:rPr>
                  <a:t>prevalentStroke</a:t>
                </a:r>
                <a:r>
                  <a:rPr lang="en-US" sz="1700" b="1" spc="150" dirty="0">
                    <a:solidFill>
                      <a:schemeClr val="tx1">
                        <a:lumMod val="75000"/>
                        <a:lumOff val="25000"/>
                      </a:schemeClr>
                    </a:solidFill>
                  </a:rPr>
                  <a:t> – 0.02891*</a:t>
                </a:r>
                <a:r>
                  <a:rPr lang="en-US" sz="1700" b="1" spc="150" dirty="0" err="1">
                    <a:solidFill>
                      <a:schemeClr val="tx1">
                        <a:lumMod val="75000"/>
                        <a:lumOff val="25000"/>
                      </a:schemeClr>
                    </a:solidFill>
                  </a:rPr>
                  <a:t>diaBP</a:t>
                </a:r>
                <a:r>
                  <a:rPr lang="en-US" sz="1700" b="1" spc="150" dirty="0">
                    <a:solidFill>
                      <a:schemeClr val="tx1">
                        <a:lumMod val="75000"/>
                        <a:lumOff val="25000"/>
                      </a:schemeClr>
                    </a:solidFill>
                  </a:rPr>
                  <a:t>*</a:t>
                </a:r>
                <a:r>
                  <a:rPr lang="en-US" sz="1700" b="1" spc="150" dirty="0" err="1">
                    <a:solidFill>
                      <a:schemeClr val="tx1">
                        <a:lumMod val="75000"/>
                        <a:lumOff val="25000"/>
                      </a:schemeClr>
                    </a:solidFill>
                  </a:rPr>
                  <a:t>prevalentHYP</a:t>
                </a:r>
                <a:endParaRPr lang="en-US" sz="1700" b="1" spc="150" dirty="0">
                  <a:solidFill>
                    <a:schemeClr val="tx1">
                      <a:lumMod val="75000"/>
                      <a:lumOff val="25000"/>
                    </a:schemeClr>
                  </a:solidFill>
                </a:endParaRPr>
              </a:p>
              <a:p>
                <a:pPr>
                  <a:lnSpc>
                    <a:spcPct val="150000"/>
                  </a:lnSpc>
                  <a:spcBef>
                    <a:spcPts val="930"/>
                  </a:spcBef>
                  <a:buFont typeface="Corbel" panose="020B0503020204020204" pitchFamily="34" charset="0"/>
                </a:pPr>
                <a:endParaRPr lang="en-US" sz="1700" b="1" spc="150" dirty="0">
                  <a:solidFill>
                    <a:schemeClr val="tx1">
                      <a:lumMod val="75000"/>
                      <a:lumOff val="25000"/>
                    </a:schemeClr>
                  </a:solidFill>
                </a:endParaRPr>
              </a:p>
              <a:p>
                <a:pPr>
                  <a:lnSpc>
                    <a:spcPct val="150000"/>
                  </a:lnSpc>
                  <a:spcBef>
                    <a:spcPts val="930"/>
                  </a:spcBef>
                  <a:buFont typeface="Corbel" panose="020B0503020204020204" pitchFamily="34" charset="0"/>
                </a:pPr>
                <a:r>
                  <a:rPr lang="en-US" sz="1500" b="1" spc="150" dirty="0">
                    <a:solidFill>
                      <a:schemeClr val="tx1">
                        <a:lumMod val="75000"/>
                        <a:lumOff val="25000"/>
                      </a:schemeClr>
                    </a:solidFill>
                  </a:rPr>
                  <a:t>Few categorical variables like “</a:t>
                </a:r>
                <a:r>
                  <a:rPr lang="en-US" sz="1500" b="1" spc="150" dirty="0" err="1">
                    <a:solidFill>
                      <a:schemeClr val="tx1">
                        <a:lumMod val="75000"/>
                        <a:lumOff val="25000"/>
                      </a:schemeClr>
                    </a:solidFill>
                  </a:rPr>
                  <a:t>BPMeds</a:t>
                </a:r>
                <a:r>
                  <a:rPr lang="en-US" sz="1500" b="1" spc="150" dirty="0">
                    <a:solidFill>
                      <a:schemeClr val="tx1">
                        <a:lumMod val="75000"/>
                        <a:lumOff val="25000"/>
                      </a:schemeClr>
                    </a:solidFill>
                  </a:rPr>
                  <a:t>”,  “diabetes”,  “</a:t>
                </a:r>
                <a:r>
                  <a:rPr lang="en-US" sz="1500" b="1" spc="150" dirty="0" err="1">
                    <a:solidFill>
                      <a:schemeClr val="tx1">
                        <a:lumMod val="75000"/>
                        <a:lumOff val="25000"/>
                      </a:schemeClr>
                    </a:solidFill>
                  </a:rPr>
                  <a:t>prevalentHYP</a:t>
                </a:r>
                <a:r>
                  <a:rPr lang="en-US" sz="1500" b="1" spc="150" dirty="0">
                    <a:solidFill>
                      <a:schemeClr val="tx1">
                        <a:lumMod val="75000"/>
                        <a:lumOff val="25000"/>
                      </a:schemeClr>
                    </a:solidFill>
                  </a:rPr>
                  <a:t>” and “</a:t>
                </a:r>
                <a:r>
                  <a:rPr lang="en-US" sz="1500" b="1" spc="150" dirty="0" err="1">
                    <a:solidFill>
                      <a:schemeClr val="tx1">
                        <a:lumMod val="75000"/>
                        <a:lumOff val="25000"/>
                      </a:schemeClr>
                    </a:solidFill>
                  </a:rPr>
                  <a:t>prevalentStroke</a:t>
                </a:r>
                <a:r>
                  <a:rPr lang="en-US" sz="1500" b="1" spc="150" dirty="0">
                    <a:solidFill>
                      <a:schemeClr val="tx1">
                        <a:lumMod val="75000"/>
                        <a:lumOff val="25000"/>
                      </a:schemeClr>
                    </a:solidFill>
                  </a:rPr>
                  <a:t>” show some significance with interaction with other variables.</a:t>
                </a:r>
              </a:p>
            </p:txBody>
          </p:sp>
        </mc:Choice>
        <mc:Fallback xmlns="">
          <p:sp>
            <p:nvSpPr>
              <p:cNvPr id="2" name="TextBox 1">
                <a:extLst>
                  <a:ext uri="{FF2B5EF4-FFF2-40B4-BE49-F238E27FC236}">
                    <a16:creationId xmlns:a16="http://schemas.microsoft.com/office/drawing/2014/main" id="{E5C97465-903D-0141-3E84-C20EAA73DB04}"/>
                  </a:ext>
                </a:extLst>
              </p:cNvPr>
              <p:cNvSpPr txBox="1">
                <a:spLocks noRot="1" noChangeAspect="1" noMove="1" noResize="1" noEditPoints="1" noAdjustHandles="1" noChangeArrowheads="1" noChangeShapeType="1" noTextEdit="1"/>
              </p:cNvSpPr>
              <p:nvPr/>
            </p:nvSpPr>
            <p:spPr>
              <a:xfrm>
                <a:off x="614935" y="699342"/>
                <a:ext cx="9847823" cy="4518118"/>
              </a:xfrm>
              <a:prstGeom prst="rect">
                <a:avLst/>
              </a:prstGeom>
              <a:blipFill>
                <a:blip r:embed="rId2"/>
                <a:stretch>
                  <a:fillRect l="-644"/>
                </a:stretch>
              </a:blipFill>
            </p:spPr>
            <p:txBody>
              <a:bodyPr/>
              <a:lstStyle/>
              <a:p>
                <a:r>
                  <a:rPr lang="en-US">
                    <a:noFill/>
                  </a:rPr>
                  <a:t> </a:t>
                </a:r>
              </a:p>
            </p:txBody>
          </p:sp>
        </mc:Fallback>
      </mc:AlternateContent>
    </p:spTree>
    <p:extLst>
      <p:ext uri="{BB962C8B-B14F-4D97-AF65-F5344CB8AC3E}">
        <p14:creationId xmlns:p14="http://schemas.microsoft.com/office/powerpoint/2010/main" val="83309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63904-F1E0-E7E7-A1F7-2655073D1DB9}"/>
              </a:ext>
            </a:extLst>
          </p:cNvPr>
          <p:cNvSpPr txBox="1"/>
          <p:nvPr/>
        </p:nvSpPr>
        <p:spPr>
          <a:xfrm>
            <a:off x="1000460" y="441064"/>
            <a:ext cx="3958135" cy="523220"/>
          </a:xfrm>
          <a:prstGeom prst="rect">
            <a:avLst/>
          </a:prstGeom>
          <a:noFill/>
        </p:spPr>
        <p:txBody>
          <a:bodyPr wrap="none" rtlCol="0">
            <a:spAutoFit/>
          </a:bodyPr>
          <a:lstStyle/>
          <a:p>
            <a:r>
              <a:rPr lang="en-US" sz="2800" b="1">
                <a:latin typeface="+mj-lt"/>
              </a:rPr>
              <a:t>Model Comparison :</a:t>
            </a:r>
            <a:endParaRPr lang="en-US" sz="2800" b="1" dirty="0">
              <a:latin typeface="+mj-lt"/>
            </a:endParaRPr>
          </a:p>
        </p:txBody>
      </p:sp>
      <p:sp>
        <p:nvSpPr>
          <p:cNvPr id="4" name="TextBox 3">
            <a:extLst>
              <a:ext uri="{FF2B5EF4-FFF2-40B4-BE49-F238E27FC236}">
                <a16:creationId xmlns:a16="http://schemas.microsoft.com/office/drawing/2014/main" id="{9800BB1C-C08D-1C35-C20A-5CC3D25EB34E}"/>
              </a:ext>
            </a:extLst>
          </p:cNvPr>
          <p:cNvSpPr txBox="1"/>
          <p:nvPr/>
        </p:nvSpPr>
        <p:spPr>
          <a:xfrm>
            <a:off x="742277" y="1333949"/>
            <a:ext cx="7519596" cy="369332"/>
          </a:xfrm>
          <a:prstGeom prst="rect">
            <a:avLst/>
          </a:prstGeom>
          <a:noFill/>
        </p:spPr>
        <p:txBody>
          <a:bodyPr wrap="square" rtlCol="0">
            <a:spAutoFit/>
          </a:bodyPr>
          <a:lstStyle/>
          <a:p>
            <a:pPr marL="285750" indent="-285750">
              <a:buFont typeface="Wingdings" pitchFamily="2" charset="2"/>
              <a:buChar char="ü"/>
            </a:pPr>
            <a:r>
              <a:rPr lang="en-US" b="1"/>
              <a:t>AIC (</a:t>
            </a:r>
            <a:r>
              <a:rPr lang="en-CA"/>
              <a:t>that the smaller the value of AIC the better the model </a:t>
            </a:r>
            <a:r>
              <a:rPr lang="en-US" b="1"/>
              <a:t>):</a:t>
            </a:r>
            <a:endParaRPr lang="en-US" b="1" dirty="0"/>
          </a:p>
        </p:txBody>
      </p:sp>
      <p:graphicFrame>
        <p:nvGraphicFramePr>
          <p:cNvPr id="3" name="Table 2">
            <a:extLst>
              <a:ext uri="{FF2B5EF4-FFF2-40B4-BE49-F238E27FC236}">
                <a16:creationId xmlns:a16="http://schemas.microsoft.com/office/drawing/2014/main" id="{82CCD5D9-EEFD-2E57-6889-4275B61DCB84}"/>
              </a:ext>
            </a:extLst>
          </p:cNvPr>
          <p:cNvGraphicFramePr>
            <a:graphicFrameLocks noGrp="1"/>
          </p:cNvGraphicFramePr>
          <p:nvPr>
            <p:extLst>
              <p:ext uri="{D42A27DB-BD31-4B8C-83A1-F6EECF244321}">
                <p14:modId xmlns:p14="http://schemas.microsoft.com/office/powerpoint/2010/main" val="3185307269"/>
              </p:ext>
            </p:extLst>
          </p:nvPr>
        </p:nvGraphicFramePr>
        <p:xfrm>
          <a:off x="1192902" y="1898745"/>
          <a:ext cx="8127999" cy="736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98628465"/>
                    </a:ext>
                  </a:extLst>
                </a:gridCol>
                <a:gridCol w="2709333">
                  <a:extLst>
                    <a:ext uri="{9D8B030D-6E8A-4147-A177-3AD203B41FA5}">
                      <a16:colId xmlns:a16="http://schemas.microsoft.com/office/drawing/2014/main" val="2388453062"/>
                    </a:ext>
                  </a:extLst>
                </a:gridCol>
                <a:gridCol w="2709333">
                  <a:extLst>
                    <a:ext uri="{9D8B030D-6E8A-4147-A177-3AD203B41FA5}">
                      <a16:colId xmlns:a16="http://schemas.microsoft.com/office/drawing/2014/main" val="3266689198"/>
                    </a:ext>
                  </a:extLst>
                </a:gridCol>
              </a:tblGrid>
              <a:tr h="0">
                <a:tc>
                  <a:txBody>
                    <a:bodyPr/>
                    <a:lstStyle/>
                    <a:p>
                      <a:pPr algn="ctr"/>
                      <a:r>
                        <a:rPr lang="en-US" dirty="0"/>
                        <a:t>Model1</a:t>
                      </a:r>
                    </a:p>
                  </a:txBody>
                  <a:tcPr/>
                </a:tc>
                <a:tc>
                  <a:txBody>
                    <a:bodyPr/>
                    <a:lstStyle/>
                    <a:p>
                      <a:pPr algn="ctr"/>
                      <a:r>
                        <a:rPr lang="en-US" dirty="0"/>
                        <a:t>Model2</a:t>
                      </a:r>
                    </a:p>
                  </a:txBody>
                  <a:tcPr/>
                </a:tc>
                <a:tc>
                  <a:txBody>
                    <a:bodyPr/>
                    <a:lstStyle/>
                    <a:p>
                      <a:pPr algn="ctr"/>
                      <a:r>
                        <a:rPr lang="en-US" dirty="0"/>
                        <a:t>Model3</a:t>
                      </a:r>
                    </a:p>
                  </a:txBody>
                  <a:tcPr/>
                </a:tc>
                <a:extLst>
                  <a:ext uri="{0D108BD9-81ED-4DB2-BD59-A6C34878D82A}">
                    <a16:rowId xmlns:a16="http://schemas.microsoft.com/office/drawing/2014/main" val="2853282819"/>
                  </a:ext>
                </a:extLst>
              </a:tr>
              <a:tr h="370840">
                <a:tc>
                  <a:txBody>
                    <a:bodyPr/>
                    <a:lstStyle/>
                    <a:p>
                      <a:pPr algn="ctr"/>
                      <a:r>
                        <a:rPr lang="en-US" dirty="0"/>
                        <a:t>2225.014</a:t>
                      </a:r>
                    </a:p>
                  </a:txBody>
                  <a:tcPr/>
                </a:tc>
                <a:tc>
                  <a:txBody>
                    <a:bodyPr/>
                    <a:lstStyle/>
                    <a:p>
                      <a:pPr algn="ctr"/>
                      <a:r>
                        <a:rPr lang="en-US" dirty="0"/>
                        <a:t>2222.342</a:t>
                      </a:r>
                    </a:p>
                  </a:txBody>
                  <a:tcPr/>
                </a:tc>
                <a:tc>
                  <a:txBody>
                    <a:bodyPr/>
                    <a:lstStyle/>
                    <a:p>
                      <a:pPr algn="ctr"/>
                      <a:r>
                        <a:rPr lang="en-US" dirty="0"/>
                        <a:t>2201.839</a:t>
                      </a:r>
                    </a:p>
                  </a:txBody>
                  <a:tcPr/>
                </a:tc>
                <a:extLst>
                  <a:ext uri="{0D108BD9-81ED-4DB2-BD59-A6C34878D82A}">
                    <a16:rowId xmlns:a16="http://schemas.microsoft.com/office/drawing/2014/main" val="907565073"/>
                  </a:ext>
                </a:extLst>
              </a:tr>
            </a:tbl>
          </a:graphicData>
        </a:graphic>
      </p:graphicFrame>
      <p:sp>
        <p:nvSpPr>
          <p:cNvPr id="5" name="TextBox 4">
            <a:extLst>
              <a:ext uri="{FF2B5EF4-FFF2-40B4-BE49-F238E27FC236}">
                <a16:creationId xmlns:a16="http://schemas.microsoft.com/office/drawing/2014/main" id="{4903EF90-7961-4113-1C41-11A4637EEEAE}"/>
              </a:ext>
            </a:extLst>
          </p:cNvPr>
          <p:cNvSpPr txBox="1"/>
          <p:nvPr/>
        </p:nvSpPr>
        <p:spPr>
          <a:xfrm>
            <a:off x="898392" y="3429000"/>
            <a:ext cx="3404009" cy="369332"/>
          </a:xfrm>
          <a:prstGeom prst="rect">
            <a:avLst/>
          </a:prstGeom>
          <a:noFill/>
        </p:spPr>
        <p:txBody>
          <a:bodyPr wrap="none" rtlCol="0">
            <a:spAutoFit/>
          </a:bodyPr>
          <a:lstStyle/>
          <a:p>
            <a:pPr marL="285750" indent="-285750">
              <a:buFont typeface="Wingdings" pitchFamily="2" charset="2"/>
              <a:buChar char="ü"/>
            </a:pPr>
            <a:r>
              <a:rPr lang="en-US" b="1"/>
              <a:t>Hosmer-Lemeshow Test</a:t>
            </a:r>
            <a:endParaRPr lang="en-US" b="1" dirty="0"/>
          </a:p>
        </p:txBody>
      </p:sp>
      <p:sp>
        <p:nvSpPr>
          <p:cNvPr id="6" name="TextBox 5">
            <a:extLst>
              <a:ext uri="{FF2B5EF4-FFF2-40B4-BE49-F238E27FC236}">
                <a16:creationId xmlns:a16="http://schemas.microsoft.com/office/drawing/2014/main" id="{7D292E1D-4FC3-4E56-FD9A-12FD6927D25A}"/>
              </a:ext>
            </a:extLst>
          </p:cNvPr>
          <p:cNvSpPr txBox="1"/>
          <p:nvPr/>
        </p:nvSpPr>
        <p:spPr>
          <a:xfrm>
            <a:off x="1301675" y="2915322"/>
            <a:ext cx="7583551" cy="369332"/>
          </a:xfrm>
          <a:prstGeom prst="rect">
            <a:avLst/>
          </a:prstGeom>
          <a:noFill/>
        </p:spPr>
        <p:txBody>
          <a:bodyPr wrap="none" rtlCol="0">
            <a:spAutoFit/>
          </a:bodyPr>
          <a:lstStyle/>
          <a:p>
            <a:r>
              <a:rPr lang="en-US"/>
              <a:t>AIC suggest that model3 (model with interaction terms) is better.</a:t>
            </a:r>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0F93781-CCED-5847-D3FF-7EDAEEB53CC9}"/>
                  </a:ext>
                </a:extLst>
              </p:cNvPr>
              <p:cNvSpPr txBox="1"/>
              <p:nvPr/>
            </p:nvSpPr>
            <p:spPr>
              <a:xfrm>
                <a:off x="1055326" y="3856211"/>
                <a:ext cx="10360002" cy="2308324"/>
              </a:xfrm>
              <a:prstGeom prst="rect">
                <a:avLst/>
              </a:prstGeom>
              <a:noFill/>
            </p:spPr>
            <p:txBody>
              <a:bodyPr wrap="square" rtlCol="0">
                <a:spAutoFit/>
              </a:bodyPr>
              <a:lstStyle/>
              <a:p>
                <a14:m>
                  <m:oMath xmlns:m="http://schemas.openxmlformats.org/officeDocument/2006/math">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𝐻</m:t>
                        </m:r>
                      </m:e>
                      <m:sub>
                        <m:r>
                          <a:rPr lang="en-CA" sz="1600" b="0" i="1" smtClean="0">
                            <a:latin typeface="Cambria Math" panose="02040503050406030204" pitchFamily="18" charset="0"/>
                          </a:rPr>
                          <m:t>0</m:t>
                        </m:r>
                      </m:sub>
                    </m:sSub>
                  </m:oMath>
                </a14:m>
                <a:r>
                  <a:rPr lang="en-CA" sz="1600" i="1" dirty="0"/>
                  <a:t>: the logistic model3 provides an adequate fit to the data.</a:t>
                </a:r>
              </a:p>
              <a:p>
                <a14:m>
                  <m:oMath xmlns:m="http://schemas.openxmlformats.org/officeDocument/2006/math">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𝐻</m:t>
                        </m:r>
                      </m:e>
                      <m:sub>
                        <m:r>
                          <a:rPr lang="en-CA" sz="1600" b="0" i="1" smtClean="0">
                            <a:latin typeface="Cambria Math" panose="02040503050406030204" pitchFamily="18" charset="0"/>
                          </a:rPr>
                          <m:t>𝑎</m:t>
                        </m:r>
                      </m:sub>
                    </m:sSub>
                  </m:oMath>
                </a14:m>
                <a:r>
                  <a:rPr lang="en-CA" sz="1600" i="1" dirty="0"/>
                  <a:t>: the logistic model3 does not adequately fit the data</a:t>
                </a:r>
                <a14:m>
                  <m:oMath xmlns:m="http://schemas.openxmlformats.org/officeDocument/2006/math">
                    <m:r>
                      <a:rPr lang="en-CA" sz="1600" b="0" i="1" smtClean="0">
                        <a:latin typeface="Cambria Math" panose="02040503050406030204" pitchFamily="18" charset="0"/>
                      </a:rPr>
                      <m:t>.</m:t>
                    </m:r>
                  </m:oMath>
                </a14:m>
                <a:endParaRPr lang="en-CA" sz="1600" b="0" i="1" dirty="0"/>
              </a:p>
              <a:p>
                <a:endParaRPr lang="en-US" sz="1600" dirty="0"/>
              </a:p>
              <a:p>
                <a:r>
                  <a:rPr lang="en-US" sz="1600" dirty="0"/>
                  <a:t>Test statistics = </a:t>
                </a:r>
                <a14:m>
                  <m:oMath xmlns:m="http://schemas.openxmlformats.org/officeDocument/2006/math">
                    <m:sSup>
                      <m:sSupPr>
                        <m:ctrlPr>
                          <a:rPr lang="en-CA" sz="1600" b="0" i="1" smtClean="0">
                            <a:latin typeface="Cambria Math" panose="02040503050406030204" pitchFamily="18" charset="0"/>
                          </a:rPr>
                        </m:ctrlPr>
                      </m:sSupPr>
                      <m:e>
                        <m:r>
                          <a:rPr lang="en-US" sz="1600" i="1" smtClean="0">
                            <a:latin typeface="Cambria Math" panose="02040503050406030204" pitchFamily="18" charset="0"/>
                          </a:rPr>
                          <m:t>𝜒</m:t>
                        </m:r>
                      </m:e>
                      <m:sup>
                        <m:r>
                          <a:rPr lang="en-CA" sz="1600" b="0" i="1" smtClean="0">
                            <a:latin typeface="Cambria Math" panose="02040503050406030204" pitchFamily="18" charset="0"/>
                          </a:rPr>
                          <m:t>2</m:t>
                        </m:r>
                      </m:sup>
                    </m:sSup>
                  </m:oMath>
                </a14:m>
                <a:r>
                  <a:rPr lang="el-GR" sz="1600" dirty="0"/>
                  <a:t>= 2.3479, </a:t>
                </a:r>
                <a:r>
                  <a:rPr lang="en-US" sz="1600" dirty="0" err="1"/>
                  <a:t>df</a:t>
                </a:r>
                <a:r>
                  <a:rPr lang="en-US" sz="1600" dirty="0"/>
                  <a:t> = 3, p-value = 0.5034</a:t>
                </a:r>
              </a:p>
              <a:p>
                <a:endParaRPr lang="en-US" sz="1600" dirty="0"/>
              </a:p>
              <a:p>
                <a:r>
                  <a:rPr lang="en-US" sz="1600" dirty="0"/>
                  <a:t>Decision: 0.5034 &gt; 0.10, we fail to reject </a:t>
                </a:r>
                <a14:m>
                  <m:oMath xmlns:m="http://schemas.openxmlformats.org/officeDocument/2006/math">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𝐻</m:t>
                        </m:r>
                      </m:e>
                      <m:sub>
                        <m:r>
                          <a:rPr lang="en-CA" sz="1600" b="0" i="1" smtClean="0">
                            <a:latin typeface="Cambria Math" panose="02040503050406030204" pitchFamily="18" charset="0"/>
                          </a:rPr>
                          <m:t>0</m:t>
                        </m:r>
                      </m:sub>
                    </m:sSub>
                  </m:oMath>
                </a14:m>
                <a:r>
                  <a:rPr lang="en-US" sz="1600" dirty="0"/>
                  <a:t> at a 10 % significance level</a:t>
                </a:r>
              </a:p>
              <a:p>
                <a:endParaRPr lang="en-US" sz="1600" dirty="0"/>
              </a:p>
              <a:p>
                <a:r>
                  <a:rPr lang="en-US" sz="1600" dirty="0"/>
                  <a:t>Conclusion: We do not have sufficient evidence to support to state that the model does not adequately fit the data at a 10% significance level.</a:t>
                </a:r>
              </a:p>
            </p:txBody>
          </p:sp>
        </mc:Choice>
        <mc:Fallback>
          <p:sp>
            <p:nvSpPr>
              <p:cNvPr id="7" name="TextBox 6">
                <a:extLst>
                  <a:ext uri="{FF2B5EF4-FFF2-40B4-BE49-F238E27FC236}">
                    <a16:creationId xmlns:a16="http://schemas.microsoft.com/office/drawing/2014/main" id="{C0F93781-CCED-5847-D3FF-7EDAEEB53CC9}"/>
                  </a:ext>
                </a:extLst>
              </p:cNvPr>
              <p:cNvSpPr txBox="1">
                <a:spLocks noRot="1" noChangeAspect="1" noMove="1" noResize="1" noEditPoints="1" noAdjustHandles="1" noChangeArrowheads="1" noChangeShapeType="1" noTextEdit="1"/>
              </p:cNvSpPr>
              <p:nvPr/>
            </p:nvSpPr>
            <p:spPr>
              <a:xfrm>
                <a:off x="1055326" y="3856211"/>
                <a:ext cx="10360002" cy="2308324"/>
              </a:xfrm>
              <a:prstGeom prst="rect">
                <a:avLst/>
              </a:prstGeom>
              <a:blipFill>
                <a:blip r:embed="rId2"/>
                <a:stretch>
                  <a:fillRect l="-367" t="-546" b="-2732"/>
                </a:stretch>
              </a:blipFill>
            </p:spPr>
            <p:txBody>
              <a:bodyPr/>
              <a:lstStyle/>
              <a:p>
                <a:r>
                  <a:rPr lang="en-US">
                    <a:noFill/>
                  </a:rPr>
                  <a:t> </a:t>
                </a:r>
              </a:p>
            </p:txBody>
          </p:sp>
        </mc:Fallback>
      </mc:AlternateContent>
    </p:spTree>
    <p:extLst>
      <p:ext uri="{BB962C8B-B14F-4D97-AF65-F5344CB8AC3E}">
        <p14:creationId xmlns:p14="http://schemas.microsoft.com/office/powerpoint/2010/main" val="68846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A15FC0-E4D5-3214-3736-470B7C3D38BA}"/>
              </a:ext>
            </a:extLst>
          </p:cNvPr>
          <p:cNvSpPr txBox="1"/>
          <p:nvPr/>
        </p:nvSpPr>
        <p:spPr>
          <a:xfrm>
            <a:off x="911971" y="543551"/>
            <a:ext cx="5204053" cy="646331"/>
          </a:xfrm>
          <a:prstGeom prst="rect">
            <a:avLst/>
          </a:prstGeom>
          <a:noFill/>
        </p:spPr>
        <p:txBody>
          <a:bodyPr wrap="none" rtlCol="0">
            <a:spAutoFit/>
          </a:bodyPr>
          <a:lstStyle/>
          <a:p>
            <a:pPr marL="285750" indent="-285750">
              <a:buFont typeface="Wingdings" pitchFamily="2" charset="2"/>
              <a:buChar char="ü"/>
            </a:pPr>
            <a:r>
              <a:rPr lang="en-US" b="1" dirty="0"/>
              <a:t>difference in deviance between model:</a:t>
            </a:r>
          </a:p>
          <a:p>
            <a:endParaRPr lang="en-US"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904A0DA-2DD6-EBDD-7BA4-7B5603D82561}"/>
                  </a:ext>
                </a:extLst>
              </p:cNvPr>
              <p:cNvSpPr txBox="1"/>
              <p:nvPr/>
            </p:nvSpPr>
            <p:spPr>
              <a:xfrm>
                <a:off x="633960" y="1189882"/>
                <a:ext cx="10402529" cy="4722318"/>
              </a:xfrm>
              <a:prstGeom prst="rect">
                <a:avLst/>
              </a:prstGeom>
              <a:noFill/>
            </p:spPr>
            <p:txBody>
              <a:bodyPr wrap="square" rtlCol="0">
                <a:spAutoFit/>
              </a:bodyPr>
              <a:lstStyle/>
              <a:p>
                <a:pPr>
                  <a:lnSpc>
                    <a:spcPct val="150000"/>
                  </a:lnSpc>
                </a:pPr>
                <a14:m>
                  <m:oMath xmlns:m="http://schemas.openxmlformats.org/officeDocument/2006/math">
                    <m:sSub>
                      <m:sSubPr>
                        <m:ctrlPr>
                          <a:rPr lang="en-CA" sz="1400" b="1" smtClean="0"/>
                        </m:ctrlPr>
                      </m:sSubPr>
                      <m:e>
                        <m:r>
                          <a:rPr lang="en-CA" sz="1400" b="1" i="0" smtClean="0"/>
                          <m:t>𝐇</m:t>
                        </m:r>
                      </m:e>
                      <m:sub>
                        <m:r>
                          <a:rPr lang="en-CA" sz="1400" b="1" i="0" smtClean="0"/>
                          <m:t>𝟎</m:t>
                        </m:r>
                      </m:sub>
                    </m:sSub>
                    <m:r>
                      <a:rPr lang="en-CA" sz="1400" b="1" i="0" smtClean="0"/>
                      <m:t>: </m:t>
                    </m:r>
                    <m:r>
                      <a:rPr lang="en-US" sz="1400" b="1" i="0" spc="150">
                        <a:solidFill>
                          <a:schemeClr val="tx1">
                            <a:lumMod val="75000"/>
                            <a:lumOff val="25000"/>
                          </a:schemeClr>
                        </a:solidFill>
                      </a:rPr>
                      <m:t>𝐥𝐨𝐠</m:t>
                    </m:r>
                    <m:r>
                      <a:rPr lang="en-US" sz="1400" b="1" i="0" spc="150">
                        <a:solidFill>
                          <a:schemeClr val="tx1">
                            <a:lumMod val="75000"/>
                            <a:lumOff val="25000"/>
                          </a:schemeClr>
                        </a:solidFill>
                      </a:rPr>
                      <m:t>(</m:t>
                    </m:r>
                    <m:f>
                      <m:fPr>
                        <m:ctrlPr>
                          <a:rPr lang="en-US" sz="1400" b="1" spc="150">
                            <a:solidFill>
                              <a:schemeClr val="tx1">
                                <a:lumMod val="75000"/>
                                <a:lumOff val="25000"/>
                              </a:schemeClr>
                            </a:solidFill>
                          </a:rPr>
                        </m:ctrlPr>
                      </m:fPr>
                      <m:num>
                        <m:r>
                          <a:rPr lang="en-US" sz="1400" b="1" i="0" spc="150" smtClean="0">
                            <a:solidFill>
                              <a:schemeClr val="tx1">
                                <a:lumMod val="75000"/>
                                <a:lumOff val="25000"/>
                              </a:schemeClr>
                            </a:solidFill>
                          </a:rPr>
                          <m:t>𝛉</m:t>
                        </m:r>
                        <m:r>
                          <a:rPr lang="en-CA" sz="1400" b="1" i="0" spc="150" smtClean="0">
                            <a:solidFill>
                              <a:schemeClr val="tx1">
                                <a:lumMod val="75000"/>
                                <a:lumOff val="25000"/>
                              </a:schemeClr>
                            </a:solidFill>
                          </a:rPr>
                          <m:t>(</m:t>
                        </m:r>
                        <m:r>
                          <a:rPr lang="en-CA" sz="1400" b="1" i="0" spc="150" smtClean="0">
                            <a:solidFill>
                              <a:schemeClr val="tx1">
                                <a:lumMod val="75000"/>
                                <a:lumOff val="25000"/>
                              </a:schemeClr>
                            </a:solidFill>
                          </a:rPr>
                          <m:t>𝐱</m:t>
                        </m:r>
                        <m:r>
                          <a:rPr lang="en-CA" sz="1400" b="1" i="0" spc="150" smtClean="0">
                            <a:solidFill>
                              <a:schemeClr val="tx1">
                                <a:lumMod val="75000"/>
                                <a:lumOff val="25000"/>
                              </a:schemeClr>
                            </a:solidFill>
                          </a:rPr>
                          <m:t>)</m:t>
                        </m:r>
                      </m:num>
                      <m:den>
                        <m:r>
                          <a:rPr lang="en-US" sz="1400" b="1" i="0" spc="150">
                            <a:solidFill>
                              <a:schemeClr val="tx1">
                                <a:lumMod val="75000"/>
                                <a:lumOff val="25000"/>
                              </a:schemeClr>
                            </a:solidFill>
                          </a:rPr>
                          <m:t>𝟏</m:t>
                        </m:r>
                        <m:r>
                          <a:rPr lang="en-US" sz="1400" b="1" i="0" spc="150">
                            <a:solidFill>
                              <a:schemeClr val="tx1">
                                <a:lumMod val="75000"/>
                                <a:lumOff val="25000"/>
                              </a:schemeClr>
                            </a:solidFill>
                          </a:rPr>
                          <m:t>−</m:t>
                        </m:r>
                        <m:r>
                          <a:rPr lang="en-US" sz="1400" b="1" i="0" spc="150">
                            <a:solidFill>
                              <a:schemeClr val="tx1">
                                <a:lumMod val="75000"/>
                                <a:lumOff val="25000"/>
                              </a:schemeClr>
                            </a:solidFill>
                          </a:rPr>
                          <m:t>𝛉</m:t>
                        </m:r>
                        <m:r>
                          <a:rPr lang="en-CA" sz="1400" b="1" i="0" spc="150">
                            <a:solidFill>
                              <a:schemeClr val="tx1">
                                <a:lumMod val="75000"/>
                                <a:lumOff val="25000"/>
                              </a:schemeClr>
                            </a:solidFill>
                          </a:rPr>
                          <m:t>(</m:t>
                        </m:r>
                        <m:r>
                          <a:rPr lang="en-CA" sz="1400" b="1" i="0" spc="150">
                            <a:solidFill>
                              <a:schemeClr val="tx1">
                                <a:lumMod val="75000"/>
                                <a:lumOff val="25000"/>
                              </a:schemeClr>
                            </a:solidFill>
                          </a:rPr>
                          <m:t>𝐱</m:t>
                        </m:r>
                        <m:r>
                          <a:rPr lang="en-CA" sz="1400" b="1" i="0" spc="150">
                            <a:solidFill>
                              <a:schemeClr val="tx1">
                                <a:lumMod val="75000"/>
                                <a:lumOff val="25000"/>
                              </a:schemeClr>
                            </a:solidFill>
                          </a:rPr>
                          <m:t>)</m:t>
                        </m:r>
                      </m:den>
                    </m:f>
                    <m:r>
                      <a:rPr lang="en-US" sz="1400" b="1" i="0" spc="150">
                        <a:solidFill>
                          <a:schemeClr val="tx1">
                            <a:lumMod val="75000"/>
                            <a:lumOff val="25000"/>
                          </a:schemeClr>
                        </a:solidFill>
                      </a:rPr>
                      <m:t>)</m:t>
                    </m:r>
                  </m:oMath>
                </a14:m>
                <a:r>
                  <a:rPr lang="en-US" sz="1400" b="1" spc="150" dirty="0">
                    <a:solidFill>
                      <a:schemeClr val="tx1">
                        <a:lumMod val="75000"/>
                        <a:lumOff val="25000"/>
                      </a:schemeClr>
                    </a:solidFill>
                  </a:rPr>
                  <a:t> =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𝟎</m:t>
                        </m:r>
                      </m:sub>
                    </m:sSub>
                  </m:oMath>
                </a14:m>
                <a:r>
                  <a:rPr lang="en-US"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m:t>
                        </m:r>
                      </m:sub>
                    </m:sSub>
                  </m:oMath>
                </a14:m>
                <a:r>
                  <a:rPr lang="en-US" sz="1400" b="1" spc="150" dirty="0">
                    <a:solidFill>
                      <a:schemeClr val="tx1">
                        <a:lumMod val="75000"/>
                        <a:lumOff val="25000"/>
                      </a:schemeClr>
                    </a:solidFill>
                  </a:rPr>
                  <a:t> * </a:t>
                </a:r>
                <a14:m>
                  <m:oMath xmlns:m="http://schemas.openxmlformats.org/officeDocument/2006/math">
                    <m:r>
                      <a:rPr lang="en-US" sz="1400" b="1" i="0" spc="150">
                        <a:solidFill>
                          <a:schemeClr val="tx1">
                            <a:lumMod val="75000"/>
                            <a:lumOff val="25000"/>
                          </a:schemeClr>
                        </a:solidFill>
                      </a:rPr>
                      <m:t>𝐚𝐠</m:t>
                    </m:r>
                    <m:sSup>
                      <m:sSupPr>
                        <m:ctrlPr>
                          <a:rPr lang="en-US" sz="1400" b="1" spc="150">
                            <a:solidFill>
                              <a:schemeClr val="tx1">
                                <a:lumMod val="75000"/>
                                <a:lumOff val="25000"/>
                              </a:schemeClr>
                            </a:solidFill>
                          </a:rPr>
                        </m:ctrlPr>
                      </m:sSupPr>
                      <m:e>
                        <m:r>
                          <a:rPr lang="en-US" sz="1400" b="1" i="0" spc="150">
                            <a:solidFill>
                              <a:schemeClr val="tx1">
                                <a:lumMod val="75000"/>
                                <a:lumOff val="25000"/>
                              </a:schemeClr>
                            </a:solidFill>
                          </a:rPr>
                          <m:t>𝐞</m:t>
                        </m:r>
                      </m:e>
                      <m:sup>
                        <m:r>
                          <a:rPr lang="en-US" sz="1400" b="1" i="0" spc="150">
                            <a:solidFill>
                              <a:schemeClr val="tx1">
                                <a:lumMod val="75000"/>
                                <a:lumOff val="25000"/>
                              </a:schemeClr>
                            </a:solidFill>
                          </a:rPr>
                          <m:t>𝟐</m:t>
                        </m:r>
                      </m:sup>
                    </m:sSup>
                  </m:oMath>
                </a14:m>
                <a:r>
                  <a:rPr lang="en-US"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𝟐</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 I(sex=Male)+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𝟑</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a:t>
                </a:r>
                <a:r>
                  <a:rPr lang="en-US" sz="1400" b="1" spc="150" dirty="0" err="1">
                    <a:solidFill>
                      <a:schemeClr val="tx1">
                        <a:lumMod val="75000"/>
                        <a:lumOff val="25000"/>
                      </a:schemeClr>
                    </a:solidFill>
                  </a:rPr>
                  <a:t>cigsPerDay</a:t>
                </a:r>
                <a:r>
                  <a:rPr lang="en-US" sz="1400" b="1" spc="150" dirty="0">
                    <a:solidFill>
                      <a:schemeClr val="tx1">
                        <a:lumMod val="75000"/>
                        <a:lumOff val="25000"/>
                      </a:schemeClr>
                    </a:solidFill>
                  </a:rPr>
                  <a:t>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𝟔</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totChol</a:t>
                </a:r>
                <a:r>
                  <a:rPr lang="en-US" sz="1400" b="1" spc="150" dirty="0">
                    <a:solidFill>
                      <a:schemeClr val="tx1">
                        <a:lumMod val="75000"/>
                        <a:lumOff val="25000"/>
                      </a:schemeClr>
                    </a:solidFill>
                  </a:rPr>
                  <a:t>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𝟕</m:t>
                        </m:r>
                      </m:sub>
                    </m:sSub>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sysBP</a:t>
                </a:r>
                <a:r>
                  <a:rPr lang="en-US" sz="1400" b="1" spc="150" dirty="0">
                    <a:solidFill>
                      <a:schemeClr val="tx1">
                        <a:lumMod val="75000"/>
                        <a:lumOff val="25000"/>
                      </a:schemeClr>
                    </a:solidFill>
                  </a:rPr>
                  <a:t>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𝟖</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 </a:t>
                </a:r>
                <a:r>
                  <a:rPr lang="en-CA"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𝟗</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*log(</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a:t>
                </a:r>
                <a:r>
                  <a:rPr lang="en-CA"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𝟏𝟎</m:t>
                        </m:r>
                      </m:sub>
                    </m:sSub>
                  </m:oMath>
                </a14:m>
                <a:r>
                  <a:rPr lang="en-US" sz="1400" b="1" spc="150" dirty="0">
                    <a:solidFill>
                      <a:schemeClr val="tx1">
                        <a:lumMod val="75000"/>
                        <a:lumOff val="25000"/>
                      </a:schemeClr>
                    </a:solidFill>
                  </a:rPr>
                  <a:t> * glucose. </a:t>
                </a:r>
                <a:r>
                  <a:rPr lang="en-US" sz="1400" b="1" spc="150" dirty="0">
                    <a:solidFill>
                      <a:schemeClr val="tx1">
                        <a:lumMod val="75000"/>
                        <a:lumOff val="25000"/>
                      </a:schemeClr>
                    </a:solidFill>
                    <a:sym typeface="Wingdings" pitchFamily="2" charset="2"/>
                  </a:rPr>
                  <a:t> model2</a:t>
                </a:r>
              </a:p>
              <a:p>
                <a:pPr>
                  <a:lnSpc>
                    <a:spcPct val="150000"/>
                  </a:lnSpc>
                </a:pPr>
                <a:endParaRPr lang="en-US" sz="1400" spc="150" dirty="0">
                  <a:solidFill>
                    <a:schemeClr val="tx1">
                      <a:lumMod val="75000"/>
                      <a:lumOff val="25000"/>
                    </a:schemeClr>
                  </a:solidFill>
                </a:endParaRPr>
              </a:p>
              <a:p>
                <a:pPr>
                  <a:lnSpc>
                    <a:spcPct val="150000"/>
                  </a:lnSpc>
                </a:pPr>
                <a14:m>
                  <m:oMath xmlns:m="http://schemas.openxmlformats.org/officeDocument/2006/math">
                    <m:sSub>
                      <m:sSubPr>
                        <m:ctrlPr>
                          <a:rPr lang="en-CA" sz="1400" b="1" smtClean="0"/>
                        </m:ctrlPr>
                      </m:sSubPr>
                      <m:e>
                        <m:r>
                          <a:rPr lang="en-CA" sz="1400" b="1" i="0" smtClean="0"/>
                          <m:t>𝐇</m:t>
                        </m:r>
                      </m:e>
                      <m:sub>
                        <m:r>
                          <a:rPr lang="en-CA" sz="1400" b="1" i="0" smtClean="0"/>
                          <m:t>𝐚</m:t>
                        </m:r>
                      </m:sub>
                    </m:sSub>
                    <m:r>
                      <a:rPr lang="en-CA" sz="1400" b="1" i="0" smtClean="0"/>
                      <m:t>: </m:t>
                    </m:r>
                    <m:r>
                      <a:rPr lang="en-US" sz="1400" b="1" i="0" spc="150">
                        <a:solidFill>
                          <a:schemeClr val="tx1">
                            <a:lumMod val="75000"/>
                            <a:lumOff val="25000"/>
                          </a:schemeClr>
                        </a:solidFill>
                      </a:rPr>
                      <m:t>𝐥𝐨𝐠</m:t>
                    </m:r>
                    <m:r>
                      <a:rPr lang="en-US" sz="1400" b="1" i="0" spc="150">
                        <a:solidFill>
                          <a:schemeClr val="tx1">
                            <a:lumMod val="75000"/>
                            <a:lumOff val="25000"/>
                          </a:schemeClr>
                        </a:solidFill>
                      </a:rPr>
                      <m:t>(</m:t>
                    </m:r>
                    <m:f>
                      <m:fPr>
                        <m:ctrlPr>
                          <a:rPr lang="en-US" sz="1400" b="1" spc="150">
                            <a:solidFill>
                              <a:schemeClr val="tx1">
                                <a:lumMod val="75000"/>
                                <a:lumOff val="25000"/>
                              </a:schemeClr>
                            </a:solidFill>
                          </a:rPr>
                        </m:ctrlPr>
                      </m:fPr>
                      <m:num>
                        <m:r>
                          <a:rPr lang="en-US" sz="1400" b="1" i="0" spc="150" smtClean="0">
                            <a:solidFill>
                              <a:schemeClr val="tx1">
                                <a:lumMod val="75000"/>
                                <a:lumOff val="25000"/>
                              </a:schemeClr>
                            </a:solidFill>
                          </a:rPr>
                          <m:t>𝛉</m:t>
                        </m:r>
                        <m:r>
                          <a:rPr lang="en-CA" sz="1400" b="1" i="0" spc="150" smtClean="0">
                            <a:solidFill>
                              <a:schemeClr val="tx1">
                                <a:lumMod val="75000"/>
                                <a:lumOff val="25000"/>
                              </a:schemeClr>
                            </a:solidFill>
                          </a:rPr>
                          <m:t>(</m:t>
                        </m:r>
                        <m:r>
                          <a:rPr lang="en-CA" sz="1400" b="1" i="0" spc="150" smtClean="0">
                            <a:solidFill>
                              <a:schemeClr val="tx1">
                                <a:lumMod val="75000"/>
                                <a:lumOff val="25000"/>
                              </a:schemeClr>
                            </a:solidFill>
                          </a:rPr>
                          <m:t>𝐱</m:t>
                        </m:r>
                        <m:r>
                          <a:rPr lang="en-CA" sz="1400" b="1" i="0" spc="150" smtClean="0">
                            <a:solidFill>
                              <a:schemeClr val="tx1">
                                <a:lumMod val="75000"/>
                                <a:lumOff val="25000"/>
                              </a:schemeClr>
                            </a:solidFill>
                          </a:rPr>
                          <m:t>)</m:t>
                        </m:r>
                      </m:num>
                      <m:den>
                        <m:r>
                          <a:rPr lang="en-US" sz="1400" b="1" i="0" spc="150">
                            <a:solidFill>
                              <a:schemeClr val="tx1">
                                <a:lumMod val="75000"/>
                                <a:lumOff val="25000"/>
                              </a:schemeClr>
                            </a:solidFill>
                          </a:rPr>
                          <m:t>𝟏</m:t>
                        </m:r>
                        <m:r>
                          <a:rPr lang="en-US" sz="1400" b="1" i="0" spc="150">
                            <a:solidFill>
                              <a:schemeClr val="tx1">
                                <a:lumMod val="75000"/>
                                <a:lumOff val="25000"/>
                              </a:schemeClr>
                            </a:solidFill>
                          </a:rPr>
                          <m:t>−</m:t>
                        </m:r>
                        <m:r>
                          <a:rPr lang="en-US" sz="1400" b="1" i="0" spc="150">
                            <a:solidFill>
                              <a:schemeClr val="tx1">
                                <a:lumMod val="75000"/>
                                <a:lumOff val="25000"/>
                              </a:schemeClr>
                            </a:solidFill>
                          </a:rPr>
                          <m:t>𝛉</m:t>
                        </m:r>
                        <m:r>
                          <a:rPr lang="en-CA" sz="1400" b="1" i="0" spc="150">
                            <a:solidFill>
                              <a:schemeClr val="tx1">
                                <a:lumMod val="75000"/>
                                <a:lumOff val="25000"/>
                              </a:schemeClr>
                            </a:solidFill>
                          </a:rPr>
                          <m:t>(</m:t>
                        </m:r>
                        <m:r>
                          <a:rPr lang="en-CA" sz="1400" b="1" i="0" spc="150">
                            <a:solidFill>
                              <a:schemeClr val="tx1">
                                <a:lumMod val="75000"/>
                                <a:lumOff val="25000"/>
                              </a:schemeClr>
                            </a:solidFill>
                          </a:rPr>
                          <m:t>𝐱</m:t>
                        </m:r>
                        <m:r>
                          <a:rPr lang="en-CA" sz="1400" b="1" i="0" spc="150">
                            <a:solidFill>
                              <a:schemeClr val="tx1">
                                <a:lumMod val="75000"/>
                                <a:lumOff val="25000"/>
                              </a:schemeClr>
                            </a:solidFill>
                          </a:rPr>
                          <m:t>)</m:t>
                        </m:r>
                      </m:den>
                    </m:f>
                    <m:r>
                      <a:rPr lang="en-US" sz="1400" b="1" i="0" spc="150">
                        <a:solidFill>
                          <a:schemeClr val="tx1">
                            <a:lumMod val="75000"/>
                            <a:lumOff val="25000"/>
                          </a:schemeClr>
                        </a:solidFill>
                      </a:rPr>
                      <m:t>)</m:t>
                    </m:r>
                  </m:oMath>
                </a14:m>
                <a:r>
                  <a:rPr lang="en-US" sz="1400" b="1" spc="150" dirty="0">
                    <a:solidFill>
                      <a:schemeClr val="tx1">
                        <a:lumMod val="75000"/>
                        <a:lumOff val="25000"/>
                      </a:schemeClr>
                    </a:solidFill>
                  </a:rPr>
                  <a:t> =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𝟎</m:t>
                        </m:r>
                      </m:sub>
                    </m:sSub>
                  </m:oMath>
                </a14:m>
                <a:r>
                  <a:rPr lang="en-US"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m:t>
                        </m:r>
                      </m:sub>
                    </m:sSub>
                  </m:oMath>
                </a14:m>
                <a:r>
                  <a:rPr lang="en-US" sz="1400" b="1" spc="150" dirty="0">
                    <a:solidFill>
                      <a:schemeClr val="tx1">
                        <a:lumMod val="75000"/>
                        <a:lumOff val="25000"/>
                      </a:schemeClr>
                    </a:solidFill>
                  </a:rPr>
                  <a:t> * </a:t>
                </a:r>
                <a14:m>
                  <m:oMath xmlns:m="http://schemas.openxmlformats.org/officeDocument/2006/math">
                    <m:r>
                      <a:rPr lang="en-US" sz="1400" b="1" i="0" spc="150">
                        <a:solidFill>
                          <a:schemeClr val="tx1">
                            <a:lumMod val="75000"/>
                            <a:lumOff val="25000"/>
                          </a:schemeClr>
                        </a:solidFill>
                      </a:rPr>
                      <m:t>𝐚𝐠</m:t>
                    </m:r>
                    <m:sSup>
                      <m:sSupPr>
                        <m:ctrlPr>
                          <a:rPr lang="en-US" sz="1400" b="1" spc="150">
                            <a:solidFill>
                              <a:schemeClr val="tx1">
                                <a:lumMod val="75000"/>
                                <a:lumOff val="25000"/>
                              </a:schemeClr>
                            </a:solidFill>
                          </a:rPr>
                        </m:ctrlPr>
                      </m:sSupPr>
                      <m:e>
                        <m:r>
                          <a:rPr lang="en-US" sz="1400" b="1" i="0" spc="150">
                            <a:solidFill>
                              <a:schemeClr val="tx1">
                                <a:lumMod val="75000"/>
                                <a:lumOff val="25000"/>
                              </a:schemeClr>
                            </a:solidFill>
                          </a:rPr>
                          <m:t>𝐞</m:t>
                        </m:r>
                      </m:e>
                      <m:sup>
                        <m:r>
                          <a:rPr lang="en-US" sz="1400" b="1" i="0" spc="150">
                            <a:solidFill>
                              <a:schemeClr val="tx1">
                                <a:lumMod val="75000"/>
                                <a:lumOff val="25000"/>
                              </a:schemeClr>
                            </a:solidFill>
                          </a:rPr>
                          <m:t>𝟐</m:t>
                        </m:r>
                      </m:sup>
                    </m:sSup>
                  </m:oMath>
                </a14:m>
                <a:r>
                  <a:rPr lang="en-US"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𝟐</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 I(sex=Male)+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𝟑</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a:t>
                </a:r>
                <a:r>
                  <a:rPr lang="en-US" sz="1400" b="1" spc="150" dirty="0" err="1">
                    <a:solidFill>
                      <a:schemeClr val="tx1">
                        <a:lumMod val="75000"/>
                        <a:lumOff val="25000"/>
                      </a:schemeClr>
                    </a:solidFill>
                  </a:rPr>
                  <a:t>cigsPerDay</a:t>
                </a:r>
                <a:r>
                  <a:rPr lang="en-US" sz="1400" b="1" spc="150" dirty="0">
                    <a:solidFill>
                      <a:schemeClr val="tx1">
                        <a:lumMod val="75000"/>
                        <a:lumOff val="25000"/>
                      </a:schemeClr>
                    </a:solidFill>
                  </a:rPr>
                  <a:t>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𝟒</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*I(</a:t>
                </a:r>
                <a:r>
                  <a:rPr lang="en-US" sz="1400" b="1" spc="150" dirty="0" err="1">
                    <a:solidFill>
                      <a:schemeClr val="tx1">
                        <a:lumMod val="75000"/>
                        <a:lumOff val="25000"/>
                      </a:schemeClr>
                    </a:solidFill>
                  </a:rPr>
                  <a:t>BPMeds</a:t>
                </a:r>
                <a:r>
                  <a:rPr lang="en-US" sz="1400" b="1" spc="150" dirty="0">
                    <a:solidFill>
                      <a:schemeClr val="tx1">
                        <a:lumMod val="75000"/>
                        <a:lumOff val="25000"/>
                      </a:schemeClr>
                    </a:solidFill>
                  </a:rPr>
                  <a:t>=1)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𝟓</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*I(diabetes=1)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𝟔</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totChol</a:t>
                </a:r>
                <a:r>
                  <a:rPr lang="en-US" sz="1400" b="1" spc="150" dirty="0">
                    <a:solidFill>
                      <a:schemeClr val="tx1">
                        <a:lumMod val="75000"/>
                        <a:lumOff val="25000"/>
                      </a:schemeClr>
                    </a:solidFill>
                  </a:rPr>
                  <a:t>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𝟕</m:t>
                        </m:r>
                      </m:sub>
                    </m:sSub>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sysBP</a:t>
                </a:r>
                <a:r>
                  <a:rPr lang="en-US" sz="1400" b="1" spc="150" dirty="0">
                    <a:solidFill>
                      <a:schemeClr val="tx1">
                        <a:lumMod val="75000"/>
                        <a:lumOff val="25000"/>
                      </a:schemeClr>
                    </a:solidFill>
                  </a:rPr>
                  <a:t> +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𝟖</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 </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 </a:t>
                </a:r>
                <a:r>
                  <a:rPr lang="en-CA"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𝟗</m:t>
                        </m:r>
                      </m:sub>
                    </m:sSub>
                    <m:r>
                      <a:rPr lang="en-CA" sz="1400" b="1" i="0" spc="150">
                        <a:solidFill>
                          <a:schemeClr val="tx1">
                            <a:lumMod val="75000"/>
                            <a:lumOff val="25000"/>
                          </a:schemeClr>
                        </a:solidFill>
                      </a:rPr>
                      <m:t> </m:t>
                    </m:r>
                  </m:oMath>
                </a14:m>
                <a:r>
                  <a:rPr lang="en-US" sz="1400" b="1" spc="150" dirty="0">
                    <a:solidFill>
                      <a:schemeClr val="tx1">
                        <a:lumMod val="75000"/>
                        <a:lumOff val="25000"/>
                      </a:schemeClr>
                    </a:solidFill>
                  </a:rPr>
                  <a:t>*log(</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a:t>
                </a:r>
                <a:r>
                  <a:rPr lang="en-CA"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𝟏𝟏</m:t>
                        </m:r>
                      </m:sub>
                    </m:sSub>
                  </m:oMath>
                </a14:m>
                <a:r>
                  <a:rPr lang="en-US" sz="1400" b="1" spc="150" dirty="0">
                    <a:solidFill>
                      <a:schemeClr val="tx1">
                        <a:lumMod val="75000"/>
                        <a:lumOff val="25000"/>
                      </a:schemeClr>
                    </a:solidFill>
                  </a:rPr>
                  <a:t> * BMI*</a:t>
                </a:r>
                <a:r>
                  <a:rPr lang="en-US" sz="1400" b="1" spc="150" dirty="0" err="1">
                    <a:solidFill>
                      <a:schemeClr val="tx1">
                        <a:lumMod val="75000"/>
                        <a:lumOff val="25000"/>
                      </a:schemeClr>
                    </a:solidFill>
                  </a:rPr>
                  <a:t>BPMeds</a:t>
                </a:r>
                <a:r>
                  <a:rPr lang="en-US" sz="1400" b="1" spc="150" dirty="0">
                    <a:solidFill>
                      <a:schemeClr val="tx1">
                        <a:lumMod val="75000"/>
                        <a:lumOff val="25000"/>
                      </a:schemeClr>
                    </a:solidFill>
                  </a:rPr>
                  <a:t> +</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smtClean="0">
                            <a:solidFill>
                              <a:schemeClr val="tx1">
                                <a:lumMod val="75000"/>
                                <a:lumOff val="25000"/>
                              </a:schemeClr>
                            </a:solidFill>
                          </a:rPr>
                          <m:t>𝛃</m:t>
                        </m:r>
                      </m:e>
                      <m:sub>
                        <m:r>
                          <a:rPr lang="en-CA" sz="1400" b="1" i="0" spc="150" smtClean="0">
                            <a:solidFill>
                              <a:schemeClr val="tx1">
                                <a:lumMod val="75000"/>
                                <a:lumOff val="25000"/>
                              </a:schemeClr>
                            </a:solidFill>
                          </a:rPr>
                          <m:t>𝟏𝟐</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*glucose*</a:t>
                </a:r>
                <a:r>
                  <a:rPr lang="en-US" sz="1400" b="1" spc="150" dirty="0" err="1">
                    <a:solidFill>
                      <a:schemeClr val="tx1">
                        <a:lumMod val="75000"/>
                        <a:lumOff val="25000"/>
                      </a:schemeClr>
                    </a:solidFill>
                  </a:rPr>
                  <a:t>prevalentHYP</a:t>
                </a:r>
                <a:r>
                  <a:rPr lang="en-US" sz="1400" b="1" spc="150" dirty="0">
                    <a:solidFill>
                      <a:schemeClr val="tx1">
                        <a:lumMod val="75000"/>
                        <a:lumOff val="25000"/>
                      </a:schemeClr>
                    </a:solidFill>
                  </a:rPr>
                  <a:t> +</a:t>
                </a:r>
                <a:r>
                  <a:rPr lang="en-CA" sz="1400" b="1" spc="150" dirty="0">
                    <a:solidFill>
                      <a:schemeClr val="tx1">
                        <a:lumMod val="75000"/>
                        <a:lumOff val="25000"/>
                      </a:schemeClr>
                    </a:solidFill>
                  </a:rPr>
                  <a:t> </a:t>
                </a:r>
                <a14:m>
                  <m:oMath xmlns:m="http://schemas.openxmlformats.org/officeDocument/2006/math">
                    <m:sSub>
                      <m:sSubPr>
                        <m:ctrlPr>
                          <a:rPr lang="en-CA" sz="1400" b="1" spc="15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𝟏𝟑</m:t>
                        </m:r>
                      </m:sub>
                    </m:sSub>
                  </m:oMath>
                </a14:m>
                <a:r>
                  <a:rPr lang="en-US" sz="1400" b="1" spc="150" dirty="0">
                    <a:solidFill>
                      <a:schemeClr val="tx1">
                        <a:lumMod val="75000"/>
                        <a:lumOff val="25000"/>
                      </a:schemeClr>
                    </a:solidFill>
                  </a:rPr>
                  <a:t>*</a:t>
                </a:r>
                <a:r>
                  <a:rPr lang="en-US" sz="1400" b="1" spc="150" dirty="0" err="1">
                    <a:solidFill>
                      <a:schemeClr val="tx1">
                        <a:lumMod val="75000"/>
                        <a:lumOff val="25000"/>
                      </a:schemeClr>
                    </a:solidFill>
                  </a:rPr>
                  <a:t>sysBP</a:t>
                </a:r>
                <a:r>
                  <a:rPr lang="en-US" sz="1400" b="1" spc="150" dirty="0">
                    <a:solidFill>
                      <a:schemeClr val="tx1">
                        <a:lumMod val="75000"/>
                        <a:lumOff val="25000"/>
                      </a:schemeClr>
                    </a:solidFill>
                  </a:rPr>
                  <a:t>*diabetes + </a:t>
                </a:r>
                <a14:m>
                  <m:oMath xmlns:m="http://schemas.openxmlformats.org/officeDocument/2006/math">
                    <m:r>
                      <a:rPr lang="en-CA" sz="1400" b="1" i="0" spc="150" smtClean="0">
                        <a:solidFill>
                          <a:schemeClr val="tx1">
                            <a:lumMod val="75000"/>
                            <a:lumOff val="25000"/>
                          </a:schemeClr>
                        </a:solidFill>
                      </a:rPr>
                      <m:t> </m:t>
                    </m:r>
                    <m:sSub>
                      <m:sSubPr>
                        <m:ctrlPr>
                          <a:rPr lang="en-CA" sz="1400" b="1" spc="150" smtClean="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m:t>
                        </m:r>
                        <m:r>
                          <a:rPr lang="en-CA" sz="1400" b="1" i="0" spc="150" smtClean="0">
                            <a:solidFill>
                              <a:schemeClr val="tx1">
                                <a:lumMod val="75000"/>
                                <a:lumOff val="25000"/>
                              </a:schemeClr>
                            </a:solidFill>
                          </a:rPr>
                          <m:t>𝟒</m:t>
                        </m:r>
                      </m:sub>
                    </m:sSub>
                    <m:r>
                      <a:rPr lang="en-CA" sz="1400" b="1" i="0" spc="150" smtClean="0">
                        <a:solidFill>
                          <a:schemeClr val="tx1">
                            <a:lumMod val="75000"/>
                            <a:lumOff val="25000"/>
                          </a:schemeClr>
                        </a:solidFill>
                      </a:rPr>
                      <m:t> </m:t>
                    </m:r>
                  </m:oMath>
                </a14:m>
                <a:r>
                  <a:rPr lang="en-US" sz="1400" b="1" spc="150" dirty="0">
                    <a:solidFill>
                      <a:schemeClr val="tx1">
                        <a:lumMod val="75000"/>
                        <a:lumOff val="25000"/>
                      </a:schemeClr>
                    </a:solidFill>
                  </a:rPr>
                  <a:t>*heartrate*</a:t>
                </a:r>
                <a:r>
                  <a:rPr lang="en-US" sz="1400" b="1" spc="150" dirty="0" err="1">
                    <a:solidFill>
                      <a:schemeClr val="tx1">
                        <a:lumMod val="75000"/>
                        <a:lumOff val="25000"/>
                      </a:schemeClr>
                    </a:solidFill>
                  </a:rPr>
                  <a:t>prevalentStroke</a:t>
                </a:r>
                <a:r>
                  <a:rPr lang="en-US" sz="1400" b="1" spc="150" dirty="0">
                    <a:solidFill>
                      <a:schemeClr val="tx1">
                        <a:lumMod val="75000"/>
                        <a:lumOff val="25000"/>
                      </a:schemeClr>
                    </a:solidFill>
                  </a:rPr>
                  <a:t>+</a:t>
                </a:r>
                <a14:m>
                  <m:oMath xmlns:m="http://schemas.openxmlformats.org/officeDocument/2006/math">
                    <m:sSub>
                      <m:sSubPr>
                        <m:ctrlPr>
                          <a:rPr lang="en-CA" sz="1400" b="1" spc="150" smtClean="0">
                            <a:solidFill>
                              <a:schemeClr val="tx1">
                                <a:lumMod val="75000"/>
                                <a:lumOff val="25000"/>
                              </a:schemeClr>
                            </a:solidFill>
                          </a:rPr>
                        </m:ctrlPr>
                      </m:sSubPr>
                      <m:e>
                        <m:r>
                          <a:rPr lang="en-US" sz="1400" b="1" i="0" spc="150">
                            <a:solidFill>
                              <a:schemeClr val="tx1">
                                <a:lumMod val="75000"/>
                                <a:lumOff val="25000"/>
                              </a:schemeClr>
                            </a:solidFill>
                          </a:rPr>
                          <m:t>𝛃</m:t>
                        </m:r>
                      </m:e>
                      <m:sub>
                        <m:r>
                          <a:rPr lang="en-CA" sz="1400" b="1" i="0" spc="150" smtClean="0">
                            <a:solidFill>
                              <a:schemeClr val="tx1">
                                <a:lumMod val="75000"/>
                                <a:lumOff val="25000"/>
                              </a:schemeClr>
                            </a:solidFill>
                          </a:rPr>
                          <m:t>𝟏</m:t>
                        </m:r>
                        <m:r>
                          <a:rPr lang="en-CA" sz="1400" b="1" i="0" spc="150" smtClean="0">
                            <a:solidFill>
                              <a:schemeClr val="tx1">
                                <a:lumMod val="75000"/>
                                <a:lumOff val="25000"/>
                              </a:schemeClr>
                            </a:solidFill>
                          </a:rPr>
                          <m:t>𝟓</m:t>
                        </m:r>
                      </m:sub>
                    </m:sSub>
                  </m:oMath>
                </a14:m>
                <a:r>
                  <a:rPr lang="en-US" sz="1400" b="1" spc="150" dirty="0">
                    <a:solidFill>
                      <a:schemeClr val="tx1">
                        <a:lumMod val="75000"/>
                        <a:lumOff val="25000"/>
                      </a:schemeClr>
                    </a:solidFill>
                  </a:rPr>
                  <a:t>*</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a:t>
                </a:r>
                <a:r>
                  <a:rPr lang="en-US" sz="1400" b="1" spc="150" dirty="0" err="1">
                    <a:solidFill>
                      <a:schemeClr val="tx1">
                        <a:lumMod val="75000"/>
                        <a:lumOff val="25000"/>
                      </a:schemeClr>
                    </a:solidFill>
                  </a:rPr>
                  <a:t>prevalentHYP</a:t>
                </a:r>
                <a:r>
                  <a:rPr lang="en-US" sz="1400" b="1" spc="150" dirty="0">
                    <a:solidFill>
                      <a:schemeClr val="tx1">
                        <a:lumMod val="75000"/>
                        <a:lumOff val="25000"/>
                      </a:schemeClr>
                    </a:solidFill>
                  </a:rPr>
                  <a:t> </a:t>
                </a:r>
                <a:r>
                  <a:rPr lang="en-US" sz="1400" b="1" spc="150" dirty="0">
                    <a:solidFill>
                      <a:schemeClr val="tx1">
                        <a:lumMod val="75000"/>
                        <a:lumOff val="25000"/>
                      </a:schemeClr>
                    </a:solidFill>
                    <a:sym typeface="Wingdings" pitchFamily="2" charset="2"/>
                  </a:rPr>
                  <a:t> model3</a:t>
                </a:r>
                <a:endParaRPr lang="en-US" sz="1400" b="1" spc="150" dirty="0">
                  <a:solidFill>
                    <a:schemeClr val="tx1">
                      <a:lumMod val="75000"/>
                      <a:lumOff val="25000"/>
                    </a:schemeClr>
                  </a:solidFill>
                </a:endParaRPr>
              </a:p>
              <a:p>
                <a:pPr>
                  <a:lnSpc>
                    <a:spcPct val="150000"/>
                  </a:lnSpc>
                </a:pPr>
                <a:endParaRPr lang="en-US" sz="1400" spc="150" dirty="0">
                  <a:solidFill>
                    <a:schemeClr val="tx1">
                      <a:lumMod val="75000"/>
                      <a:lumOff val="25000"/>
                    </a:schemeClr>
                  </a:solidFill>
                </a:endParaRPr>
              </a:p>
              <a:p>
                <a:pPr>
                  <a:lnSpc>
                    <a:spcPct val="150000"/>
                  </a:lnSpc>
                </a:pPr>
                <a14:m>
                  <m:oMath xmlns:m="http://schemas.openxmlformats.org/officeDocument/2006/math">
                    <m:sSubSup>
                      <m:sSubSupPr>
                        <m:ctrlPr>
                          <a:rPr lang="en-CA" sz="1400" b="1" u="none" strike="noStrike" smtClean="0">
                            <a:solidFill>
                              <a:srgbClr val="000000"/>
                            </a:solidFill>
                            <a:effectLst/>
                          </a:rPr>
                        </m:ctrlPr>
                      </m:sSubSupPr>
                      <m:e>
                        <m:r>
                          <a:rPr lang="en-CA" sz="1400" b="1" i="0" u="none" strike="noStrike" smtClean="0">
                            <a:solidFill>
                              <a:srgbClr val="000000"/>
                            </a:solidFill>
                            <a:effectLst/>
                          </a:rPr>
                          <m:t>𝐆</m:t>
                        </m:r>
                      </m:e>
                      <m:sub>
                        <m:sSub>
                          <m:sSubPr>
                            <m:ctrlPr>
                              <a:rPr lang="en-CA" sz="1400" b="1" u="none" strike="noStrike" smtClean="0">
                                <a:solidFill>
                                  <a:srgbClr val="000000"/>
                                </a:solidFill>
                                <a:effectLst/>
                              </a:rPr>
                            </m:ctrlPr>
                          </m:sSubPr>
                          <m:e>
                            <m:r>
                              <a:rPr lang="en-CA" sz="1400" b="1" i="0" u="none" strike="noStrike" smtClean="0">
                                <a:solidFill>
                                  <a:srgbClr val="000000"/>
                                </a:solidFill>
                                <a:effectLst/>
                              </a:rPr>
                              <m:t>𝐇</m:t>
                            </m:r>
                          </m:e>
                          <m:sub>
                            <m:r>
                              <a:rPr lang="en-CA" sz="1400" b="1" i="0" u="none" strike="noStrike" smtClean="0">
                                <a:solidFill>
                                  <a:srgbClr val="000000"/>
                                </a:solidFill>
                                <a:effectLst/>
                              </a:rPr>
                              <m:t>𝟎</m:t>
                            </m:r>
                          </m:sub>
                        </m:sSub>
                      </m:sub>
                      <m:sup>
                        <m:r>
                          <a:rPr lang="en-CA" sz="1400" b="1" i="0" u="none" strike="noStrike" smtClean="0">
                            <a:solidFill>
                              <a:srgbClr val="000000"/>
                            </a:solidFill>
                            <a:effectLst/>
                          </a:rPr>
                          <m:t>𝟐</m:t>
                        </m:r>
                      </m:sup>
                    </m:sSubSup>
                    <m:r>
                      <a:rPr lang="en-CA" sz="1400" b="1" i="0" u="none" strike="noStrike" smtClean="0">
                        <a:solidFill>
                          <a:srgbClr val="000000"/>
                        </a:solidFill>
                        <a:effectLst/>
                      </a:rPr>
                      <m:t>−</m:t>
                    </m:r>
                    <m:sSubSup>
                      <m:sSubSupPr>
                        <m:ctrlPr>
                          <a:rPr lang="en-CA" sz="1400" b="1" u="none" strike="noStrike" smtClean="0">
                            <a:solidFill>
                              <a:srgbClr val="000000"/>
                            </a:solidFill>
                            <a:effectLst/>
                          </a:rPr>
                        </m:ctrlPr>
                      </m:sSubSupPr>
                      <m:e>
                        <m:r>
                          <a:rPr lang="en-CA" sz="1400" b="1" i="0" u="none" strike="noStrike" smtClean="0">
                            <a:solidFill>
                              <a:srgbClr val="000000"/>
                            </a:solidFill>
                            <a:effectLst/>
                          </a:rPr>
                          <m:t>𝐆</m:t>
                        </m:r>
                      </m:e>
                      <m:sub>
                        <m:sSub>
                          <m:sSubPr>
                            <m:ctrlPr>
                              <a:rPr lang="en-CA" sz="1400" b="1" u="none" strike="noStrike" smtClean="0">
                                <a:solidFill>
                                  <a:srgbClr val="000000"/>
                                </a:solidFill>
                                <a:effectLst/>
                              </a:rPr>
                            </m:ctrlPr>
                          </m:sSubPr>
                          <m:e>
                            <m:r>
                              <a:rPr lang="en-CA" sz="1400" b="1" i="0" u="none" strike="noStrike" smtClean="0">
                                <a:solidFill>
                                  <a:srgbClr val="000000"/>
                                </a:solidFill>
                                <a:effectLst/>
                              </a:rPr>
                              <m:t>𝐇</m:t>
                            </m:r>
                          </m:e>
                          <m:sub>
                            <m:r>
                              <a:rPr lang="en-CA" sz="1400" b="1" i="0" u="none" strike="noStrike" smtClean="0">
                                <a:solidFill>
                                  <a:srgbClr val="000000"/>
                                </a:solidFill>
                                <a:effectLst/>
                              </a:rPr>
                              <m:t>𝐚</m:t>
                            </m:r>
                          </m:sub>
                        </m:sSub>
                      </m:sub>
                      <m:sup>
                        <m:r>
                          <a:rPr lang="en-CA" sz="1400" b="1" i="0" u="none" strike="noStrike" smtClean="0">
                            <a:solidFill>
                              <a:srgbClr val="000000"/>
                            </a:solidFill>
                            <a:effectLst/>
                          </a:rPr>
                          <m:t>𝟐</m:t>
                        </m:r>
                      </m:sup>
                    </m:sSubSup>
                  </m:oMath>
                </a14:m>
                <a:r>
                  <a:rPr lang="en-CA" sz="1400" dirty="0">
                    <a:solidFill>
                      <a:srgbClr val="000000"/>
                    </a:solidFill>
                  </a:rPr>
                  <a:t>= -30.503 </a:t>
                </a:r>
                <a:r>
                  <a:rPr lang="en-CA" sz="1400" u="none" strike="noStrike" dirty="0">
                    <a:solidFill>
                      <a:srgbClr val="000000"/>
                    </a:solidFill>
                    <a:effectLst/>
                  </a:rPr>
                  <a:t>and p-value </a:t>
                </a:r>
                <a:r>
                  <a:rPr lang="en-CA" sz="1400" dirty="0">
                    <a:solidFill>
                      <a:srgbClr val="000000"/>
                    </a:solidFill>
                  </a:rPr>
                  <a:t>= </a:t>
                </a:r>
                <a14:m>
                  <m:oMath xmlns:m="http://schemas.openxmlformats.org/officeDocument/2006/math">
                    <m:r>
                      <a:rPr lang="en-CA" sz="1400">
                        <a:solidFill>
                          <a:srgbClr val="000000"/>
                        </a:solidFill>
                        <a:latin typeface="Cambria Math" panose="02040503050406030204" pitchFamily="18" charset="0"/>
                      </a:rPr>
                      <m:t>1.174∗</m:t>
                    </m:r>
                    <m:sSup>
                      <m:sSupPr>
                        <m:ctrlPr>
                          <a:rPr lang="en-CA" sz="1400" i="1">
                            <a:solidFill>
                              <a:srgbClr val="000000"/>
                            </a:solidFill>
                            <a:latin typeface="Cambria Math" panose="02040503050406030204" pitchFamily="18" charset="0"/>
                          </a:rPr>
                        </m:ctrlPr>
                      </m:sSupPr>
                      <m:e>
                        <m:r>
                          <a:rPr lang="en-CA" sz="1400">
                            <a:solidFill>
                              <a:srgbClr val="000000"/>
                            </a:solidFill>
                            <a:latin typeface="Cambria Math" panose="02040503050406030204" pitchFamily="18" charset="0"/>
                          </a:rPr>
                          <m:t>10</m:t>
                        </m:r>
                      </m:e>
                      <m:sup>
                        <m:r>
                          <a:rPr lang="en-CA" sz="1400">
                            <a:solidFill>
                              <a:srgbClr val="000000"/>
                            </a:solidFill>
                            <a:latin typeface="Cambria Math" panose="02040503050406030204" pitchFamily="18" charset="0"/>
                          </a:rPr>
                          <m:t>−5</m:t>
                        </m:r>
                      </m:sup>
                    </m:sSup>
                  </m:oMath>
                </a14:m>
                <a:endParaRPr lang="en-CA" sz="1400" dirty="0">
                  <a:solidFill>
                    <a:srgbClr val="000000"/>
                  </a:solidFill>
                </a:endParaRPr>
              </a:p>
              <a:p>
                <a:pPr>
                  <a:lnSpc>
                    <a:spcPct val="150000"/>
                  </a:lnSpc>
                </a:pPr>
                <a:endParaRPr lang="en-CA" sz="1400" spc="150" dirty="0">
                  <a:solidFill>
                    <a:srgbClr val="000000"/>
                  </a:solidFill>
                </a:endParaRPr>
              </a:p>
              <a:p>
                <a:pPr>
                  <a:lnSpc>
                    <a:spcPct val="150000"/>
                  </a:lnSpc>
                </a:pPr>
                <a:r>
                  <a:rPr lang="en-CA" sz="1400" b="1" spc="150" dirty="0">
                    <a:solidFill>
                      <a:srgbClr val="000000"/>
                    </a:solidFill>
                  </a:rPr>
                  <a:t>Decision: </a:t>
                </a:r>
                <a14:m>
                  <m:oMath xmlns:m="http://schemas.openxmlformats.org/officeDocument/2006/math">
                    <m:r>
                      <a:rPr lang="en-CA" sz="1400" b="0" i="0" smtClean="0">
                        <a:solidFill>
                          <a:srgbClr val="000000"/>
                        </a:solidFill>
                      </a:rPr>
                      <m:t>1.174∗</m:t>
                    </m:r>
                    <m:sSup>
                      <m:sSupPr>
                        <m:ctrlPr>
                          <a:rPr lang="en-CA" sz="1400" smtClean="0">
                            <a:solidFill>
                              <a:srgbClr val="000000"/>
                            </a:solidFill>
                          </a:rPr>
                        </m:ctrlPr>
                      </m:sSupPr>
                      <m:e>
                        <m:r>
                          <a:rPr lang="en-CA" sz="1400" b="0" i="0" smtClean="0">
                            <a:solidFill>
                              <a:srgbClr val="000000"/>
                            </a:solidFill>
                          </a:rPr>
                          <m:t>10</m:t>
                        </m:r>
                      </m:e>
                      <m:sup>
                        <m:r>
                          <a:rPr lang="en-CA" sz="1400" b="0" i="0" smtClean="0">
                            <a:solidFill>
                              <a:srgbClr val="000000"/>
                            </a:solidFill>
                          </a:rPr>
                          <m:t>−5</m:t>
                        </m:r>
                      </m:sup>
                    </m:sSup>
                  </m:oMath>
                </a14:m>
                <a:r>
                  <a:rPr lang="en-CA" sz="1400" u="none" strike="noStrike" dirty="0">
                    <a:solidFill>
                      <a:srgbClr val="000000"/>
                    </a:solidFill>
                    <a:effectLst/>
                  </a:rPr>
                  <a:t>&lt; 𝛼 = 0.1, Hence we reject </a:t>
                </a:r>
                <a14:m>
                  <m:oMath xmlns:m="http://schemas.openxmlformats.org/officeDocument/2006/math">
                    <m:sSub>
                      <m:sSubPr>
                        <m:ctrlPr>
                          <a:rPr lang="en-CA" sz="1400"/>
                        </m:ctrlPr>
                      </m:sSubPr>
                      <m:e>
                        <m:r>
                          <m:rPr>
                            <m:sty m:val="p"/>
                          </m:rPr>
                          <a:rPr lang="en-CA" sz="1400" b="0" i="0"/>
                          <m:t>H</m:t>
                        </m:r>
                      </m:e>
                      <m:sub>
                        <m:r>
                          <a:rPr lang="en-CA" sz="1400" b="0" i="0"/>
                          <m:t>0</m:t>
                        </m:r>
                      </m:sub>
                    </m:sSub>
                  </m:oMath>
                </a14:m>
                <a:r>
                  <a:rPr lang="en-CA" sz="1400" u="none" strike="noStrike" dirty="0">
                    <a:solidFill>
                      <a:srgbClr val="000000"/>
                    </a:solidFill>
                    <a:effectLst/>
                  </a:rPr>
                  <a:t> at a 10% significance level</a:t>
                </a:r>
              </a:p>
              <a:p>
                <a:pPr algn="l">
                  <a:lnSpc>
                    <a:spcPct val="150000"/>
                  </a:lnSpc>
                </a:pPr>
                <a:r>
                  <a:rPr lang="en-CA" sz="1400" b="1" dirty="0" err="1">
                    <a:solidFill>
                      <a:srgbClr val="000000"/>
                    </a:solidFill>
                  </a:rPr>
                  <a:t>Cocnlusion</a:t>
                </a:r>
                <a:r>
                  <a:rPr lang="en-CA" sz="1400" dirty="0">
                    <a:solidFill>
                      <a:srgbClr val="000000"/>
                    </a:solidFill>
                  </a:rPr>
                  <a:t>: </a:t>
                </a:r>
                <a:r>
                  <a:rPr lang="en-CA" sz="1400" u="none" strike="noStrike" dirty="0">
                    <a:solidFill>
                      <a:srgbClr val="000000"/>
                    </a:solidFill>
                    <a:effectLst/>
                  </a:rPr>
                  <a:t>There is sufficient evidence to conclude that model 2 provides a reasonable fit to the data at a 10% significance level.</a:t>
                </a:r>
                <a:endParaRPr lang="en-US" sz="1400" spc="150" dirty="0">
                  <a:solidFill>
                    <a:schemeClr val="tx1">
                      <a:lumMod val="75000"/>
                      <a:lumOff val="25000"/>
                    </a:schemeClr>
                  </a:solidFill>
                </a:endParaRPr>
              </a:p>
            </p:txBody>
          </p:sp>
        </mc:Choice>
        <mc:Fallback>
          <p:sp>
            <p:nvSpPr>
              <p:cNvPr id="3" name="TextBox 2">
                <a:extLst>
                  <a:ext uri="{FF2B5EF4-FFF2-40B4-BE49-F238E27FC236}">
                    <a16:creationId xmlns:a16="http://schemas.microsoft.com/office/drawing/2014/main" id="{D904A0DA-2DD6-EBDD-7BA4-7B5603D82561}"/>
                  </a:ext>
                </a:extLst>
              </p:cNvPr>
              <p:cNvSpPr txBox="1">
                <a:spLocks noRot="1" noChangeAspect="1" noMove="1" noResize="1" noEditPoints="1" noAdjustHandles="1" noChangeArrowheads="1" noChangeShapeType="1" noTextEdit="1"/>
              </p:cNvSpPr>
              <p:nvPr/>
            </p:nvSpPr>
            <p:spPr>
              <a:xfrm>
                <a:off x="633960" y="1189882"/>
                <a:ext cx="10402529" cy="4722318"/>
              </a:xfrm>
              <a:prstGeom prst="rect">
                <a:avLst/>
              </a:prstGeom>
              <a:blipFill>
                <a:blip r:embed="rId2"/>
                <a:stretch>
                  <a:fillRect l="-122" b="-536"/>
                </a:stretch>
              </a:blipFill>
            </p:spPr>
            <p:txBody>
              <a:bodyPr/>
              <a:lstStyle/>
              <a:p>
                <a:r>
                  <a:rPr lang="en-US">
                    <a:noFill/>
                  </a:rPr>
                  <a:t> </a:t>
                </a:r>
              </a:p>
            </p:txBody>
          </p:sp>
        </mc:Fallback>
      </mc:AlternateContent>
    </p:spTree>
    <p:extLst>
      <p:ext uri="{BB962C8B-B14F-4D97-AF65-F5344CB8AC3E}">
        <p14:creationId xmlns:p14="http://schemas.microsoft.com/office/powerpoint/2010/main" val="361908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98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B94211F-9FAF-B28E-1AAA-2B4EA2EC339A}"/>
              </a:ext>
            </a:extLst>
          </p:cNvPr>
          <p:cNvSpPr>
            <a:spLocks noGrp="1"/>
          </p:cNvSpPr>
          <p:nvPr>
            <p:ph type="title"/>
          </p:nvPr>
        </p:nvSpPr>
        <p:spPr>
          <a:xfrm>
            <a:off x="992517" y="442913"/>
            <a:ext cx="5993531" cy="966339"/>
          </a:xfrm>
        </p:spPr>
        <p:txBody>
          <a:bodyPr anchor="b">
            <a:normAutofit/>
          </a:bodyPr>
          <a:lstStyle/>
          <a:p>
            <a:r>
              <a:rPr lang="en-US" dirty="0"/>
              <a:t>General Introduction:</a:t>
            </a:r>
          </a:p>
        </p:txBody>
      </p:sp>
      <p:sp>
        <p:nvSpPr>
          <p:cNvPr id="3" name="Content Placeholder 2">
            <a:extLst>
              <a:ext uri="{FF2B5EF4-FFF2-40B4-BE49-F238E27FC236}">
                <a16:creationId xmlns:a16="http://schemas.microsoft.com/office/drawing/2014/main" id="{884BA579-EC02-4167-112B-9E1CC83C5718}"/>
              </a:ext>
            </a:extLst>
          </p:cNvPr>
          <p:cNvSpPr>
            <a:spLocks noGrp="1"/>
          </p:cNvSpPr>
          <p:nvPr>
            <p:ph idx="1"/>
          </p:nvPr>
        </p:nvSpPr>
        <p:spPr>
          <a:xfrm>
            <a:off x="888234" y="1732076"/>
            <a:ext cx="5505100" cy="3947963"/>
          </a:xfrm>
        </p:spPr>
        <p:txBody>
          <a:bodyPr>
            <a:noAutofit/>
          </a:bodyPr>
          <a:lstStyle/>
          <a:p>
            <a:pPr algn="just">
              <a:lnSpc>
                <a:spcPct val="160000"/>
              </a:lnSpc>
            </a:pPr>
            <a:r>
              <a:rPr lang="en-US" sz="1400" dirty="0"/>
              <a:t>World Health Organization has estimated 12 million deaths occur worldwide; every year due to Heart diseases. Half the deaths in the United States and other developed countries are due to cardiovascular diseases. The early prognosis of cardiovascular diseases can aid in making decisions on lifestyle changes in high-risk patients and in turn, reduces the complications. This project intends to pinpoint the most relevant/risk factors of heart disease as well as predict the overall risk using logistic regression</a:t>
            </a:r>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Stethoscope">
            <a:extLst>
              <a:ext uri="{FF2B5EF4-FFF2-40B4-BE49-F238E27FC236}">
                <a16:creationId xmlns:a16="http://schemas.microsoft.com/office/drawing/2014/main" id="{EDFD9195-E63E-861F-CB9D-F7F0424DDEFE}"/>
              </a:ext>
            </a:extLst>
          </p:cNvPr>
          <p:cNvPicPr>
            <a:picLocks noChangeAspect="1"/>
          </p:cNvPicPr>
          <p:nvPr/>
        </p:nvPicPr>
        <p:blipFill rotWithShape="1">
          <a:blip r:embed="rId2"/>
          <a:srcRect l="28489" r="2296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55209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9" name="Group 8">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4">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5">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6">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04CDB393-80FD-CF99-E89E-604FF7BBB8CF}"/>
              </a:ext>
            </a:extLst>
          </p:cNvPr>
          <p:cNvSpPr txBox="1"/>
          <p:nvPr/>
        </p:nvSpPr>
        <p:spPr>
          <a:xfrm>
            <a:off x="1920875" y="442913"/>
            <a:ext cx="6857365" cy="732344"/>
          </a:xfrm>
          <a:prstGeom prst="rect">
            <a:avLst/>
          </a:prstGeom>
        </p:spPr>
        <p:txBody>
          <a:bodyPr vert="horz" lIns="109728" tIns="109728" rIns="109728" bIns="91440" rtlCol="0" anchor="b">
            <a:normAutofit fontScale="92500" lnSpcReduction="10000"/>
          </a:bodyPr>
          <a:lstStyle/>
          <a:p>
            <a:pPr fontAlgn="base">
              <a:lnSpc>
                <a:spcPct val="130000"/>
              </a:lnSpc>
              <a:spcBef>
                <a:spcPct val="0"/>
              </a:spcBef>
              <a:spcAft>
                <a:spcPts val="600"/>
              </a:spcAft>
            </a:pPr>
            <a:r>
              <a:rPr lang="en-US" sz="3200" b="1" spc="150" dirty="0">
                <a:solidFill>
                  <a:schemeClr val="tx1">
                    <a:lumMod val="75000"/>
                    <a:lumOff val="25000"/>
                  </a:schemeClr>
                </a:solidFill>
                <a:latin typeface="+mj-lt"/>
                <a:ea typeface="+mj-ea"/>
                <a:cs typeface="+mj-cs"/>
              </a:rPr>
              <a:t>Source &amp; Data Description:</a:t>
            </a:r>
          </a:p>
        </p:txBody>
      </p:sp>
      <p:sp>
        <p:nvSpPr>
          <p:cNvPr id="5" name="TextBox 4">
            <a:extLst>
              <a:ext uri="{FF2B5EF4-FFF2-40B4-BE49-F238E27FC236}">
                <a16:creationId xmlns:a16="http://schemas.microsoft.com/office/drawing/2014/main" id="{489CD0B1-4D2E-CA89-4DAC-A956682C5BBA}"/>
              </a:ext>
            </a:extLst>
          </p:cNvPr>
          <p:cNvSpPr txBox="1"/>
          <p:nvPr/>
        </p:nvSpPr>
        <p:spPr>
          <a:xfrm>
            <a:off x="1097282" y="1164208"/>
            <a:ext cx="9810974" cy="4769143"/>
          </a:xfrm>
          <a:prstGeom prst="rect">
            <a:avLst/>
          </a:prstGeom>
        </p:spPr>
        <p:txBody>
          <a:bodyPr vert="horz" lIns="109728" tIns="109728" rIns="109728" bIns="91440" rtlCol="0">
            <a:noAutofit/>
          </a:bodyPr>
          <a:lstStyle/>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The dataset is </a:t>
            </a:r>
            <a:r>
              <a:rPr lang="en-US" sz="1400" spc="150" dirty="0" err="1">
                <a:solidFill>
                  <a:schemeClr val="tx1">
                    <a:lumMod val="75000"/>
                    <a:lumOff val="25000"/>
                  </a:schemeClr>
                </a:solidFill>
              </a:rPr>
              <a:t>publically</a:t>
            </a:r>
            <a:r>
              <a:rPr lang="en-US" sz="1400" spc="150" dirty="0">
                <a:solidFill>
                  <a:schemeClr val="tx1">
                    <a:lumMod val="75000"/>
                    <a:lumOff val="25000"/>
                  </a:schemeClr>
                </a:solidFill>
              </a:rPr>
              <a:t> available on the Kaggle website, and it is from an ongoing cardiovascular study on residents of the town of Framingham, Massachusetts. </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The dataset provides the patients’ information. It includes over 3,000 records and 15 attributes. Each attribute is a potential risk factor. There are demographic, behavioral, and medical risk factors.</a:t>
            </a:r>
          </a:p>
          <a:p>
            <a:pPr>
              <a:lnSpc>
                <a:spcPct val="130000"/>
              </a:lnSpc>
              <a:spcBef>
                <a:spcPts val="930"/>
              </a:spcBef>
              <a:buFont typeface="Corbel" panose="020B0503020204020204" pitchFamily="34" charset="0"/>
            </a:pPr>
            <a:endParaRPr lang="en-US" sz="14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400" b="1" spc="150" dirty="0">
                <a:solidFill>
                  <a:schemeClr val="tx1">
                    <a:lumMod val="75000"/>
                    <a:lumOff val="25000"/>
                  </a:schemeClr>
                </a:solidFill>
              </a:rPr>
              <a:t>Data Description</a:t>
            </a:r>
          </a:p>
          <a:p>
            <a:pPr>
              <a:lnSpc>
                <a:spcPct val="130000"/>
              </a:lnSpc>
              <a:spcBef>
                <a:spcPts val="930"/>
              </a:spcBef>
              <a:buFont typeface="Corbel" panose="020B0503020204020204" pitchFamily="34" charset="0"/>
            </a:pPr>
            <a:endParaRPr lang="en-US" sz="14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400" b="1" i="1" u="sng" spc="150" dirty="0">
                <a:solidFill>
                  <a:schemeClr val="tx1">
                    <a:lumMod val="75000"/>
                    <a:lumOff val="25000"/>
                  </a:schemeClr>
                </a:solidFill>
              </a:rPr>
              <a:t>Demographic:</a:t>
            </a:r>
            <a:br>
              <a:rPr lang="en-US" sz="1400" spc="150" dirty="0">
                <a:solidFill>
                  <a:schemeClr val="tx1">
                    <a:lumMod val="75000"/>
                    <a:lumOff val="25000"/>
                  </a:schemeClr>
                </a:solidFill>
              </a:rPr>
            </a:br>
            <a:r>
              <a:rPr lang="en-US" sz="1400" spc="150" dirty="0">
                <a:solidFill>
                  <a:schemeClr val="tx1">
                    <a:lumMod val="75000"/>
                    <a:lumOff val="25000"/>
                  </a:schemeClr>
                </a:solidFill>
              </a:rPr>
              <a:t>• Sex: male or female("M" or "F")</a:t>
            </a:r>
            <a:br>
              <a:rPr lang="en-US" sz="1400" spc="150" dirty="0">
                <a:solidFill>
                  <a:schemeClr val="tx1">
                    <a:lumMod val="75000"/>
                    <a:lumOff val="25000"/>
                  </a:schemeClr>
                </a:solidFill>
              </a:rPr>
            </a:br>
            <a:r>
              <a:rPr lang="en-US" sz="1400" spc="150" dirty="0">
                <a:solidFill>
                  <a:schemeClr val="tx1">
                    <a:lumMod val="75000"/>
                    <a:lumOff val="25000"/>
                  </a:schemeClr>
                </a:solidFill>
              </a:rPr>
              <a:t>• Age: Age of the patient;(Continuous - Although the recorded ages have been truncated to whole numbers, the concept of age is continuous)</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Education: reflects socioeconomic status, which correlates with lifestyle choices and access to healthcare, influencing long-term cardiovascular health.</a:t>
            </a:r>
            <a:endParaRPr lang="en-US" sz="1400" b="1" spc="150" dirty="0">
              <a:solidFill>
                <a:schemeClr val="tx1">
                  <a:lumMod val="75000"/>
                  <a:lumOff val="25000"/>
                </a:schemeClr>
              </a:solidFill>
            </a:endParaRPr>
          </a:p>
        </p:txBody>
      </p:sp>
    </p:spTree>
    <p:extLst>
      <p:ext uri="{BB962C8B-B14F-4D97-AF65-F5344CB8AC3E}">
        <p14:creationId xmlns:p14="http://schemas.microsoft.com/office/powerpoint/2010/main" val="304167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2" name="Freeform: Shape 11">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120DC634-935C-ECE1-5CC2-D5D0B67A4328}"/>
              </a:ext>
            </a:extLst>
          </p:cNvPr>
          <p:cNvSpPr txBox="1"/>
          <p:nvPr/>
        </p:nvSpPr>
        <p:spPr>
          <a:xfrm>
            <a:off x="1501189" y="572108"/>
            <a:ext cx="9009032" cy="4449832"/>
          </a:xfrm>
          <a:prstGeom prst="rect">
            <a:avLst/>
          </a:prstGeom>
        </p:spPr>
        <p:txBody>
          <a:bodyPr vert="horz" lIns="109728" tIns="109728" rIns="109728" bIns="91440" rtlCol="0">
            <a:normAutofit lnSpcReduction="10000"/>
          </a:bodyPr>
          <a:lstStyle/>
          <a:p>
            <a:pPr>
              <a:lnSpc>
                <a:spcPct val="150000"/>
              </a:lnSpc>
              <a:spcBef>
                <a:spcPts val="930"/>
              </a:spcBef>
              <a:buFont typeface="Corbel" panose="020B0503020204020204" pitchFamily="34" charset="0"/>
            </a:pPr>
            <a:r>
              <a:rPr lang="en-US" sz="1400" b="1" i="1" u="sng" spc="150" dirty="0">
                <a:solidFill>
                  <a:schemeClr val="tx1">
                    <a:lumMod val="75000"/>
                    <a:lumOff val="25000"/>
                  </a:schemeClr>
                </a:solidFill>
              </a:rPr>
              <a:t>Behavioral</a:t>
            </a:r>
          </a:p>
          <a:p>
            <a:pPr>
              <a:lnSpc>
                <a:spcPct val="150000"/>
              </a:lnSpc>
              <a:spcBef>
                <a:spcPts val="930"/>
              </a:spcBef>
              <a:buFont typeface="Corbel" panose="020B0503020204020204" pitchFamily="34" charset="0"/>
            </a:pPr>
            <a:br>
              <a:rPr lang="en-US" sz="1400" spc="150" dirty="0">
                <a:solidFill>
                  <a:schemeClr val="tx1">
                    <a:lumMod val="75000"/>
                    <a:lumOff val="25000"/>
                  </a:schemeClr>
                </a:solidFill>
              </a:rPr>
            </a:br>
            <a:r>
              <a:rPr lang="en-US" sz="1400" spc="150" dirty="0">
                <a:solidFill>
                  <a:schemeClr val="tx1">
                    <a:lumMod val="75000"/>
                    <a:lumOff val="25000"/>
                  </a:schemeClr>
                </a:solidFill>
              </a:rPr>
              <a:t>• </a:t>
            </a:r>
            <a:r>
              <a:rPr lang="en-US" sz="1400" spc="150" dirty="0" err="1">
                <a:solidFill>
                  <a:schemeClr val="tx1">
                    <a:lumMod val="75000"/>
                    <a:lumOff val="25000"/>
                  </a:schemeClr>
                </a:solidFill>
              </a:rPr>
              <a:t>is_smoking</a:t>
            </a:r>
            <a:r>
              <a:rPr lang="en-US" sz="1400" spc="150" dirty="0">
                <a:solidFill>
                  <a:schemeClr val="tx1">
                    <a:lumMod val="75000"/>
                    <a:lumOff val="25000"/>
                  </a:schemeClr>
                </a:solidFill>
              </a:rPr>
              <a:t>: whether the patient is a current smoker ("YES" or "NO")</a:t>
            </a:r>
            <a:br>
              <a:rPr lang="en-US" sz="1400" spc="150" dirty="0">
                <a:solidFill>
                  <a:schemeClr val="tx1">
                    <a:lumMod val="75000"/>
                    <a:lumOff val="25000"/>
                  </a:schemeClr>
                </a:solidFill>
              </a:rPr>
            </a:br>
            <a:r>
              <a:rPr lang="en-US" sz="1400" spc="150" dirty="0">
                <a:solidFill>
                  <a:schemeClr val="tx1">
                    <a:lumMod val="75000"/>
                    <a:lumOff val="25000"/>
                  </a:schemeClr>
                </a:solidFill>
              </a:rPr>
              <a:t>• Cigs Per Day: the number of cigarettes that the person smoked on average in one day.(This can be considered continuous as one can have any number of cigarettes, even half a cigarette.)</a:t>
            </a:r>
            <a:br>
              <a:rPr lang="en-US" sz="1400" spc="150" dirty="0">
                <a:solidFill>
                  <a:schemeClr val="tx1">
                    <a:lumMod val="75000"/>
                    <a:lumOff val="25000"/>
                  </a:schemeClr>
                </a:solidFill>
              </a:rPr>
            </a:br>
            <a:endParaRPr lang="en-US" sz="1400" spc="150" dirty="0">
              <a:solidFill>
                <a:schemeClr val="tx1">
                  <a:lumMod val="75000"/>
                  <a:lumOff val="25000"/>
                </a:schemeClr>
              </a:solidFill>
            </a:endParaRPr>
          </a:p>
          <a:p>
            <a:pPr>
              <a:lnSpc>
                <a:spcPct val="150000"/>
              </a:lnSpc>
              <a:spcBef>
                <a:spcPts val="930"/>
              </a:spcBef>
              <a:buFont typeface="Corbel" panose="020B0503020204020204" pitchFamily="34" charset="0"/>
            </a:pPr>
            <a:r>
              <a:rPr lang="en-US" sz="1400" b="1" i="1" u="sng" spc="150" dirty="0">
                <a:solidFill>
                  <a:schemeClr val="tx1">
                    <a:lumMod val="75000"/>
                    <a:lumOff val="25000"/>
                  </a:schemeClr>
                </a:solidFill>
              </a:rPr>
              <a:t>Medical( history)</a:t>
            </a:r>
          </a:p>
          <a:p>
            <a:pPr>
              <a:lnSpc>
                <a:spcPct val="150000"/>
              </a:lnSpc>
              <a:spcBef>
                <a:spcPts val="930"/>
              </a:spcBef>
              <a:buFont typeface="Corbel" panose="020B0503020204020204" pitchFamily="34" charset="0"/>
            </a:pPr>
            <a:br>
              <a:rPr lang="en-US" sz="1400" spc="150" dirty="0">
                <a:solidFill>
                  <a:schemeClr val="tx1">
                    <a:lumMod val="75000"/>
                    <a:lumOff val="25000"/>
                  </a:schemeClr>
                </a:solidFill>
              </a:rPr>
            </a:br>
            <a:r>
              <a:rPr lang="en-US" sz="1400" spc="150" dirty="0">
                <a:solidFill>
                  <a:schemeClr val="tx1">
                    <a:lumMod val="75000"/>
                    <a:lumOff val="25000"/>
                  </a:schemeClr>
                </a:solidFill>
              </a:rPr>
              <a:t>• BP Meds: whether the patient was on blood pressure medication </a:t>
            </a:r>
            <a:br>
              <a:rPr lang="en-US" sz="1400" spc="150" dirty="0">
                <a:solidFill>
                  <a:schemeClr val="tx1">
                    <a:lumMod val="75000"/>
                    <a:lumOff val="25000"/>
                  </a:schemeClr>
                </a:solidFill>
              </a:rPr>
            </a:br>
            <a:r>
              <a:rPr lang="en-US" sz="1400" spc="150" dirty="0">
                <a:solidFill>
                  <a:schemeClr val="tx1">
                    <a:lumMod val="75000"/>
                    <a:lumOff val="25000"/>
                  </a:schemeClr>
                </a:solidFill>
              </a:rPr>
              <a:t>• Prevalent Stroke: whether the patient had previously had a stroke </a:t>
            </a:r>
            <a:br>
              <a:rPr lang="en-US" sz="1400" spc="150" dirty="0">
                <a:solidFill>
                  <a:schemeClr val="tx1">
                    <a:lumMod val="75000"/>
                    <a:lumOff val="25000"/>
                  </a:schemeClr>
                </a:solidFill>
              </a:rPr>
            </a:br>
            <a:r>
              <a:rPr lang="en-US" sz="1400" spc="150" dirty="0">
                <a:solidFill>
                  <a:schemeClr val="tx1">
                    <a:lumMod val="75000"/>
                    <a:lumOff val="25000"/>
                  </a:schemeClr>
                </a:solidFill>
              </a:rPr>
              <a:t>• Prevalent </a:t>
            </a:r>
            <a:r>
              <a:rPr lang="en-US" sz="1400" spc="150" dirty="0" err="1">
                <a:solidFill>
                  <a:schemeClr val="tx1">
                    <a:lumMod val="75000"/>
                    <a:lumOff val="25000"/>
                  </a:schemeClr>
                </a:solidFill>
              </a:rPr>
              <a:t>Hyp</a:t>
            </a:r>
            <a:r>
              <a:rPr lang="en-US" sz="1400" spc="150" dirty="0">
                <a:solidFill>
                  <a:schemeClr val="tx1">
                    <a:lumMod val="75000"/>
                    <a:lumOff val="25000"/>
                  </a:schemeClr>
                </a:solidFill>
              </a:rPr>
              <a:t>: whether the patient was hypertensive</a:t>
            </a:r>
            <a:br>
              <a:rPr lang="en-US" sz="1400" spc="150" dirty="0">
                <a:solidFill>
                  <a:schemeClr val="tx1">
                    <a:lumMod val="75000"/>
                    <a:lumOff val="25000"/>
                  </a:schemeClr>
                </a:solidFill>
              </a:rPr>
            </a:br>
            <a:r>
              <a:rPr lang="en-US" sz="1400" spc="150" dirty="0">
                <a:solidFill>
                  <a:schemeClr val="tx1">
                    <a:lumMod val="75000"/>
                    <a:lumOff val="25000"/>
                  </a:schemeClr>
                </a:solidFill>
              </a:rPr>
              <a:t>• Diabetes: whether the patient had diabetes </a:t>
            </a:r>
          </a:p>
        </p:txBody>
      </p:sp>
    </p:spTree>
    <p:extLst>
      <p:ext uri="{BB962C8B-B14F-4D97-AF65-F5344CB8AC3E}">
        <p14:creationId xmlns:p14="http://schemas.microsoft.com/office/powerpoint/2010/main" val="21888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5" name="Freeform: Shape 11">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13">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76C1274B-D447-3173-A02F-95283F1695B1}"/>
              </a:ext>
            </a:extLst>
          </p:cNvPr>
          <p:cNvSpPr txBox="1"/>
          <p:nvPr/>
        </p:nvSpPr>
        <p:spPr>
          <a:xfrm>
            <a:off x="1360039" y="469880"/>
            <a:ext cx="9471611" cy="5551627"/>
          </a:xfrm>
          <a:prstGeom prst="rect">
            <a:avLst/>
          </a:prstGeom>
        </p:spPr>
        <p:txBody>
          <a:bodyPr vert="horz" lIns="109728" tIns="109728" rIns="109728" bIns="91440" rtlCol="0">
            <a:noAutofit/>
          </a:bodyPr>
          <a:lstStyle/>
          <a:p>
            <a:pPr>
              <a:lnSpc>
                <a:spcPct val="130000"/>
              </a:lnSpc>
              <a:spcBef>
                <a:spcPts val="930"/>
              </a:spcBef>
              <a:buFont typeface="Corbel" panose="020B0503020204020204" pitchFamily="34" charset="0"/>
            </a:pPr>
            <a:r>
              <a:rPr lang="en-US" sz="1400" b="1" i="1" u="sng" spc="150" dirty="0">
                <a:solidFill>
                  <a:schemeClr val="tx1">
                    <a:lumMod val="75000"/>
                    <a:lumOff val="25000"/>
                  </a:schemeClr>
                </a:solidFill>
              </a:rPr>
              <a:t>Medical(current)</a:t>
            </a:r>
          </a:p>
          <a:p>
            <a:pPr>
              <a:lnSpc>
                <a:spcPct val="130000"/>
              </a:lnSpc>
              <a:spcBef>
                <a:spcPts val="930"/>
              </a:spcBef>
              <a:buFont typeface="Corbel" panose="020B0503020204020204" pitchFamily="34" charset="0"/>
            </a:pPr>
            <a:br>
              <a:rPr lang="en-US" sz="1400" spc="150" dirty="0">
                <a:solidFill>
                  <a:schemeClr val="tx1">
                    <a:lumMod val="75000"/>
                    <a:lumOff val="25000"/>
                  </a:schemeClr>
                </a:solidFill>
              </a:rPr>
            </a:br>
            <a:r>
              <a:rPr lang="en-US" sz="1400" spc="150" dirty="0">
                <a:solidFill>
                  <a:schemeClr val="tx1">
                    <a:lumMod val="75000"/>
                    <a:lumOff val="25000"/>
                  </a:schemeClr>
                </a:solidFill>
              </a:rPr>
              <a:t>• </a:t>
            </a:r>
            <a:r>
              <a:rPr lang="en-US" sz="1400" spc="150" dirty="0" err="1">
                <a:solidFill>
                  <a:schemeClr val="tx1">
                    <a:lumMod val="75000"/>
                    <a:lumOff val="25000"/>
                  </a:schemeClr>
                </a:solidFill>
              </a:rPr>
              <a:t>TotChol</a:t>
            </a:r>
            <a:r>
              <a:rPr lang="en-US" sz="1400" spc="150" dirty="0">
                <a:solidFill>
                  <a:schemeClr val="tx1">
                    <a:lumMod val="75000"/>
                    <a:lumOff val="25000"/>
                  </a:schemeClr>
                </a:solidFill>
              </a:rPr>
              <a:t>: total cholesterol level</a:t>
            </a:r>
            <a:br>
              <a:rPr lang="en-US" sz="1400" spc="150" dirty="0">
                <a:solidFill>
                  <a:schemeClr val="tx1">
                    <a:lumMod val="75000"/>
                    <a:lumOff val="25000"/>
                  </a:schemeClr>
                </a:solidFill>
              </a:rPr>
            </a:br>
            <a:r>
              <a:rPr lang="en-US" sz="1400" spc="150" dirty="0">
                <a:solidFill>
                  <a:schemeClr val="tx1">
                    <a:lumMod val="75000"/>
                    <a:lumOff val="25000"/>
                  </a:schemeClr>
                </a:solidFill>
              </a:rPr>
              <a:t>• </a:t>
            </a:r>
            <a:r>
              <a:rPr lang="en-US" sz="1400" spc="150" dirty="0" err="1">
                <a:solidFill>
                  <a:schemeClr val="tx1">
                    <a:lumMod val="75000"/>
                    <a:lumOff val="25000"/>
                  </a:schemeClr>
                </a:solidFill>
              </a:rPr>
              <a:t>SysBP</a:t>
            </a:r>
            <a:r>
              <a:rPr lang="en-US" sz="1400" spc="150" dirty="0">
                <a:solidFill>
                  <a:schemeClr val="tx1">
                    <a:lumMod val="75000"/>
                    <a:lumOff val="25000"/>
                  </a:schemeClr>
                </a:solidFill>
              </a:rPr>
              <a:t>: systolic blood pressure (measures the maximum force exerted on the arterial walls during each heartbeat. ⩽ 120 millimeters of mercury (mm Hg))</a:t>
            </a:r>
            <a:br>
              <a:rPr lang="en-US" sz="1400" spc="150" dirty="0">
                <a:solidFill>
                  <a:schemeClr val="tx1">
                    <a:lumMod val="75000"/>
                    <a:lumOff val="25000"/>
                  </a:schemeClr>
                </a:solidFill>
              </a:rPr>
            </a:br>
            <a:r>
              <a:rPr lang="en-US" sz="1400" spc="150" dirty="0">
                <a:solidFill>
                  <a:schemeClr val="tx1">
                    <a:lumMod val="75000"/>
                    <a:lumOff val="25000"/>
                  </a:schemeClr>
                </a:solidFill>
              </a:rPr>
              <a:t>• </a:t>
            </a:r>
            <a:r>
              <a:rPr lang="en-US" sz="1400" spc="150" dirty="0" err="1">
                <a:solidFill>
                  <a:schemeClr val="tx1">
                    <a:lumMod val="75000"/>
                    <a:lumOff val="25000"/>
                  </a:schemeClr>
                </a:solidFill>
              </a:rPr>
              <a:t>DiaBP</a:t>
            </a:r>
            <a:r>
              <a:rPr lang="en-US" sz="1400" spc="150" dirty="0">
                <a:solidFill>
                  <a:schemeClr val="tx1">
                    <a:lumMod val="75000"/>
                    <a:lumOff val="25000"/>
                  </a:schemeClr>
                </a:solidFill>
              </a:rPr>
              <a:t>: diastolic blood pressure (measures pressure in the arteries when the heart is resting between beats. ⩽80 mm Hg)</a:t>
            </a:r>
            <a:br>
              <a:rPr lang="en-US" sz="1400" spc="150" dirty="0">
                <a:solidFill>
                  <a:schemeClr val="tx1">
                    <a:lumMod val="75000"/>
                    <a:lumOff val="25000"/>
                  </a:schemeClr>
                </a:solidFill>
              </a:rPr>
            </a:br>
            <a:r>
              <a:rPr lang="en-US" sz="1400" spc="150" dirty="0">
                <a:solidFill>
                  <a:schemeClr val="tx1">
                    <a:lumMod val="75000"/>
                    <a:lumOff val="25000"/>
                  </a:schemeClr>
                </a:solidFill>
              </a:rPr>
              <a:t>• BMI: Body Mass Index</a:t>
            </a:r>
            <a:br>
              <a:rPr lang="en-US" sz="1400" spc="150" dirty="0">
                <a:solidFill>
                  <a:schemeClr val="tx1">
                    <a:lumMod val="75000"/>
                    <a:lumOff val="25000"/>
                  </a:schemeClr>
                </a:solidFill>
              </a:rPr>
            </a:br>
            <a:r>
              <a:rPr lang="en-US" sz="1400" spc="150" dirty="0">
                <a:solidFill>
                  <a:schemeClr val="tx1">
                    <a:lumMod val="75000"/>
                    <a:lumOff val="25000"/>
                  </a:schemeClr>
                </a:solidFill>
              </a:rPr>
              <a:t>• Heart Rate: heart rate (Continuous - In medical research, variables such as heart rate though it is discrete, yet considered continuous because of a large number of possible values.)</a:t>
            </a:r>
            <a:br>
              <a:rPr lang="en-US" sz="1400" spc="150" dirty="0">
                <a:solidFill>
                  <a:schemeClr val="tx1">
                    <a:lumMod val="75000"/>
                    <a:lumOff val="25000"/>
                  </a:schemeClr>
                </a:solidFill>
              </a:rPr>
            </a:br>
            <a:r>
              <a:rPr lang="en-US" sz="1400" spc="150" dirty="0">
                <a:solidFill>
                  <a:schemeClr val="tx1">
                    <a:lumMod val="75000"/>
                    <a:lumOff val="25000"/>
                  </a:schemeClr>
                </a:solidFill>
              </a:rPr>
              <a:t>• Glucose: glucose level</a:t>
            </a:r>
          </a:p>
          <a:p>
            <a:pPr>
              <a:lnSpc>
                <a:spcPct val="130000"/>
              </a:lnSpc>
              <a:spcBef>
                <a:spcPts val="930"/>
              </a:spcBef>
              <a:buFont typeface="Corbel" panose="020B0503020204020204" pitchFamily="34" charset="0"/>
            </a:pPr>
            <a:br>
              <a:rPr lang="en-US" sz="1400" spc="150" dirty="0">
                <a:solidFill>
                  <a:schemeClr val="tx1">
                    <a:lumMod val="75000"/>
                    <a:lumOff val="25000"/>
                  </a:schemeClr>
                </a:solidFill>
              </a:rPr>
            </a:br>
            <a:r>
              <a:rPr lang="en-US" sz="1400" b="1" i="1" u="sng" spc="150" dirty="0">
                <a:solidFill>
                  <a:schemeClr val="tx1">
                    <a:lumMod val="75000"/>
                    <a:lumOff val="25000"/>
                  </a:schemeClr>
                </a:solidFill>
              </a:rPr>
              <a:t>Response variable (desired target)</a:t>
            </a:r>
          </a:p>
          <a:p>
            <a:pPr>
              <a:lnSpc>
                <a:spcPct val="130000"/>
              </a:lnSpc>
              <a:spcBef>
                <a:spcPts val="930"/>
              </a:spcBef>
              <a:buFont typeface="Corbel" panose="020B0503020204020204" pitchFamily="34" charset="0"/>
            </a:pPr>
            <a:br>
              <a:rPr lang="en-US" sz="1400" spc="150" dirty="0">
                <a:solidFill>
                  <a:schemeClr val="tx1">
                    <a:lumMod val="75000"/>
                    <a:lumOff val="25000"/>
                  </a:schemeClr>
                </a:solidFill>
              </a:rPr>
            </a:br>
            <a:r>
              <a:rPr lang="en-US" sz="1400" spc="150" dirty="0">
                <a:solidFill>
                  <a:schemeClr val="tx1">
                    <a:lumMod val="75000"/>
                    <a:lumOff val="25000"/>
                  </a:schemeClr>
                </a:solidFill>
              </a:rPr>
              <a:t>• 10-year risk of coronary heart disease CHD (binary: “1”, means “Yes”, “0” means “No”)</a:t>
            </a:r>
          </a:p>
        </p:txBody>
      </p:sp>
    </p:spTree>
    <p:extLst>
      <p:ext uri="{BB962C8B-B14F-4D97-AF65-F5344CB8AC3E}">
        <p14:creationId xmlns:p14="http://schemas.microsoft.com/office/powerpoint/2010/main" val="330336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9" name="Freeform: Shape 13">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5">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7">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23">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5">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 name="TextBox 3">
            <a:extLst>
              <a:ext uri="{FF2B5EF4-FFF2-40B4-BE49-F238E27FC236}">
                <a16:creationId xmlns:a16="http://schemas.microsoft.com/office/drawing/2014/main" id="{463110C8-F11B-5BC9-451B-7C0D151B799E}"/>
              </a:ext>
            </a:extLst>
          </p:cNvPr>
          <p:cNvSpPr txBox="1"/>
          <p:nvPr/>
        </p:nvSpPr>
        <p:spPr>
          <a:xfrm>
            <a:off x="830218" y="1833229"/>
            <a:ext cx="2891928" cy="2934031"/>
          </a:xfrm>
          <a:prstGeom prst="rect">
            <a:avLst/>
          </a:prstGeom>
        </p:spPr>
        <p:txBody>
          <a:bodyPr vert="horz" lIns="109728" tIns="109728" rIns="109728" bIns="91440" rtlCol="0" anchor="ctr">
            <a:normAutofit/>
          </a:bodyPr>
          <a:lstStyle/>
          <a:p>
            <a:pPr>
              <a:lnSpc>
                <a:spcPct val="120000"/>
              </a:lnSpc>
              <a:spcBef>
                <a:spcPct val="0"/>
              </a:spcBef>
              <a:spcAft>
                <a:spcPts val="600"/>
              </a:spcAft>
            </a:pPr>
            <a:r>
              <a:rPr lang="en-US" sz="3000" b="1" spc="150" dirty="0">
                <a:solidFill>
                  <a:schemeClr val="tx1">
                    <a:lumMod val="75000"/>
                    <a:lumOff val="25000"/>
                  </a:schemeClr>
                </a:solidFill>
                <a:latin typeface="+mj-lt"/>
                <a:ea typeface="+mj-ea"/>
                <a:cs typeface="+mj-cs"/>
              </a:rPr>
              <a:t>NOTE: We set up the significance level to be 10%</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E056A26-3A8A-BF16-B249-48EEBBA93467}"/>
                  </a:ext>
                </a:extLst>
              </p:cNvPr>
              <p:cNvSpPr txBox="1"/>
              <p:nvPr/>
            </p:nvSpPr>
            <p:spPr>
              <a:xfrm>
                <a:off x="5047787" y="739546"/>
                <a:ext cx="6861677" cy="4337435"/>
              </a:xfrm>
              <a:prstGeom prst="rect">
                <a:avLst/>
              </a:prstGeom>
            </p:spPr>
            <p:txBody>
              <a:bodyPr vert="horz" lIns="109728" tIns="109728" rIns="109728" bIns="91440" rtlCol="0" anchor="ctr">
                <a:normAutofit fontScale="85000" lnSpcReduction="20000"/>
              </a:bodyPr>
              <a:lstStyle/>
              <a:p>
                <a:pPr>
                  <a:lnSpc>
                    <a:spcPct val="130000"/>
                  </a:lnSpc>
                  <a:spcBef>
                    <a:spcPts val="930"/>
                  </a:spcBef>
                  <a:buFont typeface="Corbel" panose="020B0503020204020204" pitchFamily="34" charset="0"/>
                </a:pPr>
                <a:r>
                  <a:rPr lang="en-US" sz="3500" b="1" spc="150" dirty="0">
                    <a:solidFill>
                      <a:schemeClr val="tx1">
                        <a:lumMod val="75000"/>
                        <a:lumOff val="25000"/>
                      </a:schemeClr>
                    </a:solidFill>
                  </a:rPr>
                  <a:t>Model 1:</a:t>
                </a:r>
              </a:p>
              <a:p>
                <a:pPr>
                  <a:lnSpc>
                    <a:spcPct val="130000"/>
                  </a:lnSpc>
                  <a:spcBef>
                    <a:spcPts val="930"/>
                  </a:spcBef>
                  <a:buFont typeface="Corbel" panose="020B0503020204020204" pitchFamily="34" charset="0"/>
                </a:pPr>
                <a:endParaRPr lang="en-US" b="1" spc="150" dirty="0">
                  <a:solidFill>
                    <a:schemeClr val="tx1">
                      <a:lumMod val="75000"/>
                      <a:lumOff val="25000"/>
                    </a:schemeClr>
                  </a:solidFill>
                </a:endParaRPr>
              </a:p>
              <a:p>
                <a:pPr>
                  <a:lnSpc>
                    <a:spcPct val="130000"/>
                  </a:lnSpc>
                  <a:spcBef>
                    <a:spcPts val="930"/>
                  </a:spcBef>
                  <a:buFont typeface="Corbel" panose="020B0503020204020204" pitchFamily="34" charset="0"/>
                </a:pPr>
                <a14:m>
                  <m:oMath xmlns:m="http://schemas.openxmlformats.org/officeDocument/2006/math">
                    <m:r>
                      <a:rPr lang="en-US" sz="2100" b="1" i="0" spc="150">
                        <a:solidFill>
                          <a:schemeClr val="tx1">
                            <a:lumMod val="75000"/>
                            <a:lumOff val="25000"/>
                          </a:schemeClr>
                        </a:solidFill>
                        <a:latin typeface="Cambria Math" panose="02040503050406030204" pitchFamily="18" charset="0"/>
                      </a:rPr>
                      <m:t>𝐥𝐨𝐠</m:t>
                    </m:r>
                    <m:d>
                      <m:dPr>
                        <m:ctrlPr>
                          <a:rPr lang="en-US" sz="2100" b="1" i="1" spc="150">
                            <a:solidFill>
                              <a:schemeClr val="tx1">
                                <a:lumMod val="75000"/>
                                <a:lumOff val="25000"/>
                              </a:schemeClr>
                            </a:solidFill>
                            <a:latin typeface="Cambria Math" panose="02040503050406030204" pitchFamily="18" charset="0"/>
                          </a:rPr>
                        </m:ctrlPr>
                      </m:dPr>
                      <m:e>
                        <m:f>
                          <m:fPr>
                            <m:ctrlPr>
                              <a:rPr lang="en-US" sz="2100" b="1" i="1" spc="150">
                                <a:solidFill>
                                  <a:schemeClr val="tx1">
                                    <a:lumMod val="75000"/>
                                    <a:lumOff val="25000"/>
                                  </a:schemeClr>
                                </a:solidFill>
                                <a:latin typeface="Cambria Math" panose="02040503050406030204" pitchFamily="18" charset="0"/>
                              </a:rPr>
                            </m:ctrlPr>
                          </m:fPr>
                          <m:num>
                            <m:acc>
                              <m:accPr>
                                <m:chr m:val="̂"/>
                                <m:ctrlPr>
                                  <a:rPr lang="en-US" sz="2100" b="1" i="1" spc="150">
                                    <a:solidFill>
                                      <a:schemeClr val="tx1">
                                        <a:lumMod val="75000"/>
                                        <a:lumOff val="25000"/>
                                      </a:schemeClr>
                                    </a:solidFill>
                                    <a:latin typeface="Cambria Math" panose="02040503050406030204" pitchFamily="18" charset="0"/>
                                  </a:rPr>
                                </m:ctrlPr>
                              </m:accPr>
                              <m:e>
                                <m:r>
                                  <a:rPr lang="en-US" sz="2100" b="1" i="0" spc="150">
                                    <a:solidFill>
                                      <a:schemeClr val="tx1">
                                        <a:lumMod val="75000"/>
                                        <a:lumOff val="25000"/>
                                      </a:schemeClr>
                                    </a:solidFill>
                                    <a:latin typeface="Cambria Math" panose="02040503050406030204" pitchFamily="18" charset="0"/>
                                  </a:rPr>
                                  <m:t>𝛉</m:t>
                                </m:r>
                                <m:d>
                                  <m:dPr>
                                    <m:ctrlPr>
                                      <a:rPr lang="en-US" sz="2100" b="1" i="1" spc="150">
                                        <a:solidFill>
                                          <a:schemeClr val="tx1">
                                            <a:lumMod val="75000"/>
                                            <a:lumOff val="25000"/>
                                          </a:schemeClr>
                                        </a:solidFill>
                                        <a:latin typeface="Cambria Math" panose="02040503050406030204" pitchFamily="18" charset="0"/>
                                      </a:rPr>
                                    </m:ctrlPr>
                                  </m:dPr>
                                  <m:e>
                                    <m:r>
                                      <a:rPr lang="en-US" sz="2100" b="1" i="0" spc="150">
                                        <a:solidFill>
                                          <a:schemeClr val="tx1">
                                            <a:lumMod val="75000"/>
                                            <a:lumOff val="25000"/>
                                          </a:schemeClr>
                                        </a:solidFill>
                                        <a:latin typeface="Cambria Math" panose="02040503050406030204" pitchFamily="18" charset="0"/>
                                      </a:rPr>
                                      <m:t>𝐱</m:t>
                                    </m:r>
                                  </m:e>
                                </m:d>
                              </m:e>
                            </m:acc>
                          </m:num>
                          <m:den>
                            <m:r>
                              <a:rPr lang="en-US" sz="2100" b="1" i="0" spc="150">
                                <a:solidFill>
                                  <a:schemeClr val="tx1">
                                    <a:lumMod val="75000"/>
                                    <a:lumOff val="25000"/>
                                  </a:schemeClr>
                                </a:solidFill>
                                <a:latin typeface="Cambria Math" panose="02040503050406030204" pitchFamily="18" charset="0"/>
                              </a:rPr>
                              <m:t>𝟏</m:t>
                            </m:r>
                            <m:r>
                              <a:rPr lang="en-US" sz="2100" b="1" i="0" spc="150">
                                <a:solidFill>
                                  <a:schemeClr val="tx1">
                                    <a:lumMod val="75000"/>
                                    <a:lumOff val="25000"/>
                                  </a:schemeClr>
                                </a:solidFill>
                                <a:latin typeface="Cambria Math" panose="02040503050406030204" pitchFamily="18" charset="0"/>
                              </a:rPr>
                              <m:t>−</m:t>
                            </m:r>
                            <m:acc>
                              <m:accPr>
                                <m:chr m:val="̂"/>
                                <m:ctrlPr>
                                  <a:rPr lang="en-US" sz="2100" b="1" i="1" spc="150">
                                    <a:solidFill>
                                      <a:schemeClr val="tx1">
                                        <a:lumMod val="75000"/>
                                        <a:lumOff val="25000"/>
                                      </a:schemeClr>
                                    </a:solidFill>
                                    <a:latin typeface="Cambria Math" panose="02040503050406030204" pitchFamily="18" charset="0"/>
                                  </a:rPr>
                                </m:ctrlPr>
                              </m:accPr>
                              <m:e>
                                <m:r>
                                  <a:rPr lang="en-US" sz="2100" b="1" i="0" spc="150">
                                    <a:solidFill>
                                      <a:schemeClr val="tx1">
                                        <a:lumMod val="75000"/>
                                        <a:lumOff val="25000"/>
                                      </a:schemeClr>
                                    </a:solidFill>
                                    <a:latin typeface="Cambria Math" panose="02040503050406030204" pitchFamily="18" charset="0"/>
                                  </a:rPr>
                                  <m:t>𝛉</m:t>
                                </m:r>
                                <m:d>
                                  <m:dPr>
                                    <m:ctrlPr>
                                      <a:rPr lang="en-US" sz="2100" b="1" i="1" spc="150">
                                        <a:solidFill>
                                          <a:schemeClr val="tx1">
                                            <a:lumMod val="75000"/>
                                            <a:lumOff val="25000"/>
                                          </a:schemeClr>
                                        </a:solidFill>
                                        <a:latin typeface="Cambria Math" panose="02040503050406030204" pitchFamily="18" charset="0"/>
                                      </a:rPr>
                                    </m:ctrlPr>
                                  </m:dPr>
                                  <m:e>
                                    <m:r>
                                      <a:rPr lang="en-US" sz="2100" b="1" i="0" spc="150">
                                        <a:solidFill>
                                          <a:schemeClr val="tx1">
                                            <a:lumMod val="75000"/>
                                            <a:lumOff val="25000"/>
                                          </a:schemeClr>
                                        </a:solidFill>
                                        <a:latin typeface="Cambria Math" panose="02040503050406030204" pitchFamily="18" charset="0"/>
                                      </a:rPr>
                                      <m:t>𝐱</m:t>
                                    </m:r>
                                  </m:e>
                                </m:d>
                              </m:e>
                            </m:acc>
                          </m:den>
                        </m:f>
                      </m:e>
                    </m:d>
                    <m:r>
                      <a:rPr lang="en-US" sz="2100" b="1" i="1" spc="150">
                        <a:solidFill>
                          <a:schemeClr val="tx1">
                            <a:lumMod val="75000"/>
                            <a:lumOff val="25000"/>
                          </a:schemeClr>
                        </a:solidFill>
                        <a:latin typeface="Cambria Math" panose="02040503050406030204" pitchFamily="18" charset="0"/>
                      </a:rPr>
                      <m:t>=</m:t>
                    </m:r>
                  </m:oMath>
                </a14:m>
                <a:r>
                  <a:rPr lang="en-US" sz="2100" b="1" i="0" spc="150" dirty="0">
                    <a:solidFill>
                      <a:schemeClr val="tx1">
                        <a:lumMod val="75000"/>
                        <a:lumOff val="25000"/>
                      </a:schemeClr>
                    </a:solidFill>
                  </a:rPr>
                  <a:t> -8.491941+ 0.063760∗age+ 	0.494180∗I(sex=Male) + 	0.017436∗cigsPerDay + 	0.906743∗I(</a:t>
                </a:r>
                <a:r>
                  <a:rPr lang="en-US" sz="2100" b="1" i="0" spc="150" dirty="0" err="1">
                    <a:solidFill>
                      <a:schemeClr val="tx1">
                        <a:lumMod val="75000"/>
                        <a:lumOff val="25000"/>
                      </a:schemeClr>
                    </a:solidFill>
                  </a:rPr>
                  <a:t>prevalentStorke</a:t>
                </a:r>
                <a:r>
                  <a:rPr lang="en-US" sz="2100" b="1" i="0" spc="150" dirty="0">
                    <a:solidFill>
                      <a:schemeClr val="tx1">
                        <a:lumMod val="75000"/>
                        <a:lumOff val="25000"/>
                      </a:schemeClr>
                    </a:solidFill>
                  </a:rPr>
                  <a:t>=1) + 	0.003301∗totChol + 0.016663∗sysBP + 	0.009117 ∗ glucose</a:t>
                </a:r>
                <a:endParaRPr lang="en-US" sz="2100" b="1"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b="1"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pc="150" dirty="0">
                    <a:solidFill>
                      <a:schemeClr val="tx1">
                        <a:lumMod val="75000"/>
                        <a:lumOff val="25000"/>
                      </a:schemeClr>
                    </a:solidFill>
                  </a:rPr>
                  <a:t>But when we have plotted the marginal plot, we see that other predictor variables are also significant.</a:t>
                </a:r>
              </a:p>
            </p:txBody>
          </p:sp>
        </mc:Choice>
        <mc:Fallback xmlns="">
          <p:sp>
            <p:nvSpPr>
              <p:cNvPr id="3" name="TextBox 2">
                <a:extLst>
                  <a:ext uri="{FF2B5EF4-FFF2-40B4-BE49-F238E27FC236}">
                    <a16:creationId xmlns:a16="http://schemas.microsoft.com/office/drawing/2014/main" id="{FE056A26-3A8A-BF16-B249-48EEBBA93467}"/>
                  </a:ext>
                </a:extLst>
              </p:cNvPr>
              <p:cNvSpPr txBox="1">
                <a:spLocks noRot="1" noChangeAspect="1" noMove="1" noResize="1" noEditPoints="1" noAdjustHandles="1" noChangeArrowheads="1" noChangeShapeType="1" noTextEdit="1"/>
              </p:cNvSpPr>
              <p:nvPr/>
            </p:nvSpPr>
            <p:spPr>
              <a:xfrm>
                <a:off x="5047787" y="739546"/>
                <a:ext cx="6861677" cy="4337435"/>
              </a:xfrm>
              <a:prstGeom prst="rect">
                <a:avLst/>
              </a:prstGeom>
              <a:blipFill>
                <a:blip r:embed="rId2"/>
                <a:stretch>
                  <a:fillRect l="-1848"/>
                </a:stretch>
              </a:blipFill>
            </p:spPr>
            <p:txBody>
              <a:bodyPr/>
              <a:lstStyle/>
              <a:p>
                <a:r>
                  <a:rPr lang="en-US">
                    <a:noFill/>
                  </a:rPr>
                  <a:t> </a:t>
                </a:r>
              </a:p>
            </p:txBody>
          </p:sp>
        </mc:Fallback>
      </mc:AlternateContent>
    </p:spTree>
    <p:extLst>
      <p:ext uri="{BB962C8B-B14F-4D97-AF65-F5344CB8AC3E}">
        <p14:creationId xmlns:p14="http://schemas.microsoft.com/office/powerpoint/2010/main" val="1573706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AE47-208F-C535-BA5A-8E51B106C81E}"/>
              </a:ext>
            </a:extLst>
          </p:cNvPr>
          <p:cNvSpPr>
            <a:spLocks noGrp="1"/>
          </p:cNvSpPr>
          <p:nvPr>
            <p:ph type="title"/>
          </p:nvPr>
        </p:nvSpPr>
        <p:spPr>
          <a:xfrm>
            <a:off x="1151068" y="334643"/>
            <a:ext cx="10079916" cy="1709310"/>
          </a:xfrm>
        </p:spPr>
        <p:txBody>
          <a:bodyPr>
            <a:noAutofit/>
          </a:bodyPr>
          <a:lstStyle/>
          <a:p>
            <a:r>
              <a:rPr lang="en-US" sz="2400" b="1" u="sng" dirty="0"/>
              <a:t>Marginal Plots:</a:t>
            </a:r>
            <a:br>
              <a:rPr lang="en-US" sz="2400" b="1" u="sng" dirty="0"/>
            </a:br>
            <a:br>
              <a:rPr lang="en-US" sz="1200" b="1" dirty="0"/>
            </a:br>
            <a:r>
              <a:rPr lang="en-US" sz="1200" dirty="0">
                <a:latin typeface="+mn-lt"/>
              </a:rPr>
              <a:t>even though there are some deviations between the two fits in </a:t>
            </a:r>
            <a:r>
              <a:rPr lang="en-US" sz="1200" dirty="0" err="1">
                <a:latin typeface="+mn-lt"/>
              </a:rPr>
              <a:t>totChol</a:t>
            </a:r>
            <a:r>
              <a:rPr lang="en-US" sz="1200" dirty="0">
                <a:latin typeface="+mn-lt"/>
              </a:rPr>
              <a:t>, </a:t>
            </a:r>
            <a:r>
              <a:rPr lang="en-US" sz="1200" dirty="0" err="1">
                <a:latin typeface="+mn-lt"/>
              </a:rPr>
              <a:t>sysBP</a:t>
            </a:r>
            <a:r>
              <a:rPr lang="en-US" sz="1200" dirty="0">
                <a:latin typeface="+mn-lt"/>
              </a:rPr>
              <a:t>, and </a:t>
            </a:r>
            <a:r>
              <a:rPr lang="en-US" sz="1200" dirty="0" err="1">
                <a:latin typeface="+mn-lt"/>
              </a:rPr>
              <a:t>diaBP</a:t>
            </a:r>
            <a:r>
              <a:rPr lang="en-US" sz="1200" dirty="0">
                <a:latin typeface="+mn-lt"/>
              </a:rPr>
              <a:t> </a:t>
            </a:r>
            <a:r>
              <a:rPr lang="en-CA" sz="1200" i="0" u="none" strike="noStrike" dirty="0">
                <a:solidFill>
                  <a:srgbClr val="000000"/>
                </a:solidFill>
                <a:effectLst/>
                <a:latin typeface="+mn-lt"/>
              </a:rPr>
              <a:t>overall </a:t>
            </a:r>
            <a:r>
              <a:rPr lang="en-CA" sz="1200" dirty="0">
                <a:solidFill>
                  <a:srgbClr val="000000"/>
                </a:solidFill>
                <a:latin typeface="+mn-lt"/>
              </a:rPr>
              <a:t>t</a:t>
            </a:r>
            <a:r>
              <a:rPr lang="en-CA" sz="1200" i="0" u="none" strike="noStrike" dirty="0">
                <a:solidFill>
                  <a:srgbClr val="000000"/>
                </a:solidFill>
                <a:effectLst/>
                <a:latin typeface="+mn-lt"/>
              </a:rPr>
              <a:t>hese marginal model plots show reasonable agreement across the two sets of fits indicating that model 1 is valid and education, </a:t>
            </a:r>
            <a:r>
              <a:rPr lang="en-CA" sz="1200" i="0" u="none" strike="noStrike" dirty="0" err="1">
                <a:solidFill>
                  <a:srgbClr val="000000"/>
                </a:solidFill>
                <a:effectLst/>
                <a:latin typeface="+mn-lt"/>
              </a:rPr>
              <a:t>diaBP</a:t>
            </a:r>
            <a:r>
              <a:rPr lang="en-CA" sz="1200" i="0" u="none" strike="noStrike" dirty="0">
                <a:solidFill>
                  <a:srgbClr val="000000"/>
                </a:solidFill>
                <a:effectLst/>
                <a:latin typeface="+mn-lt"/>
              </a:rPr>
              <a:t>, BMI,</a:t>
            </a:r>
            <a:r>
              <a:rPr lang="en-CA" sz="1200" dirty="0">
                <a:solidFill>
                  <a:srgbClr val="000000"/>
                </a:solidFill>
                <a:latin typeface="+mn-lt"/>
              </a:rPr>
              <a:t> and </a:t>
            </a:r>
            <a:r>
              <a:rPr lang="en-CA" sz="1200" dirty="0" err="1">
                <a:solidFill>
                  <a:srgbClr val="000000"/>
                </a:solidFill>
                <a:latin typeface="+mn-lt"/>
              </a:rPr>
              <a:t>heartRate</a:t>
            </a:r>
            <a:r>
              <a:rPr lang="en-CA" sz="1200" dirty="0">
                <a:solidFill>
                  <a:srgbClr val="000000"/>
                </a:solidFill>
                <a:latin typeface="+mn-lt"/>
              </a:rPr>
              <a:t> provide significant effect.</a:t>
            </a:r>
            <a:endParaRPr lang="en-US" sz="1200" dirty="0">
              <a:latin typeface="+mn-lt"/>
            </a:endParaRPr>
          </a:p>
        </p:txBody>
      </p:sp>
      <p:pic>
        <p:nvPicPr>
          <p:cNvPr id="6" name="Content Placeholder 5" descr="A group of graphs showing different types of data&#10;&#10;Description automatically generated with medium confidence">
            <a:extLst>
              <a:ext uri="{FF2B5EF4-FFF2-40B4-BE49-F238E27FC236}">
                <a16:creationId xmlns:a16="http://schemas.microsoft.com/office/drawing/2014/main" id="{15D512CE-24E6-802C-85CA-EBCEFCDFBB6F}"/>
              </a:ext>
            </a:extLst>
          </p:cNvPr>
          <p:cNvPicPr>
            <a:picLocks noGrp="1" noChangeAspect="1"/>
          </p:cNvPicPr>
          <p:nvPr>
            <p:ph sz="half" idx="1"/>
          </p:nvPr>
        </p:nvPicPr>
        <p:blipFill>
          <a:blip r:embed="rId2"/>
          <a:stretch>
            <a:fillRect/>
          </a:stretch>
        </p:blipFill>
        <p:spPr>
          <a:xfrm>
            <a:off x="806824" y="2438399"/>
            <a:ext cx="5273301" cy="3977381"/>
          </a:xfrm>
        </p:spPr>
      </p:pic>
      <p:pic>
        <p:nvPicPr>
          <p:cNvPr id="8" name="Content Placeholder 7" descr="A graph with a red line and blue line&#10;&#10;Description automatically generated">
            <a:extLst>
              <a:ext uri="{FF2B5EF4-FFF2-40B4-BE49-F238E27FC236}">
                <a16:creationId xmlns:a16="http://schemas.microsoft.com/office/drawing/2014/main" id="{1D9210C1-F008-2486-DAF8-0F9CA6A40B9C}"/>
              </a:ext>
            </a:extLst>
          </p:cNvPr>
          <p:cNvPicPr>
            <a:picLocks noGrp="1" noChangeAspect="1"/>
          </p:cNvPicPr>
          <p:nvPr>
            <p:ph sz="half" idx="2"/>
          </p:nvPr>
        </p:nvPicPr>
        <p:blipFill>
          <a:blip r:embed="rId3"/>
          <a:stretch>
            <a:fillRect/>
          </a:stretch>
        </p:blipFill>
        <p:spPr>
          <a:xfrm>
            <a:off x="6111877" y="2438399"/>
            <a:ext cx="5000772" cy="3977381"/>
          </a:xfrm>
        </p:spPr>
      </p:pic>
    </p:spTree>
    <p:extLst>
      <p:ext uri="{BB962C8B-B14F-4D97-AF65-F5344CB8AC3E}">
        <p14:creationId xmlns:p14="http://schemas.microsoft.com/office/powerpoint/2010/main" val="108851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0163-C86F-6B7E-99CE-A90ACE29DDD8}"/>
              </a:ext>
            </a:extLst>
          </p:cNvPr>
          <p:cNvSpPr>
            <a:spLocks noGrp="1"/>
          </p:cNvSpPr>
          <p:nvPr>
            <p:ph type="title"/>
          </p:nvPr>
        </p:nvSpPr>
        <p:spPr>
          <a:xfrm>
            <a:off x="1920240" y="442220"/>
            <a:ext cx="8770571" cy="569041"/>
          </a:xfrm>
        </p:spPr>
        <p:txBody>
          <a:bodyPr>
            <a:noAutofit/>
          </a:bodyPr>
          <a:lstStyle/>
          <a:p>
            <a:r>
              <a:rPr lang="en-US" sz="2800" dirty="0"/>
              <a:t>Gaussian kernel density curves</a:t>
            </a:r>
          </a:p>
        </p:txBody>
      </p:sp>
      <p:pic>
        <p:nvPicPr>
          <p:cNvPr id="6" name="Content Placeholder 5" descr="A group of graphs showing different types of normal distribution&#10;&#10;Description automatically generated with medium confidence">
            <a:extLst>
              <a:ext uri="{FF2B5EF4-FFF2-40B4-BE49-F238E27FC236}">
                <a16:creationId xmlns:a16="http://schemas.microsoft.com/office/drawing/2014/main" id="{B1D28356-14B1-C5A8-DE43-73735D5041F8}"/>
              </a:ext>
            </a:extLst>
          </p:cNvPr>
          <p:cNvPicPr>
            <a:picLocks noGrp="1" noChangeAspect="1"/>
          </p:cNvPicPr>
          <p:nvPr>
            <p:ph sz="half" idx="1"/>
          </p:nvPr>
        </p:nvPicPr>
        <p:blipFill>
          <a:blip r:embed="rId2"/>
          <a:stretch>
            <a:fillRect/>
          </a:stretch>
        </p:blipFill>
        <p:spPr>
          <a:xfrm>
            <a:off x="763793" y="2474259"/>
            <a:ext cx="10822193" cy="4077148"/>
          </a:xfrm>
        </p:spPr>
      </p:pic>
      <p:sp>
        <p:nvSpPr>
          <p:cNvPr id="7" name="TextBox 6">
            <a:extLst>
              <a:ext uri="{FF2B5EF4-FFF2-40B4-BE49-F238E27FC236}">
                <a16:creationId xmlns:a16="http://schemas.microsoft.com/office/drawing/2014/main" id="{25D1548C-6EF9-365E-EDBD-3B4E5DDDE5F0}"/>
              </a:ext>
            </a:extLst>
          </p:cNvPr>
          <p:cNvSpPr txBox="1"/>
          <p:nvPr/>
        </p:nvSpPr>
        <p:spPr>
          <a:xfrm>
            <a:off x="4625788" y="1731981"/>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86BA8DC9-B519-FF66-388F-5ECC6C195311}"/>
              </a:ext>
            </a:extLst>
          </p:cNvPr>
          <p:cNvSpPr txBox="1"/>
          <p:nvPr/>
        </p:nvSpPr>
        <p:spPr>
          <a:xfrm>
            <a:off x="494852" y="1094622"/>
            <a:ext cx="11338560" cy="1200329"/>
          </a:xfrm>
          <a:prstGeom prst="rect">
            <a:avLst/>
          </a:prstGeom>
          <a:noFill/>
        </p:spPr>
        <p:txBody>
          <a:bodyPr wrap="square" rtlCol="0">
            <a:spAutoFit/>
          </a:bodyPr>
          <a:lstStyle/>
          <a:p>
            <a:r>
              <a:rPr lang="en-CA" dirty="0"/>
              <a:t>the predictor variable “age” is normally distributed with a different variance for the two values of </a:t>
            </a:r>
            <a:r>
              <a:rPr lang="en-CA" dirty="0" err="1"/>
              <a:t>TenYearCHD</a:t>
            </a:r>
            <a:r>
              <a:rPr lang="en-CA" dirty="0"/>
              <a:t>, so the log odds are a quadratic function of age. The densities of </a:t>
            </a:r>
            <a:r>
              <a:rPr lang="en-CA" dirty="0" err="1"/>
              <a:t>diaBP</a:t>
            </a:r>
            <a:r>
              <a:rPr lang="en-CA" dirty="0"/>
              <a:t> are skewed, the log of odds depend on both </a:t>
            </a:r>
            <a:r>
              <a:rPr lang="en-CA" dirty="0" err="1"/>
              <a:t>diaBP</a:t>
            </a:r>
            <a:r>
              <a:rPr lang="en-CA" dirty="0"/>
              <a:t> and log(</a:t>
            </a:r>
            <a:r>
              <a:rPr lang="en-CA" dirty="0" err="1"/>
              <a:t>diaBP</a:t>
            </a:r>
            <a:r>
              <a:rPr lang="en-CA" dirty="0"/>
              <a:t>). </a:t>
            </a:r>
          </a:p>
          <a:p>
            <a:r>
              <a:rPr lang="en-CA" dirty="0"/>
              <a:t> </a:t>
            </a:r>
          </a:p>
        </p:txBody>
      </p:sp>
    </p:spTree>
    <p:extLst>
      <p:ext uri="{BB962C8B-B14F-4D97-AF65-F5344CB8AC3E}">
        <p14:creationId xmlns:p14="http://schemas.microsoft.com/office/powerpoint/2010/main" val="158722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2" name="Freeform: Shape 1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BCB526A-63EA-25CB-F524-CBBBA49EA15B}"/>
                  </a:ext>
                </a:extLst>
              </p:cNvPr>
              <p:cNvSpPr txBox="1"/>
              <p:nvPr/>
            </p:nvSpPr>
            <p:spPr>
              <a:xfrm>
                <a:off x="922533" y="828432"/>
                <a:ext cx="9719481" cy="5034485"/>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2400" b="1" spc="150" dirty="0">
                    <a:solidFill>
                      <a:schemeClr val="tx1">
                        <a:lumMod val="75000"/>
                        <a:lumOff val="25000"/>
                      </a:schemeClr>
                    </a:solidFill>
                    <a:latin typeface="+mj-lt"/>
                  </a:rPr>
                  <a:t>Model 2:</a:t>
                </a:r>
              </a:p>
              <a:p>
                <a:pPr>
                  <a:lnSpc>
                    <a:spcPct val="130000"/>
                  </a:lnSpc>
                  <a:spcBef>
                    <a:spcPts val="930"/>
                  </a:spcBef>
                  <a:buFont typeface="Corbel" panose="020B0503020204020204" pitchFamily="34" charset="0"/>
                </a:pPr>
                <a:endParaRPr lang="en-US" sz="1100" b="1" spc="150" dirty="0">
                  <a:solidFill>
                    <a:schemeClr val="tx1">
                      <a:lumMod val="75000"/>
                      <a:lumOff val="25000"/>
                    </a:schemeClr>
                  </a:solidFill>
                </a:endParaRPr>
              </a:p>
              <a:p>
                <a:pPr>
                  <a:lnSpc>
                    <a:spcPct val="130000"/>
                  </a:lnSpc>
                  <a:spcBef>
                    <a:spcPts val="930"/>
                  </a:spcBef>
                  <a:buFont typeface="Corbel" panose="020B0503020204020204" pitchFamily="34" charset="0"/>
                </a:pPr>
                <a14:m>
                  <m:oMath xmlns:m="http://schemas.openxmlformats.org/officeDocument/2006/math">
                    <m:r>
                      <a:rPr lang="en-US" sz="1600" b="1" i="1" spc="150">
                        <a:solidFill>
                          <a:schemeClr val="tx1">
                            <a:lumMod val="75000"/>
                            <a:lumOff val="25000"/>
                          </a:schemeClr>
                        </a:solidFill>
                        <a:latin typeface="Cambria Math" panose="02040503050406030204" pitchFamily="18" charset="0"/>
                      </a:rPr>
                      <m:t>𝒍𝒐𝒈</m:t>
                    </m:r>
                    <m:r>
                      <a:rPr lang="en-US" sz="1600" b="1" i="1" spc="150">
                        <a:solidFill>
                          <a:schemeClr val="tx1">
                            <a:lumMod val="75000"/>
                            <a:lumOff val="25000"/>
                          </a:schemeClr>
                        </a:solidFill>
                        <a:latin typeface="Cambria Math" panose="02040503050406030204" pitchFamily="18" charset="0"/>
                      </a:rPr>
                      <m:t>(</m:t>
                    </m:r>
                    <m:f>
                      <m:fPr>
                        <m:ctrlPr>
                          <a:rPr lang="en-US" sz="1600" b="1" i="1" spc="150">
                            <a:solidFill>
                              <a:schemeClr val="tx1">
                                <a:lumMod val="75000"/>
                                <a:lumOff val="25000"/>
                              </a:schemeClr>
                            </a:solidFill>
                            <a:latin typeface="Cambria Math" panose="02040503050406030204" pitchFamily="18" charset="0"/>
                          </a:rPr>
                        </m:ctrlPr>
                      </m:fPr>
                      <m:num>
                        <m:acc>
                          <m:accPr>
                            <m:chr m:val="̂"/>
                            <m:ctrlPr>
                              <a:rPr lang="en-US" sz="1600" b="1" i="1" spc="150">
                                <a:solidFill>
                                  <a:schemeClr val="tx1">
                                    <a:lumMod val="75000"/>
                                    <a:lumOff val="25000"/>
                                  </a:schemeClr>
                                </a:solidFill>
                                <a:latin typeface="Cambria Math" panose="02040503050406030204" pitchFamily="18" charset="0"/>
                              </a:rPr>
                            </m:ctrlPr>
                          </m:accPr>
                          <m:e>
                            <m:r>
                              <a:rPr lang="en-US" sz="1600" b="1" i="1" spc="150">
                                <a:solidFill>
                                  <a:schemeClr val="tx1">
                                    <a:lumMod val="75000"/>
                                    <a:lumOff val="25000"/>
                                  </a:schemeClr>
                                </a:solidFill>
                                <a:latin typeface="Cambria Math" panose="02040503050406030204" pitchFamily="18" charset="0"/>
                              </a:rPr>
                              <m:t>𝜽</m:t>
                            </m:r>
                            <m:r>
                              <a:rPr lang="en-US" sz="1600" b="1" i="1" spc="150">
                                <a:solidFill>
                                  <a:schemeClr val="tx1">
                                    <a:lumMod val="75000"/>
                                    <a:lumOff val="25000"/>
                                  </a:schemeClr>
                                </a:solidFill>
                                <a:latin typeface="Cambria Math" panose="02040503050406030204" pitchFamily="18" charset="0"/>
                              </a:rPr>
                              <m:t>(</m:t>
                            </m:r>
                            <m:r>
                              <a:rPr lang="en-US" sz="1600" b="1" i="1" spc="150">
                                <a:solidFill>
                                  <a:schemeClr val="tx1">
                                    <a:lumMod val="75000"/>
                                    <a:lumOff val="25000"/>
                                  </a:schemeClr>
                                </a:solidFill>
                                <a:latin typeface="Cambria Math" panose="02040503050406030204" pitchFamily="18" charset="0"/>
                              </a:rPr>
                              <m:t>𝒙</m:t>
                            </m:r>
                            <m:r>
                              <a:rPr lang="en-US" sz="1600" b="1" i="1" spc="150">
                                <a:solidFill>
                                  <a:schemeClr val="tx1">
                                    <a:lumMod val="75000"/>
                                    <a:lumOff val="25000"/>
                                  </a:schemeClr>
                                </a:solidFill>
                                <a:latin typeface="Cambria Math" panose="02040503050406030204" pitchFamily="18" charset="0"/>
                              </a:rPr>
                              <m:t>)</m:t>
                            </m:r>
                          </m:e>
                        </m:acc>
                      </m:num>
                      <m:den>
                        <m:r>
                          <a:rPr lang="en-US" sz="1600" b="1" i="1" spc="150">
                            <a:solidFill>
                              <a:schemeClr val="tx1">
                                <a:lumMod val="75000"/>
                                <a:lumOff val="25000"/>
                              </a:schemeClr>
                            </a:solidFill>
                            <a:latin typeface="Cambria Math" panose="02040503050406030204" pitchFamily="18" charset="0"/>
                          </a:rPr>
                          <m:t>𝟏</m:t>
                        </m:r>
                        <m:r>
                          <a:rPr lang="en-US" sz="1600" b="1" i="1" spc="150">
                            <a:solidFill>
                              <a:schemeClr val="tx1">
                                <a:lumMod val="75000"/>
                                <a:lumOff val="25000"/>
                              </a:schemeClr>
                            </a:solidFill>
                            <a:latin typeface="Cambria Math" panose="02040503050406030204" pitchFamily="18" charset="0"/>
                          </a:rPr>
                          <m:t>−</m:t>
                        </m:r>
                        <m:acc>
                          <m:accPr>
                            <m:chr m:val="̂"/>
                            <m:ctrlPr>
                              <a:rPr lang="en-US" sz="1600" b="1" i="1" spc="150">
                                <a:solidFill>
                                  <a:schemeClr val="tx1">
                                    <a:lumMod val="75000"/>
                                    <a:lumOff val="25000"/>
                                  </a:schemeClr>
                                </a:solidFill>
                                <a:latin typeface="Cambria Math" panose="02040503050406030204" pitchFamily="18" charset="0"/>
                              </a:rPr>
                            </m:ctrlPr>
                          </m:accPr>
                          <m:e>
                            <m:r>
                              <a:rPr lang="en-US" sz="1600" b="1" i="1" spc="150">
                                <a:solidFill>
                                  <a:schemeClr val="tx1">
                                    <a:lumMod val="75000"/>
                                    <a:lumOff val="25000"/>
                                  </a:schemeClr>
                                </a:solidFill>
                                <a:latin typeface="Cambria Math" panose="02040503050406030204" pitchFamily="18" charset="0"/>
                              </a:rPr>
                              <m:t>𝜽</m:t>
                            </m:r>
                            <m:r>
                              <a:rPr lang="en-US" sz="1600" b="1" i="1" spc="150">
                                <a:solidFill>
                                  <a:schemeClr val="tx1">
                                    <a:lumMod val="75000"/>
                                    <a:lumOff val="25000"/>
                                  </a:schemeClr>
                                </a:solidFill>
                                <a:latin typeface="Cambria Math" panose="02040503050406030204" pitchFamily="18" charset="0"/>
                              </a:rPr>
                              <m:t>(</m:t>
                            </m:r>
                            <m:r>
                              <a:rPr lang="en-US" sz="1600" b="1" i="1" spc="150">
                                <a:solidFill>
                                  <a:schemeClr val="tx1">
                                    <a:lumMod val="75000"/>
                                    <a:lumOff val="25000"/>
                                  </a:schemeClr>
                                </a:solidFill>
                                <a:latin typeface="Cambria Math" panose="02040503050406030204" pitchFamily="18" charset="0"/>
                              </a:rPr>
                              <m:t>𝒙</m:t>
                            </m:r>
                            <m:r>
                              <a:rPr lang="en-US" sz="1600" b="1" i="1" spc="150">
                                <a:solidFill>
                                  <a:schemeClr val="tx1">
                                    <a:lumMod val="75000"/>
                                    <a:lumOff val="25000"/>
                                  </a:schemeClr>
                                </a:solidFill>
                                <a:latin typeface="Cambria Math" panose="02040503050406030204" pitchFamily="18" charset="0"/>
                              </a:rPr>
                              <m:t>)</m:t>
                            </m:r>
                          </m:e>
                        </m:acc>
                      </m:den>
                    </m:f>
                    <m:r>
                      <a:rPr lang="en-US" sz="1600" b="1" i="1" spc="150">
                        <a:solidFill>
                          <a:schemeClr val="tx1">
                            <a:lumMod val="75000"/>
                            <a:lumOff val="25000"/>
                          </a:schemeClr>
                        </a:solidFill>
                        <a:latin typeface="Cambria Math" panose="02040503050406030204" pitchFamily="18" charset="0"/>
                      </a:rPr>
                      <m:t>)</m:t>
                    </m:r>
                  </m:oMath>
                </a14:m>
                <a:r>
                  <a:rPr lang="en-US" sz="1600" b="1" spc="150" dirty="0">
                    <a:solidFill>
                      <a:schemeClr val="tx1">
                        <a:lumMod val="75000"/>
                        <a:lumOff val="25000"/>
                      </a:schemeClr>
                    </a:solidFill>
                  </a:rPr>
                  <a:t> = 20.60+ 0.0006059*</a:t>
                </a:r>
                <a14:m>
                  <m:oMath xmlns:m="http://schemas.openxmlformats.org/officeDocument/2006/math">
                    <m:r>
                      <a:rPr lang="en-US" sz="1600" b="1" i="1" spc="150">
                        <a:solidFill>
                          <a:schemeClr val="tx1">
                            <a:lumMod val="75000"/>
                            <a:lumOff val="25000"/>
                          </a:schemeClr>
                        </a:solidFill>
                        <a:latin typeface="Cambria Math" panose="02040503050406030204" pitchFamily="18" charset="0"/>
                      </a:rPr>
                      <m:t>𝒂𝒈</m:t>
                    </m:r>
                    <m:sSup>
                      <m:sSupPr>
                        <m:ctrlPr>
                          <a:rPr lang="en-US" sz="1600" b="1" i="1" spc="150">
                            <a:solidFill>
                              <a:schemeClr val="tx1">
                                <a:lumMod val="75000"/>
                                <a:lumOff val="25000"/>
                              </a:schemeClr>
                            </a:solidFill>
                            <a:latin typeface="Cambria Math" panose="02040503050406030204" pitchFamily="18" charset="0"/>
                          </a:rPr>
                        </m:ctrlPr>
                      </m:sSupPr>
                      <m:e>
                        <m:r>
                          <a:rPr lang="en-US" sz="1600" b="1" i="1" spc="150">
                            <a:solidFill>
                              <a:schemeClr val="tx1">
                                <a:lumMod val="75000"/>
                                <a:lumOff val="25000"/>
                              </a:schemeClr>
                            </a:solidFill>
                            <a:latin typeface="Cambria Math" panose="02040503050406030204" pitchFamily="18" charset="0"/>
                          </a:rPr>
                          <m:t>𝒆</m:t>
                        </m:r>
                      </m:e>
                      <m:sup>
                        <m:r>
                          <a:rPr lang="en-US" sz="1600" b="1" i="1" spc="150">
                            <a:solidFill>
                              <a:schemeClr val="tx1">
                                <a:lumMod val="75000"/>
                                <a:lumOff val="25000"/>
                              </a:schemeClr>
                            </a:solidFill>
                            <a:latin typeface="Cambria Math" panose="02040503050406030204" pitchFamily="18" charset="0"/>
                          </a:rPr>
                          <m:t>𝟐</m:t>
                        </m:r>
                      </m:sup>
                    </m:sSup>
                  </m:oMath>
                </a14:m>
                <a:r>
                  <a:rPr lang="en-US" sz="1600" b="1" spc="150" dirty="0">
                    <a:solidFill>
                      <a:schemeClr val="tx1">
                        <a:lumMod val="75000"/>
                        <a:lumOff val="25000"/>
                      </a:schemeClr>
                    </a:solidFill>
                  </a:rPr>
                  <a:t> + 0.5005*I(sex=Male)+ 				0.0176*</a:t>
                </a:r>
                <a:r>
                  <a:rPr lang="en-US" sz="1600" b="1" spc="150" dirty="0" err="1">
                    <a:solidFill>
                      <a:schemeClr val="tx1">
                        <a:lumMod val="75000"/>
                        <a:lumOff val="25000"/>
                      </a:schemeClr>
                    </a:solidFill>
                  </a:rPr>
                  <a:t>cigsPerDay</a:t>
                </a:r>
                <a:r>
                  <a:rPr lang="en-US" sz="1600" b="1" spc="150" dirty="0">
                    <a:solidFill>
                      <a:schemeClr val="tx1">
                        <a:lumMod val="75000"/>
                        <a:lumOff val="25000"/>
                      </a:schemeClr>
                    </a:solidFill>
                  </a:rPr>
                  <a:t> + 0.9338*I(</a:t>
                </a:r>
                <a:r>
                  <a:rPr lang="en-US" sz="1600" b="1" spc="150" dirty="0" err="1">
                    <a:solidFill>
                      <a:schemeClr val="tx1">
                        <a:lumMod val="75000"/>
                        <a:lumOff val="25000"/>
                      </a:schemeClr>
                    </a:solidFill>
                  </a:rPr>
                  <a:t>prevalentStorke</a:t>
                </a:r>
                <a:r>
                  <a:rPr lang="en-US" sz="1600" b="1" spc="150" dirty="0">
                    <a:solidFill>
                      <a:schemeClr val="tx1">
                        <a:lumMod val="75000"/>
                        <a:lumOff val="25000"/>
                      </a:schemeClr>
                    </a:solidFill>
                  </a:rPr>
                  <a:t>=1)+ 			0.003769*</a:t>
                </a:r>
                <a:r>
                  <a:rPr lang="en-US" sz="1600" b="1" spc="150" dirty="0" err="1">
                    <a:solidFill>
                      <a:schemeClr val="tx1">
                        <a:lumMod val="75000"/>
                        <a:lumOff val="25000"/>
                      </a:schemeClr>
                    </a:solidFill>
                  </a:rPr>
                  <a:t>totchol</a:t>
                </a:r>
                <a:r>
                  <a:rPr lang="en-US" sz="1600" b="1" spc="150" dirty="0">
                    <a:solidFill>
                      <a:schemeClr val="tx1">
                        <a:lumMod val="75000"/>
                        <a:lumOff val="25000"/>
                      </a:schemeClr>
                    </a:solidFill>
                  </a:rPr>
                  <a:t>+ 0.01478*</a:t>
                </a:r>
                <a:r>
                  <a:rPr lang="en-US" sz="1600" b="1" spc="150" dirty="0" err="1">
                    <a:solidFill>
                      <a:schemeClr val="tx1">
                        <a:lumMod val="75000"/>
                        <a:lumOff val="25000"/>
                      </a:schemeClr>
                    </a:solidFill>
                  </a:rPr>
                  <a:t>sysBP</a:t>
                </a:r>
                <a:r>
                  <a:rPr lang="en-US" sz="1600" b="1" spc="150" dirty="0">
                    <a:solidFill>
                      <a:schemeClr val="tx1">
                        <a:lumMod val="75000"/>
                        <a:lumOff val="25000"/>
                      </a:schemeClr>
                    </a:solidFill>
                  </a:rPr>
                  <a:t> + 0.08461*</a:t>
                </a:r>
                <a:r>
                  <a:rPr lang="en-US" sz="1600" b="1" spc="150" dirty="0" err="1">
                    <a:solidFill>
                      <a:schemeClr val="tx1">
                        <a:lumMod val="75000"/>
                        <a:lumOff val="25000"/>
                      </a:schemeClr>
                    </a:solidFill>
                  </a:rPr>
                  <a:t>diaBP</a:t>
                </a:r>
                <a:r>
                  <a:rPr lang="en-US" sz="1600" b="1" spc="150" dirty="0">
                    <a:solidFill>
                      <a:schemeClr val="tx1">
                        <a:lumMod val="75000"/>
                        <a:lumOff val="25000"/>
                      </a:schemeClr>
                    </a:solidFill>
                  </a:rPr>
                  <a:t> - 			7.939*log(</a:t>
                </a:r>
                <a:r>
                  <a:rPr lang="en-US" sz="1600" b="1" spc="150" dirty="0" err="1">
                    <a:solidFill>
                      <a:schemeClr val="tx1">
                        <a:lumMod val="75000"/>
                        <a:lumOff val="25000"/>
                      </a:schemeClr>
                    </a:solidFill>
                  </a:rPr>
                  <a:t>diaBP</a:t>
                </a:r>
                <a:r>
                  <a:rPr lang="en-US" sz="1600" b="1" spc="150" dirty="0">
                    <a:solidFill>
                      <a:schemeClr val="tx1">
                        <a:lumMod val="75000"/>
                        <a:lumOff val="25000"/>
                      </a:schemeClr>
                    </a:solidFill>
                  </a:rPr>
                  <a:t>)+ 0.00882*glucose</a:t>
                </a:r>
              </a:p>
              <a:p>
                <a:pPr>
                  <a:lnSpc>
                    <a:spcPct val="130000"/>
                  </a:lnSpc>
                  <a:spcBef>
                    <a:spcPts val="930"/>
                  </a:spcBef>
                  <a:buFont typeface="Corbel" panose="020B0503020204020204" pitchFamily="34" charset="0"/>
                </a:pPr>
                <a:endParaRPr lang="en-US" sz="1600" b="1" spc="150" dirty="0">
                  <a:solidFill>
                    <a:schemeClr val="tx1">
                      <a:lumMod val="75000"/>
                      <a:lumOff val="25000"/>
                    </a:schemeClr>
                  </a:solidFill>
                </a:endParaRPr>
              </a:p>
              <a:p>
                <a:pPr indent="-285750">
                  <a:lnSpc>
                    <a:spcPct val="130000"/>
                  </a:lnSpc>
                  <a:spcBef>
                    <a:spcPts val="930"/>
                  </a:spcBef>
                  <a:buFont typeface="Corbel" panose="020B0503020204020204" pitchFamily="34" charset="0"/>
                  <a:buChar char="•"/>
                </a:pPr>
                <a:r>
                  <a:rPr lang="en-US" sz="1400" b="1" spc="150" dirty="0">
                    <a:solidFill>
                      <a:schemeClr val="tx1">
                        <a:lumMod val="75000"/>
                        <a:lumOff val="25000"/>
                      </a:schemeClr>
                    </a:solidFill>
                  </a:rPr>
                  <a:t>“</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and “log(</a:t>
                </a:r>
                <a:r>
                  <a:rPr lang="en-US" sz="1400" b="1" spc="150" dirty="0" err="1">
                    <a:solidFill>
                      <a:schemeClr val="tx1">
                        <a:lumMod val="75000"/>
                        <a:lumOff val="25000"/>
                      </a:schemeClr>
                    </a:solidFill>
                  </a:rPr>
                  <a:t>diaBP</a:t>
                </a:r>
                <a:r>
                  <a:rPr lang="en-US" sz="1400" b="1" spc="150" dirty="0">
                    <a:solidFill>
                      <a:schemeClr val="tx1">
                        <a:lumMod val="75000"/>
                        <a:lumOff val="25000"/>
                      </a:schemeClr>
                    </a:solidFill>
                  </a:rPr>
                  <a:t>)” shows significant effects a transformation.</a:t>
                </a:r>
              </a:p>
              <a:p>
                <a:pPr indent="-285750">
                  <a:lnSpc>
                    <a:spcPct val="130000"/>
                  </a:lnSpc>
                  <a:spcBef>
                    <a:spcPts val="930"/>
                  </a:spcBef>
                  <a:buFont typeface="Corbel" panose="020B0503020204020204" pitchFamily="34" charset="0"/>
                  <a:buChar char="•"/>
                </a:pPr>
                <a:r>
                  <a:rPr lang="en-US" sz="1400" b="1" spc="150" dirty="0">
                    <a:solidFill>
                      <a:schemeClr val="tx1">
                        <a:lumMod val="75000"/>
                        <a:lumOff val="25000"/>
                      </a:schemeClr>
                    </a:solidFill>
                  </a:rPr>
                  <a:t>However, transforming other predictor variables did not show any significance in the model.</a:t>
                </a:r>
              </a:p>
            </p:txBody>
          </p:sp>
        </mc:Choice>
        <mc:Fallback xmlns="">
          <p:sp>
            <p:nvSpPr>
              <p:cNvPr id="2" name="TextBox 1">
                <a:extLst>
                  <a:ext uri="{FF2B5EF4-FFF2-40B4-BE49-F238E27FC236}">
                    <a16:creationId xmlns:a16="http://schemas.microsoft.com/office/drawing/2014/main" id="{BBCB526A-63EA-25CB-F524-CBBBA49EA15B}"/>
                  </a:ext>
                </a:extLst>
              </p:cNvPr>
              <p:cNvSpPr txBox="1">
                <a:spLocks noRot="1" noChangeAspect="1" noMove="1" noResize="1" noEditPoints="1" noAdjustHandles="1" noChangeArrowheads="1" noChangeShapeType="1" noTextEdit="1"/>
              </p:cNvSpPr>
              <p:nvPr/>
            </p:nvSpPr>
            <p:spPr>
              <a:xfrm>
                <a:off x="922533" y="828432"/>
                <a:ext cx="9719481" cy="5034485"/>
              </a:xfrm>
              <a:prstGeom prst="rect">
                <a:avLst/>
              </a:prstGeom>
              <a:blipFill>
                <a:blip r:embed="rId2"/>
                <a:stretch>
                  <a:fillRect l="-782"/>
                </a:stretch>
              </a:blipFill>
            </p:spPr>
            <p:txBody>
              <a:bodyPr/>
              <a:lstStyle/>
              <a:p>
                <a:r>
                  <a:rPr lang="en-US">
                    <a:noFill/>
                  </a:rPr>
                  <a:t> </a:t>
                </a:r>
              </a:p>
            </p:txBody>
          </p:sp>
        </mc:Fallback>
      </mc:AlternateContent>
    </p:spTree>
    <p:extLst>
      <p:ext uri="{BB962C8B-B14F-4D97-AF65-F5344CB8AC3E}">
        <p14:creationId xmlns:p14="http://schemas.microsoft.com/office/powerpoint/2010/main" val="3609124862"/>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297</TotalTime>
  <Words>1249</Words>
  <Application>Microsoft Macintosh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vt:lpstr>
      <vt:lpstr>Cambria Math</vt:lpstr>
      <vt:lpstr>Corbel</vt:lpstr>
      <vt:lpstr>Wingdings</vt:lpstr>
      <vt:lpstr>SketchLinesVTI</vt:lpstr>
      <vt:lpstr>Predicting 10-Year Risk of Coronary Heart Disease: A Logistic Regression Approach</vt:lpstr>
      <vt:lpstr>General Introduction:</vt:lpstr>
      <vt:lpstr>PowerPoint Presentation</vt:lpstr>
      <vt:lpstr>PowerPoint Presentation</vt:lpstr>
      <vt:lpstr>PowerPoint Presentation</vt:lpstr>
      <vt:lpstr>PowerPoint Presentation</vt:lpstr>
      <vt:lpstr>Marginal Plots:  even though there are some deviations between the two fits in totChol, sysBP, and diaBP overall these marginal model plots show reasonable agreement across the two sets of fits indicating that model 1 is valid and education, diaBP, BMI, and heartRate provide significant effect.</vt:lpstr>
      <vt:lpstr>Gaussian kernel density curves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10-Year Risk of Coronary Heart Disease: A Logistic Regression Approach</dc:title>
  <dc:creator>Shanmukha.Tippavajhala</dc:creator>
  <cp:lastModifiedBy>Shanmukha.Tippavajhala</cp:lastModifiedBy>
  <cp:revision>1</cp:revision>
  <dcterms:created xsi:type="dcterms:W3CDTF">2024-03-31T17:57:13Z</dcterms:created>
  <dcterms:modified xsi:type="dcterms:W3CDTF">2024-04-01T00:05:45Z</dcterms:modified>
</cp:coreProperties>
</file>