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31"/>
  </p:notesMasterIdLst>
  <p:sldIdLst>
    <p:sldId id="256" r:id="rId2"/>
    <p:sldId id="257" r:id="rId3"/>
    <p:sldId id="260" r:id="rId4"/>
    <p:sldId id="267" r:id="rId5"/>
    <p:sldId id="268" r:id="rId6"/>
    <p:sldId id="262" r:id="rId7"/>
    <p:sldId id="270" r:id="rId8"/>
    <p:sldId id="269" r:id="rId9"/>
    <p:sldId id="263" r:id="rId10"/>
    <p:sldId id="264" r:id="rId11"/>
    <p:sldId id="265" r:id="rId12"/>
    <p:sldId id="271" r:id="rId13"/>
    <p:sldId id="272" r:id="rId14"/>
    <p:sldId id="266" r:id="rId15"/>
    <p:sldId id="274" r:id="rId16"/>
    <p:sldId id="280" r:id="rId17"/>
    <p:sldId id="281" r:id="rId18"/>
    <p:sldId id="275" r:id="rId19"/>
    <p:sldId id="279" r:id="rId20"/>
    <p:sldId id="288" r:id="rId21"/>
    <p:sldId id="282" r:id="rId22"/>
    <p:sldId id="287" r:id="rId23"/>
    <p:sldId id="283" r:id="rId24"/>
    <p:sldId id="284" r:id="rId25"/>
    <p:sldId id="286" r:id="rId26"/>
    <p:sldId id="276" r:id="rId27"/>
    <p:sldId id="289" r:id="rId28"/>
    <p:sldId id="290" r:id="rId29"/>
    <p:sldId id="259" r:id="rId30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entury Gothic" panose="020B0502020202020204" pitchFamily="34" charset="0"/>
      <p:regular r:id="rId36"/>
      <p:bold r:id="rId37"/>
      <p:italic r:id="rId38"/>
      <p:boldItalic r:id="rId39"/>
    </p:embeddedFont>
    <p:embeddedFont>
      <p:font typeface="Garamond" panose="02020404030301010803" pitchFamily="18" charset="0"/>
      <p:regular r:id="rId40"/>
      <p:bold r:id="rId41"/>
      <p:italic r:id="rId42"/>
    </p:embeddedFont>
    <p:embeddedFont>
      <p:font typeface="Lato Black" panose="020F0502020204030203" pitchFamily="34" charset="0"/>
      <p:bold r:id="rId43"/>
      <p:boldItalic r:id="rId44"/>
    </p:embeddedFont>
    <p:embeddedFont>
      <p:font typeface="Libre Baskerville" panose="02000000000000000000" pitchFamily="2" charset="0"/>
      <p:regular r:id="rId45"/>
      <p:bold r:id="rId46"/>
      <p:italic r:id="rId4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1765" autoAdjust="0"/>
  </p:normalViewPr>
  <p:slideViewPr>
    <p:cSldViewPr snapToGrid="0">
      <p:cViewPr>
        <p:scale>
          <a:sx n="66" d="100"/>
          <a:sy n="66" d="100"/>
        </p:scale>
        <p:origin x="1133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5868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4095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897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6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87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80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813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95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55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77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43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624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2217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28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s://www.innomatics.in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matics.in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matics.in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matics.in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matics.in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matics.in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innomatics.in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matics.in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innomatics.in/" TargetMode="Externa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s://www.innomatics.i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matics.i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matics.in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matics.in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matics.i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matics.in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matics.in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matics.in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matics.in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innomatics.in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matics.in/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innomatics.in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innomatics.in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innomatics.in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matics.i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matics.i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-168393"/>
            <a:ext cx="12190815" cy="691699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730931" y="3580972"/>
            <a:ext cx="7246189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Car Price Analysis</a:t>
            </a:r>
            <a:endParaRPr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610A10-F7BC-83EA-4D3F-E254A55DDBDF}"/>
              </a:ext>
            </a:extLst>
          </p:cNvPr>
          <p:cNvSpPr txBox="1"/>
          <p:nvPr/>
        </p:nvSpPr>
        <p:spPr>
          <a:xfrm>
            <a:off x="7148053" y="4912417"/>
            <a:ext cx="4473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Uppalapati</a:t>
            </a:r>
            <a:r>
              <a:rPr lang="en-IN" b="1" dirty="0"/>
              <a:t>.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Shanmukha Varma</a:t>
            </a:r>
          </a:p>
        </p:txBody>
      </p:sp>
      <p:pic>
        <p:nvPicPr>
          <p:cNvPr id="4" name="Picture 2">
            <a:hlinkClick r:id="rId4"/>
            <a:extLst>
              <a:ext uri="{FF2B5EF4-FFF2-40B4-BE49-F238E27FC236}">
                <a16:creationId xmlns:a16="http://schemas.microsoft.com/office/drawing/2014/main" id="{54D41B7A-8293-E245-796D-1F1461347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360" y="5480707"/>
            <a:ext cx="2651760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F3C9FB-AAC8-4EFA-65DA-F30CAD5B2643}"/>
              </a:ext>
            </a:extLst>
          </p:cNvPr>
          <p:cNvSpPr txBox="1"/>
          <p:nvPr/>
        </p:nvSpPr>
        <p:spPr>
          <a:xfrm>
            <a:off x="521110" y="432620"/>
            <a:ext cx="10550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the above code I have declared 20 cities code and extracted  all that data and check all the column length data ,they are equal  and I have created a Data Frame and I convert that to a csv format for further process.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9339C-9CD1-9029-B026-D67597C2A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68" y="1427430"/>
            <a:ext cx="7445385" cy="4907705"/>
          </a:xfrm>
          <a:prstGeom prst="rect">
            <a:avLst/>
          </a:prstGeom>
        </p:spPr>
      </p:pic>
      <p:pic>
        <p:nvPicPr>
          <p:cNvPr id="5" name="Picture 2">
            <a:hlinkClick r:id="rId3"/>
            <a:extLst>
              <a:ext uri="{FF2B5EF4-FFF2-40B4-BE49-F238E27FC236}">
                <a16:creationId xmlns:a16="http://schemas.microsoft.com/office/drawing/2014/main" id="{FEA14E8F-60B4-B3AF-1CEC-7A3C1DE5A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60" y="5901747"/>
            <a:ext cx="2651760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182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39CC62-B4EC-4838-A98D-0B95C1960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151" y="1221658"/>
            <a:ext cx="7725697" cy="4414684"/>
          </a:xfrm>
          <a:prstGeom prst="rect">
            <a:avLst/>
          </a:prstGeom>
        </p:spPr>
      </p:pic>
      <p:pic>
        <p:nvPicPr>
          <p:cNvPr id="8" name="Picture 2">
            <a:hlinkClick r:id="rId3"/>
            <a:extLst>
              <a:ext uri="{FF2B5EF4-FFF2-40B4-BE49-F238E27FC236}">
                <a16:creationId xmlns:a16="http://schemas.microsoft.com/office/drawing/2014/main" id="{1B2246DC-BE1C-FA07-46F1-D44704547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040" y="5862320"/>
            <a:ext cx="2651760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99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B36D16-9DEA-4A48-ADC4-E66533F9F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20" y="847088"/>
            <a:ext cx="8466554" cy="47705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33C56D-62FB-9E27-BFB1-9F67E30B5070}"/>
              </a:ext>
            </a:extLst>
          </p:cNvPr>
          <p:cNvSpPr txBox="1"/>
          <p:nvPr/>
        </p:nvSpPr>
        <p:spPr>
          <a:xfrm flipH="1">
            <a:off x="673020" y="339348"/>
            <a:ext cx="929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Before cleaning data the data frame looks like: </a:t>
            </a:r>
          </a:p>
        </p:txBody>
      </p:sp>
      <p:pic>
        <p:nvPicPr>
          <p:cNvPr id="5" name="Picture 2">
            <a:hlinkClick r:id="rId3"/>
            <a:extLst>
              <a:ext uri="{FF2B5EF4-FFF2-40B4-BE49-F238E27FC236}">
                <a16:creationId xmlns:a16="http://schemas.microsoft.com/office/drawing/2014/main" id="{CDA870A5-5253-BCCF-C8EB-3D8400705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080" y="5794218"/>
            <a:ext cx="2651760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47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CDDD51-8FE2-181A-A50B-9C1355C3394A}"/>
              </a:ext>
            </a:extLst>
          </p:cNvPr>
          <p:cNvSpPr txBox="1"/>
          <p:nvPr/>
        </p:nvSpPr>
        <p:spPr>
          <a:xfrm>
            <a:off x="373625" y="776749"/>
            <a:ext cx="757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cleaning the data the data frame looks like: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8000F1-8837-6EFB-6112-78A17704D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5" y="1146081"/>
            <a:ext cx="8558002" cy="4770533"/>
          </a:xfrm>
          <a:prstGeom prst="rect">
            <a:avLst/>
          </a:prstGeom>
        </p:spPr>
      </p:pic>
      <p:pic>
        <p:nvPicPr>
          <p:cNvPr id="5" name="Picture 2">
            <a:hlinkClick r:id="rId3"/>
            <a:extLst>
              <a:ext uri="{FF2B5EF4-FFF2-40B4-BE49-F238E27FC236}">
                <a16:creationId xmlns:a16="http://schemas.microsoft.com/office/drawing/2014/main" id="{6F83BC78-21E7-93D3-D8ED-539A0926D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920" y="5852558"/>
            <a:ext cx="2651760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64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CA77ED-A5CD-3332-82C0-FC912A96AD4F}"/>
              </a:ext>
            </a:extLst>
          </p:cNvPr>
          <p:cNvSpPr txBox="1"/>
          <p:nvPr/>
        </p:nvSpPr>
        <p:spPr>
          <a:xfrm flipH="1">
            <a:off x="586491" y="570271"/>
            <a:ext cx="883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that I have checked for the null values and there are totally zero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17F90-8089-ADE3-1B90-B576D8285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30" y="1107469"/>
            <a:ext cx="4724809" cy="3109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16EA82-D2FF-6040-0DF6-99FFB0499287}"/>
              </a:ext>
            </a:extLst>
          </p:cNvPr>
          <p:cNvSpPr txBox="1"/>
          <p:nvPr/>
        </p:nvSpPr>
        <p:spPr>
          <a:xfrm>
            <a:off x="586491" y="4572000"/>
            <a:ext cx="974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 up to here I have done with data cleaning process and we are good to go for data visualization because I have get the necessary columns and the data is perfectly good for </a:t>
            </a:r>
            <a:r>
              <a:rPr lang="en-IN" dirty="0" err="1"/>
              <a:t>Visualiation</a:t>
            </a:r>
            <a:endParaRPr lang="en-IN" dirty="0"/>
          </a:p>
        </p:txBody>
      </p:sp>
      <p:pic>
        <p:nvPicPr>
          <p:cNvPr id="7" name="Picture 2">
            <a:hlinkClick r:id="rId3"/>
            <a:extLst>
              <a:ext uri="{FF2B5EF4-FFF2-40B4-BE49-F238E27FC236}">
                <a16:creationId xmlns:a16="http://schemas.microsoft.com/office/drawing/2014/main" id="{EEFD1EFD-CBC3-1F12-7F41-5C4FC83DB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5495330"/>
            <a:ext cx="2651760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24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C4B855-C01F-1E72-D3EB-35BFE4E92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42937"/>
            <a:ext cx="9753600" cy="588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3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E4EF2C-458A-3BF1-8DFB-6889912F0EAF}"/>
              </a:ext>
            </a:extLst>
          </p:cNvPr>
          <p:cNvSpPr txBox="1"/>
          <p:nvPr/>
        </p:nvSpPr>
        <p:spPr>
          <a:xfrm flipH="1">
            <a:off x="1010918" y="690880"/>
            <a:ext cx="10449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I already said that the main aim of the project is the price analysis of a used car  and I taken four factors for this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721B98-CCCD-CEE8-8FB9-B8442292AC74}"/>
              </a:ext>
            </a:extLst>
          </p:cNvPr>
          <p:cNvSpPr txBox="1"/>
          <p:nvPr/>
        </p:nvSpPr>
        <p:spPr>
          <a:xfrm>
            <a:off x="1107440" y="1617226"/>
            <a:ext cx="43941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transmission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Kilometres driven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Fuel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</a:p>
        </p:txBody>
      </p:sp>
      <p:pic>
        <p:nvPicPr>
          <p:cNvPr id="6" name="Picture 2">
            <a:hlinkClick r:id="rId2"/>
            <a:extLst>
              <a:ext uri="{FF2B5EF4-FFF2-40B4-BE49-F238E27FC236}">
                <a16:creationId xmlns:a16="http://schemas.microsoft.com/office/drawing/2014/main" id="{CF0F2BF3-DC5B-E392-211D-4B45B391C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588000"/>
            <a:ext cx="2651760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266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4A7A8C-F465-2175-D8DE-1ACE4843F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09" y="1821862"/>
            <a:ext cx="5797829" cy="4922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9D2588-8D79-DB25-BF84-C56CA920DBBE}"/>
              </a:ext>
            </a:extLst>
          </p:cNvPr>
          <p:cNvSpPr txBox="1"/>
          <p:nvPr/>
        </p:nvSpPr>
        <p:spPr>
          <a:xfrm>
            <a:off x="6187440" y="2784359"/>
            <a:ext cx="453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In this pie chart more no of cars are been saled in the year 2020 2019, 2021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E709F-DC2A-17BD-489E-026D52709C37}"/>
              </a:ext>
            </a:extLst>
          </p:cNvPr>
          <p:cNvSpPr txBox="1"/>
          <p:nvPr/>
        </p:nvSpPr>
        <p:spPr>
          <a:xfrm>
            <a:off x="667610" y="1234767"/>
            <a:ext cx="516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Availability of cars based on year</a:t>
            </a:r>
          </a:p>
        </p:txBody>
      </p:sp>
      <p:pic>
        <p:nvPicPr>
          <p:cNvPr id="6" name="Picture 2">
            <a:hlinkClick r:id="rId3"/>
            <a:extLst>
              <a:ext uri="{FF2B5EF4-FFF2-40B4-BE49-F238E27FC236}">
                <a16:creationId xmlns:a16="http://schemas.microsoft.com/office/drawing/2014/main" id="{3B8FA6D2-BA7A-2575-B3AE-1D304226D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477" y="5971816"/>
            <a:ext cx="2651760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1F52B4-8F0B-0E9F-3BA4-82EA54686891}"/>
              </a:ext>
            </a:extLst>
          </p:cNvPr>
          <p:cNvSpPr txBox="1"/>
          <p:nvPr/>
        </p:nvSpPr>
        <p:spPr>
          <a:xfrm flipH="1">
            <a:off x="4866918" y="433388"/>
            <a:ext cx="2956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Univariant analysis</a:t>
            </a:r>
          </a:p>
        </p:txBody>
      </p:sp>
    </p:spTree>
    <p:extLst>
      <p:ext uri="{BB962C8B-B14F-4D97-AF65-F5344CB8AC3E}">
        <p14:creationId xmlns:p14="http://schemas.microsoft.com/office/powerpoint/2010/main" val="2674498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4F11E6-D053-D3B6-A528-3C6F86B9E075}"/>
              </a:ext>
            </a:extLst>
          </p:cNvPr>
          <p:cNvSpPr txBox="1"/>
          <p:nvPr/>
        </p:nvSpPr>
        <p:spPr>
          <a:xfrm flipH="1">
            <a:off x="4505959" y="335280"/>
            <a:ext cx="2997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Univariant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58C6D-8837-4770-276F-F4E2C02E3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18" y="1170574"/>
            <a:ext cx="4247841" cy="28610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9A1606-0078-3216-9119-7B6EC85CE608}"/>
              </a:ext>
            </a:extLst>
          </p:cNvPr>
          <p:cNvSpPr txBox="1"/>
          <p:nvPr/>
        </p:nvSpPr>
        <p:spPr>
          <a:xfrm>
            <a:off x="6618317" y="4537172"/>
            <a:ext cx="4638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In the above count plot we can see that manual is more in number when compared to other transmission types Manual=311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E90855-029D-6684-9D04-25C2D734D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560" y="1060207"/>
            <a:ext cx="4939682" cy="33396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E5CD478-C285-4A32-5D10-FE2EBE730A24}"/>
              </a:ext>
            </a:extLst>
          </p:cNvPr>
          <p:cNvSpPr txBox="1"/>
          <p:nvPr/>
        </p:nvSpPr>
        <p:spPr>
          <a:xfrm>
            <a:off x="563209" y="4295320"/>
            <a:ext cx="3942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In the above count plot we can see that 1st owners are more to sell their cars =274</a:t>
            </a:r>
          </a:p>
        </p:txBody>
      </p:sp>
      <p:pic>
        <p:nvPicPr>
          <p:cNvPr id="18" name="Picture 2">
            <a:hlinkClick r:id="rId5"/>
            <a:extLst>
              <a:ext uri="{FF2B5EF4-FFF2-40B4-BE49-F238E27FC236}">
                <a16:creationId xmlns:a16="http://schemas.microsoft.com/office/drawing/2014/main" id="{65EEE950-CAE1-CB07-6412-25E022632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798" y="5699760"/>
            <a:ext cx="2651760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355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560ED0-844A-2CCA-4C3E-79501967F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854138"/>
            <a:ext cx="4890175" cy="3780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ADE67-9316-8841-F54A-19EA2EF8C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187" y="934720"/>
            <a:ext cx="5845215" cy="34175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FE513F-CCDF-3638-C85B-A44CECB9DAF0}"/>
              </a:ext>
            </a:extLst>
          </p:cNvPr>
          <p:cNvSpPr txBox="1"/>
          <p:nvPr/>
        </p:nvSpPr>
        <p:spPr>
          <a:xfrm flipH="1">
            <a:off x="445753" y="4624659"/>
            <a:ext cx="44253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In the above count plot petrol is the most used fuel type when compared to diesel petrol==324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CC7135-912D-2BF1-AC77-C043B3E7630F}"/>
              </a:ext>
            </a:extLst>
          </p:cNvPr>
          <p:cNvSpPr txBox="1"/>
          <p:nvPr/>
        </p:nvSpPr>
        <p:spPr>
          <a:xfrm flipH="1">
            <a:off x="6096000" y="4352228"/>
            <a:ext cx="46607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In the above count plot up-16 is the state having highest no of cars to be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selled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By their owners</a:t>
            </a:r>
          </a:p>
        </p:txBody>
      </p:sp>
      <p:pic>
        <p:nvPicPr>
          <p:cNvPr id="10" name="Picture 2">
            <a:hlinkClick r:id="rId4"/>
            <a:extLst>
              <a:ext uri="{FF2B5EF4-FFF2-40B4-BE49-F238E27FC236}">
                <a16:creationId xmlns:a16="http://schemas.microsoft.com/office/drawing/2014/main" id="{2DAAA942-C594-BBCD-A9D9-0E3A497BE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642" y="5853265"/>
            <a:ext cx="2651760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B4A292-ECE2-9FF7-0973-1950F494088B}"/>
              </a:ext>
            </a:extLst>
          </p:cNvPr>
          <p:cNvSpPr txBox="1"/>
          <p:nvPr/>
        </p:nvSpPr>
        <p:spPr>
          <a:xfrm>
            <a:off x="4454580" y="273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Univariant analysis</a:t>
            </a:r>
          </a:p>
        </p:txBody>
      </p:sp>
    </p:spTree>
    <p:extLst>
      <p:ext uri="{BB962C8B-B14F-4D97-AF65-F5344CB8AC3E}">
        <p14:creationId xmlns:p14="http://schemas.microsoft.com/office/powerpoint/2010/main" val="280267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629266" y="1091381"/>
            <a:ext cx="11159612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Uppalapati. Shanmukha Varma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B.Tech in USHA RAMA COLLEGE OF ENGINEERING AND TECHNOLOGY in the stream of Electronics and communicational Engineering(ECE).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ork experience: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worked as a resource specialist where I had to deal with different people(consultants) where they have been specialized in different technologies like Tableau, Big-data, ML, Docker, Java, QA, Reports Developer … </a:t>
            </a:r>
            <a:br>
              <a:rPr lang="en-US" sz="1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8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Data Science: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came to know that there are plenty of opportunities for data background person, even it fits better for a non technical persons.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over freshers can also start their career with data science.</a:t>
            </a:r>
            <a:endParaRPr lang="en-US" sz="18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>
            <a:hlinkClick r:id="rId3"/>
            <a:extLst>
              <a:ext uri="{FF2B5EF4-FFF2-40B4-BE49-F238E27FC236}">
                <a16:creationId xmlns:a16="http://schemas.microsoft.com/office/drawing/2014/main" id="{487B2746-43C1-953F-C13C-8D37FE10B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720" y="5913120"/>
            <a:ext cx="2651760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CAE3E9-423A-6FC2-7A49-2A41F64B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4" y="1188720"/>
            <a:ext cx="10933471" cy="4287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A27646-3575-BBCE-E2D9-E151BBFB292A}"/>
              </a:ext>
            </a:extLst>
          </p:cNvPr>
          <p:cNvSpPr txBox="1"/>
          <p:nvPr/>
        </p:nvSpPr>
        <p:spPr>
          <a:xfrm flipH="1">
            <a:off x="1618879" y="5358580"/>
            <a:ext cx="6728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From my dataset I can say that Maruti swift are the cars more in number and there are total 59</a:t>
            </a:r>
          </a:p>
        </p:txBody>
      </p:sp>
      <p:pic>
        <p:nvPicPr>
          <p:cNvPr id="5" name="Picture 2">
            <a:hlinkClick r:id="rId3"/>
            <a:extLst>
              <a:ext uri="{FF2B5EF4-FFF2-40B4-BE49-F238E27FC236}">
                <a16:creationId xmlns:a16="http://schemas.microsoft.com/office/drawing/2014/main" id="{D82E31F6-2AFF-436C-138C-3411B5281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586" y="5681745"/>
            <a:ext cx="2651760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B39A2D-7F48-9C00-F38D-BE74E1ADFD3E}"/>
              </a:ext>
            </a:extLst>
          </p:cNvPr>
          <p:cNvSpPr txBox="1"/>
          <p:nvPr/>
        </p:nvSpPr>
        <p:spPr>
          <a:xfrm>
            <a:off x="4724400" y="3325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Univariant analysis</a:t>
            </a:r>
          </a:p>
        </p:txBody>
      </p:sp>
    </p:spTree>
    <p:extLst>
      <p:ext uri="{BB962C8B-B14F-4D97-AF65-F5344CB8AC3E}">
        <p14:creationId xmlns:p14="http://schemas.microsoft.com/office/powerpoint/2010/main" val="774369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73C5EA-F20C-C344-8D1F-C2B835955AF3}"/>
              </a:ext>
            </a:extLst>
          </p:cNvPr>
          <p:cNvSpPr txBox="1"/>
          <p:nvPr/>
        </p:nvSpPr>
        <p:spPr>
          <a:xfrm flipH="1">
            <a:off x="894336" y="4706743"/>
            <a:ext cx="102204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From the above box plot we can observe that in manual type only one car has travelled more than any other car =250000KMS  the least travelled by the manual is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approx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 5000kMS and for same to automatic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DB651-1E89-E582-2B3C-2553070C8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6" y="992892"/>
            <a:ext cx="11395587" cy="3844860"/>
          </a:xfrm>
          <a:prstGeom prst="rect">
            <a:avLst/>
          </a:prstGeom>
        </p:spPr>
      </p:pic>
      <p:pic>
        <p:nvPicPr>
          <p:cNvPr id="7" name="Picture 2">
            <a:hlinkClick r:id="rId3"/>
            <a:extLst>
              <a:ext uri="{FF2B5EF4-FFF2-40B4-BE49-F238E27FC236}">
                <a16:creationId xmlns:a16="http://schemas.microsoft.com/office/drawing/2014/main" id="{966FA8B1-B14D-08AB-C78A-44D0A103E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440" y="5815413"/>
            <a:ext cx="2651760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800007-E1FF-F3FD-AE30-E4262D39ABD6}"/>
              </a:ext>
            </a:extLst>
          </p:cNvPr>
          <p:cNvSpPr txBox="1"/>
          <p:nvPr/>
        </p:nvSpPr>
        <p:spPr>
          <a:xfrm flipH="1">
            <a:off x="4765541" y="367100"/>
            <a:ext cx="3199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Bivariant analysis</a:t>
            </a:r>
          </a:p>
        </p:txBody>
      </p:sp>
    </p:spTree>
    <p:extLst>
      <p:ext uri="{BB962C8B-B14F-4D97-AF65-F5344CB8AC3E}">
        <p14:creationId xmlns:p14="http://schemas.microsoft.com/office/powerpoint/2010/main" val="1061730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EF824E-2883-3261-97F3-0B1258755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16" y="290361"/>
            <a:ext cx="11572568" cy="4930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BC97A9-74CB-4FE6-2559-B248046888BA}"/>
              </a:ext>
            </a:extLst>
          </p:cNvPr>
          <p:cNvSpPr txBox="1"/>
          <p:nvPr/>
        </p:nvSpPr>
        <p:spPr>
          <a:xfrm>
            <a:off x="309716" y="5091143"/>
            <a:ext cx="10643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In the year 2017 there is a cars which is  more driven  kms=242614(highest) and the car name is Maruti ERTIGA</a:t>
            </a:r>
          </a:p>
        </p:txBody>
      </p:sp>
      <p:pic>
        <p:nvPicPr>
          <p:cNvPr id="6" name="Picture 2">
            <a:hlinkClick r:id="rId3"/>
            <a:extLst>
              <a:ext uri="{FF2B5EF4-FFF2-40B4-BE49-F238E27FC236}">
                <a16:creationId xmlns:a16="http://schemas.microsoft.com/office/drawing/2014/main" id="{23663345-6892-375A-514B-77CE49151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360" y="5842000"/>
            <a:ext cx="2651760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930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DC284C-6CD3-41FF-2CF5-A7F3C98EF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3" y="424214"/>
            <a:ext cx="10943304" cy="42397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75878F-3F96-0DCC-7CE6-0412FDF7A95F}"/>
              </a:ext>
            </a:extLst>
          </p:cNvPr>
          <p:cNvSpPr txBox="1"/>
          <p:nvPr/>
        </p:nvSpPr>
        <p:spPr>
          <a:xfrm>
            <a:off x="648929" y="5034116"/>
            <a:ext cx="10697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From the above bar plot we can conclude that there is a car in the year 2021 which is been seld at high cost almost 219779 ( Hyundai ALCAZAR)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83F134-577E-FB84-157F-103AB362D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86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2">
            <a:hlinkClick r:id="rId3"/>
            <a:extLst>
              <a:ext uri="{FF2B5EF4-FFF2-40B4-BE49-F238E27FC236}">
                <a16:creationId xmlns:a16="http://schemas.microsoft.com/office/drawing/2014/main" id="{8C5B7A55-5C0B-1E74-517D-1F277B946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833889"/>
            <a:ext cx="2651760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606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F2432C-F0D6-C6A8-B74C-96B7D346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77" y="149717"/>
            <a:ext cx="11474245" cy="5120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87EFAE-CBED-EB83-F828-82D6A922196C}"/>
              </a:ext>
            </a:extLst>
          </p:cNvPr>
          <p:cNvSpPr txBox="1"/>
          <p:nvPr/>
        </p:nvSpPr>
        <p:spPr>
          <a:xfrm flipH="1">
            <a:off x="206478" y="5310790"/>
            <a:ext cx="11257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From the above box plot Nissan  micra is the only car having lowest price and there is one customer who had buied a car (Honda city) for higher rate </a:t>
            </a:r>
          </a:p>
        </p:txBody>
      </p:sp>
      <p:pic>
        <p:nvPicPr>
          <p:cNvPr id="6" name="Picture 2">
            <a:hlinkClick r:id="rId3"/>
            <a:extLst>
              <a:ext uri="{FF2B5EF4-FFF2-40B4-BE49-F238E27FC236}">
                <a16:creationId xmlns:a16="http://schemas.microsoft.com/office/drawing/2014/main" id="{A0EAA6CC-64B8-DC9C-B7D2-759F9C334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40" y="5957121"/>
            <a:ext cx="2651760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249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9F81B-00DF-C1B4-C73B-DAE36EEEE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90" y="266265"/>
            <a:ext cx="11710219" cy="45495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E8CBD1-ADF1-4D85-273A-38881E8E6250}"/>
              </a:ext>
            </a:extLst>
          </p:cNvPr>
          <p:cNvSpPr txBox="1"/>
          <p:nvPr/>
        </p:nvSpPr>
        <p:spPr>
          <a:xfrm>
            <a:off x="786252" y="4929566"/>
            <a:ext cx="1077615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From the above box plot tata safari is the car where a customer had paid more price and Mahindra XUV is the car which have been sold for very least rate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2">
            <a:hlinkClick r:id="rId3"/>
            <a:extLst>
              <a:ext uri="{FF2B5EF4-FFF2-40B4-BE49-F238E27FC236}">
                <a16:creationId xmlns:a16="http://schemas.microsoft.com/office/drawing/2014/main" id="{2A2BBC79-252C-DA11-6C73-9AFE04765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647" y="5852896"/>
            <a:ext cx="2651760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091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86E7D-B682-961D-03D4-E7A301272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68" y="729203"/>
            <a:ext cx="6539682" cy="59924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3AA5C2-6781-86DA-C105-C3DD0CAE835C}"/>
              </a:ext>
            </a:extLst>
          </p:cNvPr>
          <p:cNvSpPr txBox="1"/>
          <p:nvPr/>
        </p:nvSpPr>
        <p:spPr>
          <a:xfrm>
            <a:off x="7847635" y="729204"/>
            <a:ext cx="32409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 the heat map we can observe that as year increases the total price and the Emi are going to be decrease 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And the year and kilometres driven they are directly proportional to each other means as one parameter increases the other also increases</a:t>
            </a:r>
          </a:p>
        </p:txBody>
      </p:sp>
      <p:pic>
        <p:nvPicPr>
          <p:cNvPr id="5" name="Picture 2">
            <a:hlinkClick r:id="rId3"/>
            <a:extLst>
              <a:ext uri="{FF2B5EF4-FFF2-40B4-BE49-F238E27FC236}">
                <a16:creationId xmlns:a16="http://schemas.microsoft.com/office/drawing/2014/main" id="{CF994868-D886-29AE-6318-7774AA0DE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960" y="5695408"/>
            <a:ext cx="2651760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1692B6-807E-549F-60FB-BE4A5D5EC480}"/>
              </a:ext>
            </a:extLst>
          </p:cNvPr>
          <p:cNvSpPr txBox="1"/>
          <p:nvPr/>
        </p:nvSpPr>
        <p:spPr>
          <a:xfrm flipH="1">
            <a:off x="2204848" y="359871"/>
            <a:ext cx="324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Multi variant analysis</a:t>
            </a:r>
          </a:p>
        </p:txBody>
      </p:sp>
    </p:spTree>
    <p:extLst>
      <p:ext uri="{BB962C8B-B14F-4D97-AF65-F5344CB8AC3E}">
        <p14:creationId xmlns:p14="http://schemas.microsoft.com/office/powerpoint/2010/main" val="732557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9D6800-139E-051D-18F4-C61A08E3924E}"/>
              </a:ext>
            </a:extLst>
          </p:cNvPr>
          <p:cNvSpPr txBox="1"/>
          <p:nvPr/>
        </p:nvSpPr>
        <p:spPr>
          <a:xfrm flipH="1">
            <a:off x="4794700" y="452284"/>
            <a:ext cx="2805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5BD02-C3ED-0D5E-5470-DF6036A61CFA}"/>
              </a:ext>
            </a:extLst>
          </p:cNvPr>
          <p:cNvSpPr txBox="1"/>
          <p:nvPr/>
        </p:nvSpPr>
        <p:spPr>
          <a:xfrm>
            <a:off x="819273" y="1461729"/>
            <a:ext cx="1075649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USED CARS From the year 2010 ---2016 :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we can say that the selling of 1st hand cars  is not more when compare to the years 2019—2021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various reasons for that from my intuitions  one of the main reason  would be the pandemic situation most of them are used to sell their properties to higher/lower rates for their needs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From the above conclusions I can say that the total price of the car decreases when the car travelled more  no of kilometres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2">
            <a:hlinkClick r:id="rId2"/>
            <a:extLst>
              <a:ext uri="{FF2B5EF4-FFF2-40B4-BE49-F238E27FC236}">
                <a16:creationId xmlns:a16="http://schemas.microsoft.com/office/drawing/2014/main" id="{8040D3B5-E071-C918-7408-81F599E65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440" y="5577840"/>
            <a:ext cx="2651760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540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920104-F829-F109-28B8-A467D1CA9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876" y="1203768"/>
            <a:ext cx="3981691" cy="3153920"/>
          </a:xfrm>
          <a:prstGeom prst="rect">
            <a:avLst/>
          </a:prstGeom>
        </p:spPr>
      </p:pic>
      <p:pic>
        <p:nvPicPr>
          <p:cNvPr id="6" name="Picture 2">
            <a:hlinkClick r:id="rId3"/>
            <a:extLst>
              <a:ext uri="{FF2B5EF4-FFF2-40B4-BE49-F238E27FC236}">
                <a16:creationId xmlns:a16="http://schemas.microsoft.com/office/drawing/2014/main" id="{E8966344-6106-D291-76CA-29357E83E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914" y="5521788"/>
            <a:ext cx="2651760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62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8D459F-2936-66EB-97FB-C483E7478AE7}"/>
              </a:ext>
            </a:extLst>
          </p:cNvPr>
          <p:cNvSpPr txBox="1"/>
          <p:nvPr/>
        </p:nvSpPr>
        <p:spPr>
          <a:xfrm flipH="1">
            <a:off x="2807108" y="502743"/>
            <a:ext cx="8799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Data Analysis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014DF-645A-6AC8-4973-FEBBF58B9288}"/>
              </a:ext>
            </a:extLst>
          </p:cNvPr>
          <p:cNvSpPr txBox="1"/>
          <p:nvPr/>
        </p:nvSpPr>
        <p:spPr>
          <a:xfrm flipH="1">
            <a:off x="1235420" y="2035277"/>
            <a:ext cx="8036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Project  : </a:t>
            </a:r>
            <a:r>
              <a:rPr lang="en-I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Car Price Analysis</a:t>
            </a:r>
            <a:endParaRPr lang="en-IN" sz="6000" dirty="0"/>
          </a:p>
          <a:p>
            <a:endParaRPr lang="en-I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EB4FF-CF14-238D-D58C-BDBB90FB68C7}"/>
              </a:ext>
            </a:extLst>
          </p:cNvPr>
          <p:cNvSpPr txBox="1"/>
          <p:nvPr/>
        </p:nvSpPr>
        <p:spPr>
          <a:xfrm>
            <a:off x="1235422" y="3201164"/>
            <a:ext cx="5529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Domain :       Automobiles</a:t>
            </a:r>
          </a:p>
        </p:txBody>
      </p:sp>
      <p:pic>
        <p:nvPicPr>
          <p:cNvPr id="9" name="Picture 2">
            <a:hlinkClick r:id="rId2"/>
            <a:extLst>
              <a:ext uri="{FF2B5EF4-FFF2-40B4-BE49-F238E27FC236}">
                <a16:creationId xmlns:a16="http://schemas.microsoft.com/office/drawing/2014/main" id="{3D1219BA-EA69-4346-170A-2899DB8DA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880" y="5791200"/>
            <a:ext cx="2651760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BAE291-B50F-A4AE-855B-E8024ED50E30}"/>
              </a:ext>
            </a:extLst>
          </p:cNvPr>
          <p:cNvSpPr txBox="1"/>
          <p:nvPr/>
        </p:nvSpPr>
        <p:spPr>
          <a:xfrm>
            <a:off x="1235420" y="4198871"/>
            <a:ext cx="8955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Title    :   Price analysis of a used cars</a:t>
            </a:r>
          </a:p>
        </p:txBody>
      </p:sp>
    </p:spTree>
    <p:extLst>
      <p:ext uri="{BB962C8B-B14F-4D97-AF65-F5344CB8AC3E}">
        <p14:creationId xmlns:p14="http://schemas.microsoft.com/office/powerpoint/2010/main" val="39372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C6592E-A329-8FA1-22FD-1892AA8BA762}"/>
              </a:ext>
            </a:extLst>
          </p:cNvPr>
          <p:cNvSpPr txBox="1"/>
          <p:nvPr/>
        </p:nvSpPr>
        <p:spPr>
          <a:xfrm>
            <a:off x="2369573" y="487420"/>
            <a:ext cx="6302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Calibri" panose="020F0502020204030204" pitchFamily="34" charset="0"/>
                <a:cs typeface="Calibri" panose="020F0502020204030204" pitchFamily="34" charset="0"/>
              </a:rPr>
              <a:t>Objective of the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26D28-68EE-EA8D-6AC6-B0F448D1457F}"/>
              </a:ext>
            </a:extLst>
          </p:cNvPr>
          <p:cNvSpPr txBox="1"/>
          <p:nvPr/>
        </p:nvSpPr>
        <p:spPr>
          <a:xfrm>
            <a:off x="668594" y="1246100"/>
            <a:ext cx="1085481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The main aim of this project is to predict the price of used cars </a:t>
            </a:r>
          </a:p>
          <a:p>
            <a:pPr algn="l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This can enable the customers to make decisions based on different inputs or factors like</a:t>
            </a:r>
          </a:p>
          <a:p>
            <a:pPr algn="l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To know available car brands like BMW, Mahindra…</a:t>
            </a:r>
          </a:p>
          <a:p>
            <a:pPr marL="342900" indent="-342900" algn="l">
              <a:buFont typeface="+mj-lt"/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Model of the car namely SPORTZ ,Creta</a:t>
            </a:r>
          </a:p>
          <a:p>
            <a:pPr marL="342900" indent="-342900" algn="l">
              <a:buFont typeface="+mj-lt"/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R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egistration state like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UP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 or Haryana</a:t>
            </a:r>
          </a:p>
          <a:p>
            <a:pPr marL="342900" indent="-342900" algn="l">
              <a:buFont typeface="+mj-lt"/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Year of manufacturing like 2020, 2021</a:t>
            </a:r>
          </a:p>
          <a:p>
            <a:pPr marL="342900" indent="-342900" algn="l">
              <a:buFont typeface="+mj-lt"/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Type of fuel namely Petrol, Diesel</a:t>
            </a:r>
          </a:p>
          <a:p>
            <a:pPr marL="342900" indent="-342900" algn="l">
              <a:buFont typeface="+mj-lt"/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Price range or Budget</a:t>
            </a:r>
          </a:p>
          <a:p>
            <a:pPr marL="342900" indent="-342900" algn="l">
              <a:buFont typeface="+mj-lt"/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Type of transmission which the customer prefers like Automatic or Manual</a:t>
            </a:r>
          </a:p>
        </p:txBody>
      </p:sp>
      <p:pic>
        <p:nvPicPr>
          <p:cNvPr id="5" name="Picture 2">
            <a:hlinkClick r:id="rId2"/>
            <a:extLst>
              <a:ext uri="{FF2B5EF4-FFF2-40B4-BE49-F238E27FC236}">
                <a16:creationId xmlns:a16="http://schemas.microsoft.com/office/drawing/2014/main" id="{0A585A1D-F32D-98F1-2361-027CE3BB3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646" y="5726375"/>
            <a:ext cx="2651760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08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AA43DA-1ED6-C7DB-951C-2B8B6987E198}"/>
              </a:ext>
            </a:extLst>
          </p:cNvPr>
          <p:cNvSpPr txBox="1"/>
          <p:nvPr/>
        </p:nvSpPr>
        <p:spPr>
          <a:xfrm flipH="1">
            <a:off x="2661098" y="491614"/>
            <a:ext cx="863616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/>
              <a:t>Web Scraping – Details (Websites, Processor that i followed)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4D436-5B0B-E6C4-CEFD-F56A32CADF99}"/>
              </a:ext>
            </a:extLst>
          </p:cNvPr>
          <p:cNvSpPr txBox="1"/>
          <p:nvPr/>
        </p:nvSpPr>
        <p:spPr>
          <a:xfrm flipH="1">
            <a:off x="743808" y="1199535"/>
            <a:ext cx="6355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web scraping I use the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CARS24</a:t>
            </a:r>
            <a:r>
              <a:rPr lang="en-IN" dirty="0"/>
              <a:t> website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04BD4-5422-FAF5-B37E-C36A047D2822}"/>
              </a:ext>
            </a:extLst>
          </p:cNvPr>
          <p:cNvSpPr txBox="1"/>
          <p:nvPr/>
        </p:nvSpPr>
        <p:spPr>
          <a:xfrm>
            <a:off x="743807" y="1798178"/>
            <a:ext cx="563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Steps I followed for data analysis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F218E-2A8F-0FB7-3A9B-27096CF896EB}"/>
              </a:ext>
            </a:extLst>
          </p:cNvPr>
          <p:cNvSpPr txBox="1"/>
          <p:nvPr/>
        </p:nvSpPr>
        <p:spPr>
          <a:xfrm flipH="1">
            <a:off x="743807" y="2304488"/>
            <a:ext cx="1055345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Took CARS24 to solve my problem statement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Imported all the required libraries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Sent request to targeted website(cars24) to get URL</a:t>
            </a:r>
            <a:r>
              <a:rPr lang="en-IN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got status code 200 to move forward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By using beautiful soup we got html documents then scraped our required data according to problem statement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We created Data Frame of scraped data then stored it into csv file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Worked on cleaning process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Then worked on solving analytical problem statements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Visualization 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  <p:pic>
        <p:nvPicPr>
          <p:cNvPr id="7" name="Picture 2">
            <a:hlinkClick r:id="rId2"/>
            <a:extLst>
              <a:ext uri="{FF2B5EF4-FFF2-40B4-BE49-F238E27FC236}">
                <a16:creationId xmlns:a16="http://schemas.microsoft.com/office/drawing/2014/main" id="{11B6F53A-DCEF-7427-115E-9592CFE8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960" y="5679440"/>
            <a:ext cx="2651760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30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86EB62-152E-E34A-E0CB-92FB5CBC31FA}"/>
              </a:ext>
            </a:extLst>
          </p:cNvPr>
          <p:cNvSpPr txBox="1"/>
          <p:nvPr/>
        </p:nvSpPr>
        <p:spPr>
          <a:xfrm>
            <a:off x="2104103" y="383458"/>
            <a:ext cx="8780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+mj-lt"/>
              </a:rPr>
              <a:t>Libraries used during web scraping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1046C-6B51-9C30-17A9-C6500E9C0A3C}"/>
              </a:ext>
            </a:extLst>
          </p:cNvPr>
          <p:cNvSpPr txBox="1"/>
          <p:nvPr/>
        </p:nvSpPr>
        <p:spPr>
          <a:xfrm>
            <a:off x="344129" y="996936"/>
            <a:ext cx="11366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Beautiful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soup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/>
              <a:t>: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Beautiful soup is a python package for parsing HTML and XML documents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50AAB-F4DD-19B9-EF5E-136EE7EFA869}"/>
              </a:ext>
            </a:extLst>
          </p:cNvPr>
          <p:cNvSpPr txBox="1"/>
          <p:nvPr/>
        </p:nvSpPr>
        <p:spPr>
          <a:xfrm flipH="1">
            <a:off x="462115" y="1766377"/>
            <a:ext cx="109629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Pandas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Pandas is one of the python library and pandas do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alignment and handling of 				    missing data, Reshaping  and pivoting of date sets.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A16DB-D80D-0A22-46F4-2F9A905D242C}"/>
              </a:ext>
            </a:extLst>
          </p:cNvPr>
          <p:cNvSpPr txBox="1"/>
          <p:nvPr/>
        </p:nvSpPr>
        <p:spPr>
          <a:xfrm>
            <a:off x="462115" y="2729883"/>
            <a:ext cx="11946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IN" dirty="0"/>
              <a:t>              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dirty="0"/>
              <a:t>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NumPy is one of the python library NumPy arrays are faster and more compact than python 				   lists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20529-91B5-64EE-A53A-BEA3EB2295DE}"/>
              </a:ext>
            </a:extLst>
          </p:cNvPr>
          <p:cNvSpPr txBox="1"/>
          <p:nvPr/>
        </p:nvSpPr>
        <p:spPr>
          <a:xfrm>
            <a:off x="462115" y="3645074"/>
            <a:ext cx="11248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Matplotlib</a:t>
            </a:r>
            <a:r>
              <a:rPr lang="en-IN" dirty="0"/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Matplotlib is a cross-platform, data visualization and graphical plotting library for python 		                   and its numerical extension NumPy.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DAEBF9-8CB3-7247-2F57-7C423678F301}"/>
              </a:ext>
            </a:extLst>
          </p:cNvPr>
          <p:cNvSpPr txBox="1"/>
          <p:nvPr/>
        </p:nvSpPr>
        <p:spPr>
          <a:xfrm>
            <a:off x="462115" y="4646607"/>
            <a:ext cx="10903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Seaborn</a:t>
            </a:r>
            <a:r>
              <a:rPr lang="en-IN" dirty="0"/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dirty="0"/>
              <a:t>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Seaborn is a python library created for enhanced data visualization</a:t>
            </a:r>
            <a:r>
              <a:rPr lang="en-IN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4D84B-1B39-9ADF-478F-EE0486F9350A}"/>
              </a:ext>
            </a:extLst>
          </p:cNvPr>
          <p:cNvSpPr txBox="1"/>
          <p:nvPr/>
        </p:nvSpPr>
        <p:spPr>
          <a:xfrm>
            <a:off x="462115" y="5443228"/>
            <a:ext cx="9999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Requests</a:t>
            </a:r>
            <a:r>
              <a:rPr lang="en-IN" dirty="0"/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dirty="0"/>
              <a:t>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Requests will allow you to send HTTP requests using python </a:t>
            </a:r>
          </a:p>
        </p:txBody>
      </p:sp>
      <p:pic>
        <p:nvPicPr>
          <p:cNvPr id="11" name="Picture 2">
            <a:hlinkClick r:id="rId3"/>
            <a:extLst>
              <a:ext uri="{FF2B5EF4-FFF2-40B4-BE49-F238E27FC236}">
                <a16:creationId xmlns:a16="http://schemas.microsoft.com/office/drawing/2014/main" id="{757A2BAB-BFEC-5EDB-1F7C-79D8300B1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0" y="5547360"/>
            <a:ext cx="2651760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95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E052EC-943A-F402-E32E-22D25B710F83}"/>
              </a:ext>
            </a:extLst>
          </p:cNvPr>
          <p:cNvSpPr txBox="1"/>
          <p:nvPr/>
        </p:nvSpPr>
        <p:spPr>
          <a:xfrm flipH="1">
            <a:off x="2910348" y="353962"/>
            <a:ext cx="7275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+mj-lt"/>
              </a:rPr>
              <a:t>CARS24 Main Webpage to be extracted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3CAE6-02C7-EA87-ECE4-BD6355FE6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19" y="983224"/>
            <a:ext cx="11631562" cy="538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2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BD9B35-1073-5784-833F-8901AEA0B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50" y="884904"/>
            <a:ext cx="10341236" cy="43811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F9C2A-6FE0-4806-60D5-DB477260F6F9}"/>
              </a:ext>
            </a:extLst>
          </p:cNvPr>
          <p:cNvSpPr txBox="1"/>
          <p:nvPr/>
        </p:nvSpPr>
        <p:spPr>
          <a:xfrm>
            <a:off x="659911" y="383458"/>
            <a:ext cx="602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Importing all the libraries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378A2-FF4A-4D4C-81FA-CD43768981D0}"/>
              </a:ext>
            </a:extLst>
          </p:cNvPr>
          <p:cNvSpPr txBox="1"/>
          <p:nvPr/>
        </p:nvSpPr>
        <p:spPr>
          <a:xfrm>
            <a:off x="610750" y="5434931"/>
            <a:ext cx="9822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 have check for the status code and it displays 200 means we can scrape the data for educational purpose</a:t>
            </a:r>
          </a:p>
        </p:txBody>
      </p:sp>
      <p:pic>
        <p:nvPicPr>
          <p:cNvPr id="8" name="Picture 2">
            <a:hlinkClick r:id="rId3"/>
            <a:extLst>
              <a:ext uri="{FF2B5EF4-FFF2-40B4-BE49-F238E27FC236}">
                <a16:creationId xmlns:a16="http://schemas.microsoft.com/office/drawing/2014/main" id="{66BDBCF0-FBC3-AA39-ABE5-04DFB30B1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960" y="5864568"/>
            <a:ext cx="2651760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71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9C4799-93CF-6FB7-D4FD-7F6B6B22A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34" y="266248"/>
            <a:ext cx="10510684" cy="632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88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480</TotalTime>
  <Words>1069</Words>
  <Application>Microsoft Office PowerPoint</Application>
  <PresentationFormat>Widescreen</PresentationFormat>
  <Paragraphs>115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Century Gothic</vt:lpstr>
      <vt:lpstr>Calibri</vt:lpstr>
      <vt:lpstr>Helvetica Neue</vt:lpstr>
      <vt:lpstr>Lato Black</vt:lpstr>
      <vt:lpstr>Libre Baskerville</vt:lpstr>
      <vt:lpstr>Wingdings</vt:lpstr>
      <vt:lpstr>Garamond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Shanmukhavarma Uppalapati</cp:lastModifiedBy>
  <cp:revision>3</cp:revision>
  <dcterms:created xsi:type="dcterms:W3CDTF">2021-02-16T05:19:01Z</dcterms:created>
  <dcterms:modified xsi:type="dcterms:W3CDTF">2022-11-14T09:50:20Z</dcterms:modified>
</cp:coreProperties>
</file>