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p:scale>
          <a:sx n="77" d="100"/>
          <a:sy n="77" d="100"/>
        </p:scale>
        <p:origin x="2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55583E-158C-4ED8-B2E7-03428D458E1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149156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55583E-158C-4ED8-B2E7-03428D458E13}"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97392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55583E-158C-4ED8-B2E7-03428D458E1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618572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55583E-158C-4ED8-B2E7-03428D458E1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EFE59-1321-4BD3-A6D0-A75EDD699D7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990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5583E-158C-4ED8-B2E7-03428D458E1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571031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55583E-158C-4ED8-B2E7-03428D458E13}" type="datetimeFigureOut">
              <a:rPr lang="en-IN" smtClean="0"/>
              <a:t>18-10-2024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1393881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55583E-158C-4ED8-B2E7-03428D458E13}" type="datetimeFigureOut">
              <a:rPr lang="en-IN" smtClean="0"/>
              <a:t>18-10-2024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565130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5583E-158C-4ED8-B2E7-03428D458E1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3008053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5583E-158C-4ED8-B2E7-03428D458E1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116457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F55583E-158C-4ED8-B2E7-03428D458E1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100869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5583E-158C-4ED8-B2E7-03428D458E13}"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420448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55583E-158C-4ED8-B2E7-03428D458E13}"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340225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55583E-158C-4ED8-B2E7-03428D458E13}"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1763356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55583E-158C-4ED8-B2E7-03428D458E13}" type="datetimeFigureOut">
              <a:rPr lang="en-IN" smtClean="0"/>
              <a:t>18-10-2024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349115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55583E-158C-4ED8-B2E7-03428D458E13}" type="datetimeFigureOut">
              <a:rPr lang="en-IN" smtClean="0"/>
              <a:t>18-10-2024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255047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F55583E-158C-4ED8-B2E7-03428D458E13}" type="datetimeFigureOut">
              <a:rPr lang="en-IN" smtClean="0"/>
              <a:t>18-10-2024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220264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55583E-158C-4ED8-B2E7-03428D458E13}"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1EFE59-1321-4BD3-A6D0-A75EDD699D70}" type="slidenum">
              <a:rPr lang="en-IN" smtClean="0"/>
              <a:t>‹#›</a:t>
            </a:fld>
            <a:endParaRPr lang="en-IN"/>
          </a:p>
        </p:txBody>
      </p:sp>
    </p:spTree>
    <p:extLst>
      <p:ext uri="{BB962C8B-B14F-4D97-AF65-F5344CB8AC3E}">
        <p14:creationId xmlns:p14="http://schemas.microsoft.com/office/powerpoint/2010/main" val="317081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55583E-158C-4ED8-B2E7-03428D458E13}" type="datetimeFigureOut">
              <a:rPr lang="en-IN" smtClean="0"/>
              <a:t>18-10-2024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1EFE59-1321-4BD3-A6D0-A75EDD699D70}" type="slidenum">
              <a:rPr lang="en-IN" smtClean="0"/>
              <a:t>‹#›</a:t>
            </a:fld>
            <a:endParaRPr lang="en-IN"/>
          </a:p>
        </p:txBody>
      </p:sp>
    </p:spTree>
    <p:extLst>
      <p:ext uri="{BB962C8B-B14F-4D97-AF65-F5344CB8AC3E}">
        <p14:creationId xmlns:p14="http://schemas.microsoft.com/office/powerpoint/2010/main" val="297595432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F98D-D744-2C5A-904F-8B907873667F}"/>
              </a:ext>
            </a:extLst>
          </p:cNvPr>
          <p:cNvSpPr>
            <a:spLocks noGrp="1"/>
          </p:cNvSpPr>
          <p:nvPr>
            <p:ph type="ctrTitle"/>
          </p:nvPr>
        </p:nvSpPr>
        <p:spPr>
          <a:xfrm>
            <a:off x="1383555" y="1828801"/>
            <a:ext cx="8825658" cy="1175658"/>
          </a:xfrm>
        </p:spPr>
        <p:txBody>
          <a:bodyPr/>
          <a:lstStyle/>
          <a:p>
            <a:pPr algn="ctr"/>
            <a:r>
              <a:rPr lang="en-IN" sz="4800" b="1" dirty="0">
                <a:solidFill>
                  <a:schemeClr val="accent6">
                    <a:lumMod val="60000"/>
                    <a:lumOff val="40000"/>
                  </a:schemeClr>
                </a:solidFill>
              </a:rPr>
              <a:t>Supply Chain Analysis</a:t>
            </a:r>
          </a:p>
        </p:txBody>
      </p:sp>
      <p:sp>
        <p:nvSpPr>
          <p:cNvPr id="3" name="Subtitle 2">
            <a:extLst>
              <a:ext uri="{FF2B5EF4-FFF2-40B4-BE49-F238E27FC236}">
                <a16:creationId xmlns:a16="http://schemas.microsoft.com/office/drawing/2014/main" id="{5E37BACC-EC76-816A-3A22-A1B64985E62F}"/>
              </a:ext>
            </a:extLst>
          </p:cNvPr>
          <p:cNvSpPr>
            <a:spLocks noGrp="1"/>
          </p:cNvSpPr>
          <p:nvPr>
            <p:ph type="subTitle" idx="1"/>
          </p:nvPr>
        </p:nvSpPr>
        <p:spPr>
          <a:xfrm>
            <a:off x="1781971" y="3320872"/>
            <a:ext cx="8825658" cy="861420"/>
          </a:xfrm>
        </p:spPr>
        <p:txBody>
          <a:bodyPr>
            <a:normAutofit/>
          </a:bodyPr>
          <a:lstStyle/>
          <a:p>
            <a:r>
              <a:rPr lang="en-US" sz="1800" dirty="0">
                <a:solidFill>
                  <a:schemeClr val="tx1"/>
                </a:solidFill>
                <a:effectLst>
                  <a:outerShdw blurRad="38100" dist="38100" dir="2700000" algn="tl">
                    <a:srgbClr val="000000">
                      <a:alpha val="43137"/>
                    </a:srgbClr>
                  </a:outerShdw>
                </a:effectLst>
              </a:rPr>
              <a:t>A comprehensive analysis to optimize supply chain performance</a:t>
            </a:r>
            <a:endParaRPr lang="en-IN" sz="1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74761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DE0B6-0B1F-E25C-A987-70B534692FE2}"/>
              </a:ext>
            </a:extLst>
          </p:cNvPr>
          <p:cNvSpPr>
            <a:spLocks noGrp="1"/>
          </p:cNvSpPr>
          <p:nvPr>
            <p:ph type="title"/>
          </p:nvPr>
        </p:nvSpPr>
        <p:spPr/>
        <p:txBody>
          <a:bodyPr/>
          <a:lstStyle/>
          <a:p>
            <a:r>
              <a:rPr lang="en-IN" sz="2800" b="1" dirty="0">
                <a:latin typeface="Calibri" panose="020F0502020204030204" pitchFamily="34" charset="0"/>
                <a:ea typeface="Calibri" panose="020F0502020204030204" pitchFamily="34" charset="0"/>
                <a:cs typeface="Calibri" panose="020F0502020204030204" pitchFamily="34" charset="0"/>
              </a:rPr>
              <a:t>Step 7: Shipping and Logistics Analysis</a:t>
            </a:r>
            <a:br>
              <a:rPr lang="en-IN" b="1" dirty="0"/>
            </a:br>
            <a:endParaRPr lang="en-IN" dirty="0"/>
          </a:p>
        </p:txBody>
      </p:sp>
      <p:sp>
        <p:nvSpPr>
          <p:cNvPr id="5" name="TextBox 4">
            <a:extLst>
              <a:ext uri="{FF2B5EF4-FFF2-40B4-BE49-F238E27FC236}">
                <a16:creationId xmlns:a16="http://schemas.microsoft.com/office/drawing/2014/main" id="{96A0BD0F-F8C8-3434-2E30-006028538330}"/>
              </a:ext>
            </a:extLst>
          </p:cNvPr>
          <p:cNvSpPr txBox="1"/>
          <p:nvPr/>
        </p:nvSpPr>
        <p:spPr>
          <a:xfrm>
            <a:off x="1409155" y="1391583"/>
            <a:ext cx="9184822" cy="1538883"/>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Shipping Efficiency: </a:t>
            </a:r>
            <a:r>
              <a:rPr lang="en-IN" sz="1800" dirty="0">
                <a:effectLst/>
                <a:latin typeface="Calibri" panose="020F0502020204030204" pitchFamily="34" charset="0"/>
                <a:ea typeface="Calibri" panose="020F0502020204030204" pitchFamily="34" charset="0"/>
                <a:cs typeface="Times New Roman" panose="02020603050405020304" pitchFamily="18" charset="0"/>
              </a:rPr>
              <a:t>Evaluated shipping times and compared them with lead times to identify inefficiencies in the delivery process. This enabled the company to optimize logistics and improve delivery speeds.</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Key Insights </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Compared shipping times against lead times to identify delays.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9FF4283-2180-F5F4-C752-1403D570EBD5}"/>
              </a:ext>
            </a:extLst>
          </p:cNvPr>
          <p:cNvPicPr>
            <a:picLocks noChangeAspect="1"/>
          </p:cNvPicPr>
          <p:nvPr/>
        </p:nvPicPr>
        <p:blipFill>
          <a:blip r:embed="rId2"/>
          <a:stretch>
            <a:fillRect/>
          </a:stretch>
        </p:blipFill>
        <p:spPr>
          <a:xfrm>
            <a:off x="541608" y="3838553"/>
            <a:ext cx="4994302" cy="2566729"/>
          </a:xfrm>
          <a:prstGeom prst="rect">
            <a:avLst/>
          </a:prstGeom>
        </p:spPr>
      </p:pic>
      <p:pic>
        <p:nvPicPr>
          <p:cNvPr id="8" name="Picture 7">
            <a:extLst>
              <a:ext uri="{FF2B5EF4-FFF2-40B4-BE49-F238E27FC236}">
                <a16:creationId xmlns:a16="http://schemas.microsoft.com/office/drawing/2014/main" id="{C3F74665-AAFA-9EFD-1D2E-AD44A3C189EC}"/>
              </a:ext>
            </a:extLst>
          </p:cNvPr>
          <p:cNvPicPr>
            <a:picLocks noChangeAspect="1"/>
          </p:cNvPicPr>
          <p:nvPr/>
        </p:nvPicPr>
        <p:blipFill>
          <a:blip r:embed="rId3"/>
          <a:stretch>
            <a:fillRect/>
          </a:stretch>
        </p:blipFill>
        <p:spPr>
          <a:xfrm>
            <a:off x="6096000" y="3820886"/>
            <a:ext cx="4935583" cy="2539388"/>
          </a:xfrm>
          <a:prstGeom prst="rect">
            <a:avLst/>
          </a:prstGeom>
        </p:spPr>
      </p:pic>
    </p:spTree>
    <p:extLst>
      <p:ext uri="{BB962C8B-B14F-4D97-AF65-F5344CB8AC3E}">
        <p14:creationId xmlns:p14="http://schemas.microsoft.com/office/powerpoint/2010/main" val="3534294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5289-560A-C7C9-EA79-4EF658523517}"/>
              </a:ext>
            </a:extLst>
          </p:cNvPr>
          <p:cNvSpPr>
            <a:spLocks noGrp="1"/>
          </p:cNvSpPr>
          <p:nvPr>
            <p:ph type="title"/>
          </p:nvPr>
        </p:nvSpPr>
        <p:spPr>
          <a:xfrm>
            <a:off x="646111" y="452718"/>
            <a:ext cx="9404723" cy="814379"/>
          </a:xfrm>
        </p:spPr>
        <p:txBody>
          <a:bodyPr/>
          <a:lstStyle/>
          <a:p>
            <a:r>
              <a:rPr lang="en-US" sz="3200" b="1" dirty="0"/>
              <a:t>Key Recommendations</a:t>
            </a:r>
            <a:br>
              <a:rPr lang="en-US" sz="3200" b="1" dirty="0"/>
            </a:br>
            <a:endParaRPr lang="en-IN" sz="3200" dirty="0"/>
          </a:p>
        </p:txBody>
      </p:sp>
      <p:sp>
        <p:nvSpPr>
          <p:cNvPr id="3" name="Content Placeholder 2">
            <a:extLst>
              <a:ext uri="{FF2B5EF4-FFF2-40B4-BE49-F238E27FC236}">
                <a16:creationId xmlns:a16="http://schemas.microsoft.com/office/drawing/2014/main" id="{4C1A7BED-700D-254E-6695-3548B5792FA6}"/>
              </a:ext>
            </a:extLst>
          </p:cNvPr>
          <p:cNvSpPr>
            <a:spLocks noGrp="1"/>
          </p:cNvSpPr>
          <p:nvPr>
            <p:ph idx="1"/>
          </p:nvPr>
        </p:nvSpPr>
        <p:spPr>
          <a:xfrm>
            <a:off x="933495" y="1615313"/>
            <a:ext cx="8946541" cy="4195481"/>
          </a:xfrm>
        </p:spPr>
        <p:txBody>
          <a:bodyPr/>
          <a:lstStyle/>
          <a:p>
            <a:pPr marL="0" indent="0">
              <a:lnSpc>
                <a:spcPct val="150000"/>
              </a:lnSpc>
              <a:buNone/>
            </a:pPr>
            <a:r>
              <a:rPr lang="en-US" b="1" dirty="0">
                <a:latin typeface="Calibri" panose="020F0502020204030204" pitchFamily="34" charset="0"/>
                <a:ea typeface="Calibri" panose="020F0502020204030204" pitchFamily="34" charset="0"/>
                <a:cs typeface="Calibri" panose="020F0502020204030204" pitchFamily="34" charset="0"/>
              </a:rPr>
              <a:t>Improve Supplier Quality</a:t>
            </a:r>
            <a:r>
              <a:rPr lang="en-US" dirty="0">
                <a:latin typeface="Calibri" panose="020F0502020204030204" pitchFamily="34" charset="0"/>
                <a:ea typeface="Calibri" panose="020F0502020204030204" pitchFamily="34" charset="0"/>
                <a:cs typeface="Calibri" panose="020F0502020204030204" pitchFamily="34" charset="0"/>
              </a:rPr>
              <a:t>: Consider replacing Supplier 2 due to high defect rates.</a:t>
            </a:r>
            <a:br>
              <a:rPr lang="en-US"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Optimize Inventory</a:t>
            </a:r>
            <a:r>
              <a:rPr lang="en-US" dirty="0">
                <a:latin typeface="Calibri" panose="020F0502020204030204" pitchFamily="34" charset="0"/>
                <a:ea typeface="Calibri" panose="020F0502020204030204" pitchFamily="34" charset="0"/>
                <a:cs typeface="Calibri" panose="020F0502020204030204" pitchFamily="34" charset="0"/>
              </a:rPr>
              <a:t>: Increase reorder quantities for Product skincare to prevent stockouts.</a:t>
            </a:r>
            <a:br>
              <a:rPr lang="en-US"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Enhance Logistics</a:t>
            </a:r>
            <a:r>
              <a:rPr lang="en-US" dirty="0">
                <a:latin typeface="Calibri" panose="020F0502020204030204" pitchFamily="34" charset="0"/>
                <a:ea typeface="Calibri" panose="020F0502020204030204" pitchFamily="34" charset="0"/>
                <a:cs typeface="Calibri" panose="020F0502020204030204" pitchFamily="34" charset="0"/>
              </a:rPr>
              <a:t>: Negotiate better rates with carriers in Region Kolkata to lower shipping costs.</a:t>
            </a:r>
            <a:br>
              <a:rPr lang="en-US"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Focus on Key Demographics</a:t>
            </a:r>
            <a:r>
              <a:rPr lang="en-US" dirty="0">
                <a:latin typeface="Calibri" panose="020F0502020204030204" pitchFamily="34" charset="0"/>
                <a:ea typeface="Calibri" panose="020F0502020204030204" pitchFamily="34" charset="0"/>
                <a:cs typeface="Calibri" panose="020F0502020204030204" pitchFamily="34" charset="0"/>
              </a:rPr>
              <a:t>: Tailor marketing campaigns to customers unknown and females aged 25-34.</a:t>
            </a:r>
            <a:br>
              <a:rPr lang="en-US" dirty="0">
                <a:latin typeface="Calibri" panose="020F0502020204030204" pitchFamily="34" charset="0"/>
                <a:ea typeface="Calibri" panose="020F0502020204030204" pitchFamily="34" charset="0"/>
                <a:cs typeface="Calibri" panose="020F0502020204030204" pitchFamily="34" charset="0"/>
              </a:rPr>
            </a:b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089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5044-963E-0CA3-4A57-B4DDAA6B73F2}"/>
              </a:ext>
            </a:extLst>
          </p:cNvPr>
          <p:cNvSpPr>
            <a:spLocks noGrp="1"/>
          </p:cNvSpPr>
          <p:nvPr>
            <p:ph type="title"/>
          </p:nvPr>
        </p:nvSpPr>
        <p:spPr>
          <a:xfrm>
            <a:off x="646111" y="452718"/>
            <a:ext cx="9404723" cy="559653"/>
          </a:xfrm>
        </p:spPr>
        <p:txBody>
          <a:bodyPr/>
          <a:lstStyle/>
          <a:p>
            <a:r>
              <a:rPr lang="en-IN" sz="2800" b="1" dirty="0">
                <a:latin typeface="Calibri" panose="020F0502020204030204" pitchFamily="34" charset="0"/>
                <a:ea typeface="Calibri" panose="020F0502020204030204" pitchFamily="34" charset="0"/>
                <a:cs typeface="Calibri" panose="020F0502020204030204" pitchFamily="34" charset="0"/>
              </a:rPr>
              <a:t>Dashboard Overview</a:t>
            </a:r>
          </a:p>
        </p:txBody>
      </p:sp>
      <p:sp>
        <p:nvSpPr>
          <p:cNvPr id="3" name="Content Placeholder 2">
            <a:extLst>
              <a:ext uri="{FF2B5EF4-FFF2-40B4-BE49-F238E27FC236}">
                <a16:creationId xmlns:a16="http://schemas.microsoft.com/office/drawing/2014/main" id="{CA5E6AF6-202A-A95E-5370-CFB36AB39A27}"/>
              </a:ext>
            </a:extLst>
          </p:cNvPr>
          <p:cNvSpPr>
            <a:spLocks noGrp="1"/>
          </p:cNvSpPr>
          <p:nvPr>
            <p:ph idx="1"/>
          </p:nvPr>
        </p:nvSpPr>
        <p:spPr>
          <a:xfrm>
            <a:off x="953089" y="1216895"/>
            <a:ext cx="10378940" cy="801316"/>
          </a:xfrm>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Power BI dashboard allows real-time monitoring of sales, inventory, and supplier performance.</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DE9C11D-B426-E824-0044-237D242F4591}"/>
              </a:ext>
            </a:extLst>
          </p:cNvPr>
          <p:cNvPicPr>
            <a:picLocks noChangeAspect="1"/>
          </p:cNvPicPr>
          <p:nvPr/>
        </p:nvPicPr>
        <p:blipFill>
          <a:blip r:embed="rId2"/>
          <a:stretch>
            <a:fillRect/>
          </a:stretch>
        </p:blipFill>
        <p:spPr>
          <a:xfrm>
            <a:off x="646111" y="1724297"/>
            <a:ext cx="10685918" cy="4839789"/>
          </a:xfrm>
          <a:prstGeom prst="rect">
            <a:avLst/>
          </a:prstGeom>
        </p:spPr>
      </p:pic>
    </p:spTree>
    <p:extLst>
      <p:ext uri="{BB962C8B-B14F-4D97-AF65-F5344CB8AC3E}">
        <p14:creationId xmlns:p14="http://schemas.microsoft.com/office/powerpoint/2010/main" val="322986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340E-E532-586E-CDD5-1277EAEB788C}"/>
              </a:ext>
            </a:extLst>
          </p:cNvPr>
          <p:cNvSpPr>
            <a:spLocks noGrp="1"/>
          </p:cNvSpPr>
          <p:nvPr>
            <p:ph type="title"/>
          </p:nvPr>
        </p:nvSpPr>
        <p:spPr>
          <a:xfrm>
            <a:off x="646111" y="452718"/>
            <a:ext cx="9404723" cy="683751"/>
          </a:xfrm>
        </p:spPr>
        <p:txBody>
          <a:bodyPr/>
          <a:lstStyle/>
          <a:p>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Project Overview</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EB3DB84-FD38-F01E-0A87-009D7FBA77AA}"/>
              </a:ext>
            </a:extLst>
          </p:cNvPr>
          <p:cNvSpPr>
            <a:spLocks noGrp="1"/>
          </p:cNvSpPr>
          <p:nvPr>
            <p:ph idx="1"/>
          </p:nvPr>
        </p:nvSpPr>
        <p:spPr>
          <a:xfrm>
            <a:off x="875201" y="1458559"/>
            <a:ext cx="8946541" cy="1722248"/>
          </a:xfrm>
        </p:spPr>
        <p:txBody>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Supply Chain Analysis project aims to provide actionable insights into the supply chain operations of a company. Using a detailed dataset, we analysed various aspects such as product sales, inventory management, supplier quality, shipping efficiency, and customer satisfaction. The results of these analyses help the company optimize its supply chain, reduce costs, and improve overall customer satisfaction</a:t>
            </a:r>
            <a:endParaRPr lang="en-IN" dirty="0"/>
          </a:p>
        </p:txBody>
      </p:sp>
      <p:sp>
        <p:nvSpPr>
          <p:cNvPr id="5" name="TextBox 4">
            <a:extLst>
              <a:ext uri="{FF2B5EF4-FFF2-40B4-BE49-F238E27FC236}">
                <a16:creationId xmlns:a16="http://schemas.microsoft.com/office/drawing/2014/main" id="{784CFFD1-E7B6-496E-6FC9-2FDFAD39B81B}"/>
              </a:ext>
            </a:extLst>
          </p:cNvPr>
          <p:cNvSpPr txBox="1"/>
          <p:nvPr/>
        </p:nvSpPr>
        <p:spPr>
          <a:xfrm>
            <a:off x="1043397" y="3354028"/>
            <a:ext cx="8946540" cy="646331"/>
          </a:xfrm>
          <a:prstGeom prst="rect">
            <a:avLst/>
          </a:prstGeom>
          <a:noFill/>
        </p:spPr>
        <p:txBody>
          <a:bodyPr wrap="square">
            <a:spAutoFit/>
          </a:bodyPr>
          <a:lstStyle/>
          <a:p>
            <a:r>
              <a:rPr lang="en-US" b="1" dirty="0"/>
              <a:t>Objective</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To analyze and improve the supply chain operations, focusing on reducing costs, enhancing efficiency, and increasing customer satisfaction.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EB07756-F68C-F6BC-6D0B-375445CF7571}"/>
              </a:ext>
            </a:extLst>
          </p:cNvPr>
          <p:cNvSpPr txBox="1"/>
          <p:nvPr/>
        </p:nvSpPr>
        <p:spPr>
          <a:xfrm>
            <a:off x="1043397" y="4474026"/>
            <a:ext cx="8878612" cy="646331"/>
          </a:xfrm>
          <a:prstGeom prst="rect">
            <a:avLst/>
          </a:prstGeom>
          <a:noFill/>
        </p:spPr>
        <p:txBody>
          <a:bodyPr wrap="square">
            <a:spAutoFit/>
          </a:bodyPr>
          <a:lstStyle/>
          <a:p>
            <a:r>
              <a:rPr lang="en-US" b="1" dirty="0"/>
              <a:t>Scope</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Includes sales performance, inventory analysis, supplier performance, logistics, and customer insights.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56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DED2-C9FC-29AF-5F3C-AB52B9964E7A}"/>
              </a:ext>
            </a:extLst>
          </p:cNvPr>
          <p:cNvSpPr>
            <a:spLocks noGrp="1"/>
          </p:cNvSpPr>
          <p:nvPr>
            <p:ph type="title"/>
          </p:nvPr>
        </p:nvSpPr>
        <p:spPr>
          <a:xfrm>
            <a:off x="646111" y="452718"/>
            <a:ext cx="9404723" cy="651093"/>
          </a:xfrm>
        </p:spPr>
        <p:txBody>
          <a:bodyPr/>
          <a:lstStyle/>
          <a:p>
            <a:r>
              <a:rPr lang="en-IN" sz="3200" b="1" dirty="0">
                <a:latin typeface="Calibri" panose="020F0502020204030204" pitchFamily="34" charset="0"/>
                <a:ea typeface="Calibri" panose="020F0502020204030204" pitchFamily="34" charset="0"/>
                <a:cs typeface="Calibri" panose="020F0502020204030204" pitchFamily="34" charset="0"/>
              </a:rPr>
              <a:t>Data Summary</a:t>
            </a:r>
          </a:p>
        </p:txBody>
      </p:sp>
      <p:sp>
        <p:nvSpPr>
          <p:cNvPr id="4" name="Rectangle 1">
            <a:extLst>
              <a:ext uri="{FF2B5EF4-FFF2-40B4-BE49-F238E27FC236}">
                <a16:creationId xmlns:a16="http://schemas.microsoft.com/office/drawing/2014/main" id="{A53A15A7-B68A-A498-AB8E-4627F2FAA26A}"/>
              </a:ext>
            </a:extLst>
          </p:cNvPr>
          <p:cNvSpPr>
            <a:spLocks noGrp="1" noChangeArrowheads="1"/>
          </p:cNvSpPr>
          <p:nvPr>
            <p:ph idx="1"/>
          </p:nvPr>
        </p:nvSpPr>
        <p:spPr bwMode="auto">
          <a:xfrm>
            <a:off x="1037996" y="1376180"/>
            <a:ext cx="9471071" cy="5160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Dataset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indent="0">
              <a:lnSpc>
                <a:spcPct val="107000"/>
              </a:lnSpc>
              <a:spcAft>
                <a:spcPts val="800"/>
              </a:spcAft>
              <a:buNone/>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dataset contained the following key features: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Product Information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Product type, SKU, price, availability.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Sales 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Number of products sold; revenue generated.</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Inventory Metrics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Stock levels, order quantities, lead times. </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Logistics Details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Shipping times, shipping carriers, shipping costs, transportation modes, and routes.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Supplier Details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Supplier names, defect rates, manufacturing costs.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Customer Information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Demographics of customers making purchases.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Quality Control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Inspection results and defect rates.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972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2A30-0E89-30CC-ADF2-AC3BF68D777B}"/>
              </a:ext>
            </a:extLst>
          </p:cNvPr>
          <p:cNvSpPr>
            <a:spLocks noGrp="1"/>
          </p:cNvSpPr>
          <p:nvPr>
            <p:ph type="title"/>
          </p:nvPr>
        </p:nvSpPr>
        <p:spPr>
          <a:xfrm>
            <a:off x="646111" y="452718"/>
            <a:ext cx="9404723" cy="572716"/>
          </a:xfrm>
        </p:spPr>
        <p:txBody>
          <a:bodyPr/>
          <a:lstStyle/>
          <a:p>
            <a:r>
              <a:rPr lang="en-IN" sz="3200" b="1" dirty="0">
                <a:latin typeface="Calibri" panose="020F0502020204030204" pitchFamily="34" charset="0"/>
                <a:ea typeface="Calibri" panose="020F0502020204030204" pitchFamily="34" charset="0"/>
                <a:cs typeface="Calibri" panose="020F0502020204030204" pitchFamily="34" charset="0"/>
              </a:rPr>
              <a:t>Analysis Approach</a:t>
            </a:r>
          </a:p>
        </p:txBody>
      </p:sp>
      <p:sp>
        <p:nvSpPr>
          <p:cNvPr id="4" name="Rectangle 1">
            <a:extLst>
              <a:ext uri="{FF2B5EF4-FFF2-40B4-BE49-F238E27FC236}">
                <a16:creationId xmlns:a16="http://schemas.microsoft.com/office/drawing/2014/main" id="{5E25FFA0-E954-3C6E-A26C-4C730FE089B6}"/>
              </a:ext>
            </a:extLst>
          </p:cNvPr>
          <p:cNvSpPr>
            <a:spLocks noGrp="1" noChangeArrowheads="1"/>
          </p:cNvSpPr>
          <p:nvPr>
            <p:ph idx="1"/>
          </p:nvPr>
        </p:nvSpPr>
        <p:spPr bwMode="auto">
          <a:xfrm>
            <a:off x="1227408" y="1247877"/>
            <a:ext cx="7296105" cy="295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1</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Data Cleaning and Transformation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2</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Sales and Revenue Analysis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3</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Inventory Management Analysis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4</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Supplier and Location Analysis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5</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Quality Control Analysis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6</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Customer Demographics Analysis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7</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Shipping and Logistics Efficiency Analysis </a:t>
            </a:r>
          </a:p>
        </p:txBody>
      </p:sp>
      <p:sp>
        <p:nvSpPr>
          <p:cNvPr id="6" name="TextBox 5">
            <a:extLst>
              <a:ext uri="{FF2B5EF4-FFF2-40B4-BE49-F238E27FC236}">
                <a16:creationId xmlns:a16="http://schemas.microsoft.com/office/drawing/2014/main" id="{2A26E9EE-CC01-5163-C91A-90BADEE7705C}"/>
              </a:ext>
            </a:extLst>
          </p:cNvPr>
          <p:cNvSpPr txBox="1"/>
          <p:nvPr/>
        </p:nvSpPr>
        <p:spPr>
          <a:xfrm>
            <a:off x="1227408" y="4556630"/>
            <a:ext cx="8943159" cy="1367234"/>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 1</a:t>
            </a: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Data Cleaning and Transformation: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was extracted from a database and cleaned to ensure consistency and accuracy. Irrelevant characters (e.g., commas, percentage signs) were removed to convert data into usable formats.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876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926A-A071-3896-B38F-768155DEEE77}"/>
              </a:ext>
            </a:extLst>
          </p:cNvPr>
          <p:cNvSpPr>
            <a:spLocks noGrp="1"/>
          </p:cNvSpPr>
          <p:nvPr>
            <p:ph type="title"/>
          </p:nvPr>
        </p:nvSpPr>
        <p:spPr>
          <a:xfrm>
            <a:off x="646111" y="452718"/>
            <a:ext cx="9404723" cy="670688"/>
          </a:xfrm>
        </p:spPr>
        <p:txBody>
          <a:bodyPr/>
          <a:lstStyle/>
          <a:p>
            <a:r>
              <a:rPr lang="en-IN" sz="2400" b="1" dirty="0">
                <a:latin typeface="Calibri" panose="020F0502020204030204" pitchFamily="34" charset="0"/>
                <a:ea typeface="Calibri" panose="020F0502020204030204" pitchFamily="34" charset="0"/>
                <a:cs typeface="Calibri" panose="020F0502020204030204" pitchFamily="34" charset="0"/>
              </a:rPr>
              <a:t>Step 2: Sales and Revenue Analysis</a:t>
            </a:r>
          </a:p>
        </p:txBody>
      </p:sp>
      <p:sp>
        <p:nvSpPr>
          <p:cNvPr id="4" name="Rectangle 1">
            <a:extLst>
              <a:ext uri="{FF2B5EF4-FFF2-40B4-BE49-F238E27FC236}">
                <a16:creationId xmlns:a16="http://schemas.microsoft.com/office/drawing/2014/main" id="{EED537C5-081C-56BD-E265-BD2026AC968C}"/>
              </a:ext>
            </a:extLst>
          </p:cNvPr>
          <p:cNvSpPr>
            <a:spLocks noGrp="1" noChangeArrowheads="1"/>
          </p:cNvSpPr>
          <p:nvPr>
            <p:ph idx="1"/>
          </p:nvPr>
        </p:nvSpPr>
        <p:spPr bwMode="auto">
          <a:xfrm>
            <a:off x="1155564" y="1388592"/>
            <a:ext cx="965988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Overview</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Analyzed the sales trends to identify the top-performing products and their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contribution to overall revenue.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Insight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Product Skincare  and Haircare account for 60% of total sales, driving significant revenue.</a:t>
            </a:r>
          </a:p>
        </p:txBody>
      </p:sp>
      <p:pic>
        <p:nvPicPr>
          <p:cNvPr id="6" name="Picture 5">
            <a:extLst>
              <a:ext uri="{FF2B5EF4-FFF2-40B4-BE49-F238E27FC236}">
                <a16:creationId xmlns:a16="http://schemas.microsoft.com/office/drawing/2014/main" id="{4D1A2173-A638-4A17-06C6-83E32F137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26" y="3095897"/>
            <a:ext cx="6426925" cy="3069772"/>
          </a:xfrm>
          <a:prstGeom prst="rect">
            <a:avLst/>
          </a:prstGeom>
        </p:spPr>
      </p:pic>
    </p:spTree>
    <p:extLst>
      <p:ext uri="{BB962C8B-B14F-4D97-AF65-F5344CB8AC3E}">
        <p14:creationId xmlns:p14="http://schemas.microsoft.com/office/powerpoint/2010/main" val="115923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4B8F-3F7B-DA03-BB31-1B37E1DA0853}"/>
              </a:ext>
            </a:extLst>
          </p:cNvPr>
          <p:cNvSpPr>
            <a:spLocks noGrp="1"/>
          </p:cNvSpPr>
          <p:nvPr>
            <p:ph type="title"/>
          </p:nvPr>
        </p:nvSpPr>
        <p:spPr>
          <a:xfrm>
            <a:off x="646111" y="452718"/>
            <a:ext cx="9404723" cy="579248"/>
          </a:xfrm>
        </p:spPr>
        <p:txBody>
          <a:bodyPr/>
          <a:lstStyle/>
          <a:p>
            <a:r>
              <a:rPr lang="en-IN" sz="2400" b="1" dirty="0">
                <a:latin typeface="Calibri" panose="020F0502020204030204" pitchFamily="34" charset="0"/>
                <a:ea typeface="Calibri" panose="020F0502020204030204" pitchFamily="34" charset="0"/>
                <a:cs typeface="Calibri" panose="020F0502020204030204" pitchFamily="34" charset="0"/>
              </a:rPr>
              <a:t>Step 3:Inventory Management</a:t>
            </a:r>
          </a:p>
        </p:txBody>
      </p:sp>
      <p:sp>
        <p:nvSpPr>
          <p:cNvPr id="4" name="Rectangle 1">
            <a:extLst>
              <a:ext uri="{FF2B5EF4-FFF2-40B4-BE49-F238E27FC236}">
                <a16:creationId xmlns:a16="http://schemas.microsoft.com/office/drawing/2014/main" id="{8D4186E9-0B8F-403F-FC45-FB147B65163E}"/>
              </a:ext>
            </a:extLst>
          </p:cNvPr>
          <p:cNvSpPr>
            <a:spLocks noGrp="1" noChangeArrowheads="1"/>
          </p:cNvSpPr>
          <p:nvPr>
            <p:ph idx="1"/>
          </p:nvPr>
        </p:nvSpPr>
        <p:spPr bwMode="auto">
          <a:xfrm>
            <a:off x="1227410" y="1287941"/>
            <a:ext cx="911184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Overview</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Stock levels and lead times were assessed to determine optimal inventory levels. This analysis highlighted products that required restocking and helped in maintaining an efficient inventory system</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Insight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Product haircare often experiences stockouts, suggesting a need for increased reorder quantities.</a:t>
            </a:r>
          </a:p>
        </p:txBody>
      </p:sp>
      <p:pic>
        <p:nvPicPr>
          <p:cNvPr id="6" name="Picture 5">
            <a:extLst>
              <a:ext uri="{FF2B5EF4-FFF2-40B4-BE49-F238E27FC236}">
                <a16:creationId xmlns:a16="http://schemas.microsoft.com/office/drawing/2014/main" id="{89CD7E69-5EAA-1B32-0EAA-86C477624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131" y="3429000"/>
            <a:ext cx="5963196" cy="3131885"/>
          </a:xfrm>
          <a:prstGeom prst="rect">
            <a:avLst/>
          </a:prstGeom>
        </p:spPr>
      </p:pic>
    </p:spTree>
    <p:extLst>
      <p:ext uri="{BB962C8B-B14F-4D97-AF65-F5344CB8AC3E}">
        <p14:creationId xmlns:p14="http://schemas.microsoft.com/office/powerpoint/2010/main" val="185154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64C3-94FD-A430-F288-411FEDB0445E}"/>
              </a:ext>
            </a:extLst>
          </p:cNvPr>
          <p:cNvSpPr>
            <a:spLocks noGrp="1"/>
          </p:cNvSpPr>
          <p:nvPr>
            <p:ph type="title"/>
          </p:nvPr>
        </p:nvSpPr>
        <p:spPr>
          <a:xfrm>
            <a:off x="652642" y="648661"/>
            <a:ext cx="9404723" cy="526996"/>
          </a:xfrm>
        </p:spPr>
        <p:txBody>
          <a:bodyPr/>
          <a:lstStyle/>
          <a:p>
            <a:r>
              <a:rPr lang="en-IN" sz="2800" b="1" dirty="0">
                <a:latin typeface="Calibri" panose="020F0502020204030204" pitchFamily="34" charset="0"/>
                <a:ea typeface="Calibri" panose="020F0502020204030204" pitchFamily="34" charset="0"/>
                <a:cs typeface="Calibri" panose="020F0502020204030204" pitchFamily="34" charset="0"/>
              </a:rPr>
              <a:t>Step 4: Supplier and </a:t>
            </a:r>
            <a:r>
              <a:rPr lang="en-IN" sz="2800" b="1" dirty="0">
                <a:effectLst/>
                <a:latin typeface="Calibri" panose="020F0502020204030204" pitchFamily="34" charset="0"/>
                <a:ea typeface="Calibri" panose="020F0502020204030204" pitchFamily="34" charset="0"/>
                <a:cs typeface="Times New Roman" panose="02020603050405020304" pitchFamily="18" charset="0"/>
              </a:rPr>
              <a:t>Location</a:t>
            </a:r>
            <a:r>
              <a:rPr lang="en-IN" sz="2800" b="1" dirty="0">
                <a:latin typeface="Calibri" panose="020F0502020204030204" pitchFamily="34" charset="0"/>
                <a:ea typeface="Calibri" panose="020F0502020204030204" pitchFamily="34" charset="0"/>
                <a:cs typeface="Calibri" panose="020F0502020204030204" pitchFamily="34" charset="0"/>
              </a:rPr>
              <a:t> Analysis</a:t>
            </a:r>
          </a:p>
        </p:txBody>
      </p:sp>
      <p:sp>
        <p:nvSpPr>
          <p:cNvPr id="8" name="Rectangle 3">
            <a:extLst>
              <a:ext uri="{FF2B5EF4-FFF2-40B4-BE49-F238E27FC236}">
                <a16:creationId xmlns:a16="http://schemas.microsoft.com/office/drawing/2014/main" id="{5F1B6440-0CAC-C15D-628C-03AEF1DF030F}"/>
              </a:ext>
            </a:extLst>
          </p:cNvPr>
          <p:cNvSpPr>
            <a:spLocks noChangeArrowheads="1"/>
          </p:cNvSpPr>
          <p:nvPr/>
        </p:nvSpPr>
        <p:spPr bwMode="auto">
          <a:xfrm>
            <a:off x="966651" y="1397674"/>
            <a:ext cx="92617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Top Suppliers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effectLst/>
                <a:latin typeface="Calibri" panose="020F0502020204030204" pitchFamily="34" charset="0"/>
                <a:ea typeface="Calibri" panose="020F0502020204030204" pitchFamily="34" charset="0"/>
                <a:cs typeface="Calibri" panose="020F0502020204030204" pitchFamily="34" charset="0"/>
              </a:rPr>
              <a:t>Analysed suppliers based on their defect rates to identify those consistently </a:t>
            </a:r>
          </a:p>
          <a:p>
            <a:pPr defTabSz="914400" eaLnBrk="0" fontAlgn="base" hangingPunct="0">
              <a:spcBef>
                <a:spcPct val="0"/>
              </a:spcBef>
              <a:spcAft>
                <a:spcPct val="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providing high-quality products. Additionally, shipping costs by location were assessed, </a:t>
            </a:r>
          </a:p>
          <a:p>
            <a:pPr defTabSz="914400" eaLnBrk="0" fontAlgn="base" hangingPunct="0">
              <a:spcBef>
                <a:spcPct val="0"/>
              </a:spcBef>
              <a:spcAft>
                <a:spcPct val="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revealing areas where shipping expenses were higher.</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Insight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Supplier 2 has the highest defect rate at , while Supplier 3 has the lowest.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Shipping Costs Analysis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Identified locations with high shipping costs to optimize transportation</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 name="Picture 9">
            <a:extLst>
              <a:ext uri="{FF2B5EF4-FFF2-40B4-BE49-F238E27FC236}">
                <a16:creationId xmlns:a16="http://schemas.microsoft.com/office/drawing/2014/main" id="{8D2198CE-2839-8C1E-D464-8E868DD1F697}"/>
              </a:ext>
            </a:extLst>
          </p:cNvPr>
          <p:cNvPicPr>
            <a:picLocks noChangeAspect="1"/>
          </p:cNvPicPr>
          <p:nvPr/>
        </p:nvPicPr>
        <p:blipFill>
          <a:blip r:embed="rId2"/>
          <a:stretch>
            <a:fillRect/>
          </a:stretch>
        </p:blipFill>
        <p:spPr>
          <a:xfrm>
            <a:off x="912944" y="3820886"/>
            <a:ext cx="4997999" cy="2539388"/>
          </a:xfrm>
          <a:prstGeom prst="rect">
            <a:avLst/>
          </a:prstGeom>
        </p:spPr>
      </p:pic>
      <p:pic>
        <p:nvPicPr>
          <p:cNvPr id="12" name="Picture 11">
            <a:extLst>
              <a:ext uri="{FF2B5EF4-FFF2-40B4-BE49-F238E27FC236}">
                <a16:creationId xmlns:a16="http://schemas.microsoft.com/office/drawing/2014/main" id="{E80A0715-4951-3C8E-0912-F27FDE0D73B1}"/>
              </a:ext>
            </a:extLst>
          </p:cNvPr>
          <p:cNvPicPr>
            <a:picLocks noChangeAspect="1"/>
          </p:cNvPicPr>
          <p:nvPr/>
        </p:nvPicPr>
        <p:blipFill>
          <a:blip r:embed="rId3"/>
          <a:stretch>
            <a:fillRect/>
          </a:stretch>
        </p:blipFill>
        <p:spPr>
          <a:xfrm>
            <a:off x="6096000" y="3820886"/>
            <a:ext cx="4935583" cy="2539388"/>
          </a:xfrm>
          <a:prstGeom prst="rect">
            <a:avLst/>
          </a:prstGeom>
        </p:spPr>
      </p:pic>
    </p:spTree>
    <p:extLst>
      <p:ext uri="{BB962C8B-B14F-4D97-AF65-F5344CB8AC3E}">
        <p14:creationId xmlns:p14="http://schemas.microsoft.com/office/powerpoint/2010/main" val="233960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DC6F-75A5-8185-136A-950D0B97F4DA}"/>
              </a:ext>
            </a:extLst>
          </p:cNvPr>
          <p:cNvSpPr>
            <a:spLocks noGrp="1"/>
          </p:cNvSpPr>
          <p:nvPr>
            <p:ph type="title"/>
          </p:nvPr>
        </p:nvSpPr>
        <p:spPr>
          <a:xfrm>
            <a:off x="646111" y="452718"/>
            <a:ext cx="9404723" cy="664156"/>
          </a:xfrm>
        </p:spPr>
        <p:txBody>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Step 5: Quality Control Analysis</a:t>
            </a:r>
            <a:endParaRPr lang="en-IN" sz="2800" dirty="0"/>
          </a:p>
        </p:txBody>
      </p:sp>
      <p:sp>
        <p:nvSpPr>
          <p:cNvPr id="3" name="Content Placeholder 2">
            <a:extLst>
              <a:ext uri="{FF2B5EF4-FFF2-40B4-BE49-F238E27FC236}">
                <a16:creationId xmlns:a16="http://schemas.microsoft.com/office/drawing/2014/main" id="{77C5A49F-94FA-AC50-4573-03454D4CEBD7}"/>
              </a:ext>
            </a:extLst>
          </p:cNvPr>
          <p:cNvSpPr>
            <a:spLocks noGrp="1"/>
          </p:cNvSpPr>
          <p:nvPr>
            <p:ph idx="1"/>
          </p:nvPr>
        </p:nvSpPr>
        <p:spPr>
          <a:xfrm>
            <a:off x="1104293" y="1269147"/>
            <a:ext cx="8946541" cy="2159853"/>
          </a:xfrm>
        </p:spPr>
        <p:txBody>
          <a:bodyPr>
            <a:normAutofit/>
          </a:bodyPr>
          <a:lstStyle/>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Complaint Classification: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 classified complaints into different categories (e.g., product defects, late deliveries, damaged shipments) using logical conditions. This allowed us to pinpoint common issues and their root causes, improving customer satisfaction.</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Key Insight</a:t>
            </a:r>
            <a:r>
              <a:rPr lang="en-US"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17% of complaints were related to late deliveries, indicating a need for improved logistics</a:t>
            </a:r>
            <a:r>
              <a:rPr lang="en-US" sz="1600" dirty="0"/>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11AFDBCB-9221-AB59-ADDE-726AD547996F}"/>
              </a:ext>
            </a:extLst>
          </p:cNvPr>
          <p:cNvPicPr>
            <a:picLocks noChangeAspect="1"/>
          </p:cNvPicPr>
          <p:nvPr/>
        </p:nvPicPr>
        <p:blipFill>
          <a:blip r:embed="rId2"/>
          <a:stretch>
            <a:fillRect/>
          </a:stretch>
        </p:blipFill>
        <p:spPr>
          <a:xfrm>
            <a:off x="2689572" y="3574742"/>
            <a:ext cx="5317800" cy="2886382"/>
          </a:xfrm>
          <a:prstGeom prst="rect">
            <a:avLst/>
          </a:prstGeom>
        </p:spPr>
      </p:pic>
    </p:spTree>
    <p:extLst>
      <p:ext uri="{BB962C8B-B14F-4D97-AF65-F5344CB8AC3E}">
        <p14:creationId xmlns:p14="http://schemas.microsoft.com/office/powerpoint/2010/main" val="63915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A0D2-45FD-8FEC-A006-A5EE0E302D74}"/>
              </a:ext>
            </a:extLst>
          </p:cNvPr>
          <p:cNvSpPr>
            <a:spLocks noGrp="1"/>
          </p:cNvSpPr>
          <p:nvPr>
            <p:ph type="title"/>
          </p:nvPr>
        </p:nvSpPr>
        <p:spPr>
          <a:xfrm>
            <a:off x="646111" y="452718"/>
            <a:ext cx="9404723" cy="664156"/>
          </a:xfrm>
        </p:spPr>
        <p:txBody>
          <a:bodyPr/>
          <a:lstStyle/>
          <a:p>
            <a:r>
              <a:rPr lang="en-IN" sz="2800" b="1" dirty="0">
                <a:latin typeface="Calibri" panose="020F0502020204030204" pitchFamily="34" charset="0"/>
                <a:ea typeface="Calibri" panose="020F0502020204030204" pitchFamily="34" charset="0"/>
                <a:cs typeface="Calibri" panose="020F0502020204030204" pitchFamily="34" charset="0"/>
              </a:rPr>
              <a:t>Step 6: Customer Demographics Analysis</a:t>
            </a:r>
          </a:p>
        </p:txBody>
      </p:sp>
      <p:sp>
        <p:nvSpPr>
          <p:cNvPr id="4" name="Rectangle 1">
            <a:extLst>
              <a:ext uri="{FF2B5EF4-FFF2-40B4-BE49-F238E27FC236}">
                <a16:creationId xmlns:a16="http://schemas.microsoft.com/office/drawing/2014/main" id="{8623430F-8216-2D44-B4D3-D2C98DE6A072}"/>
              </a:ext>
            </a:extLst>
          </p:cNvPr>
          <p:cNvSpPr>
            <a:spLocks noGrp="1" noChangeArrowheads="1"/>
          </p:cNvSpPr>
          <p:nvPr>
            <p:ph idx="1"/>
          </p:nvPr>
        </p:nvSpPr>
        <p:spPr bwMode="auto">
          <a:xfrm>
            <a:off x="1142501" y="1071065"/>
            <a:ext cx="1058571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Sales by Demographics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Analysed sales by customer demographics to understand the profile of key customers. </a:t>
            </a:r>
          </a:p>
          <a:p>
            <a:pPr marL="0" marR="0" lvl="0" indent="0" algn="l" defTabSz="914400" rtl="0" eaLnBrk="0" fontAlgn="base" latinLnBrk="0" hangingPunct="0">
              <a:lnSpc>
                <a:spcPct val="100000"/>
              </a:lnSpc>
              <a:spcBef>
                <a:spcPct val="0"/>
              </a:spcBef>
              <a:spcAft>
                <a:spcPct val="0"/>
              </a:spcAft>
              <a:buClrTx/>
              <a:buSzTx/>
              <a:buNone/>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helped in tailoring marketing strategies to target high-value customer segments.</a:t>
            </a:r>
          </a:p>
          <a:p>
            <a:pPr marL="0" marR="0" lvl="0" indent="0" algn="l" defTabSz="914400" rtl="0" eaLnBrk="0" fontAlgn="base" latinLnBrk="0" hangingPunct="0">
              <a:lnSpc>
                <a:spcPct val="100000"/>
              </a:lnSpc>
              <a:spcBef>
                <a:spcPct val="0"/>
              </a:spcBef>
              <a:spcAft>
                <a:spcPct val="0"/>
              </a:spcAft>
              <a:buClrTx/>
              <a:buSzTx/>
              <a:buNone/>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Insight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Customers unknown and female contributed to 40% of sales,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making them a key target segment.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50A6FBA-246B-D7B2-D0F3-BD298069698E}"/>
              </a:ext>
            </a:extLst>
          </p:cNvPr>
          <p:cNvPicPr>
            <a:picLocks noChangeAspect="1"/>
          </p:cNvPicPr>
          <p:nvPr/>
        </p:nvPicPr>
        <p:blipFill>
          <a:blip r:embed="rId2"/>
          <a:stretch>
            <a:fillRect/>
          </a:stretch>
        </p:blipFill>
        <p:spPr>
          <a:xfrm>
            <a:off x="2756262" y="3328979"/>
            <a:ext cx="5891350" cy="3082834"/>
          </a:xfrm>
          <a:prstGeom prst="rect">
            <a:avLst/>
          </a:prstGeom>
        </p:spPr>
      </p:pic>
    </p:spTree>
    <p:extLst>
      <p:ext uri="{BB962C8B-B14F-4D97-AF65-F5344CB8AC3E}">
        <p14:creationId xmlns:p14="http://schemas.microsoft.com/office/powerpoint/2010/main" val="500144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TotalTime>
  <Words>744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Symbol</vt:lpstr>
      <vt:lpstr>Wingdings 3</vt:lpstr>
      <vt:lpstr>Ion</vt:lpstr>
      <vt:lpstr>Supply Chain Analysis</vt:lpstr>
      <vt:lpstr>Project Overview </vt:lpstr>
      <vt:lpstr>Data Summary</vt:lpstr>
      <vt:lpstr>Analysis Approach</vt:lpstr>
      <vt:lpstr>Step 2: Sales and Revenue Analysis</vt:lpstr>
      <vt:lpstr>Step 3:Inventory Management</vt:lpstr>
      <vt:lpstr>Step 4: Supplier and Location Analysis</vt:lpstr>
      <vt:lpstr>Step 5: Quality Control Analysis</vt:lpstr>
      <vt:lpstr>Step 6: Customer Demographics Analysis</vt:lpstr>
      <vt:lpstr>Step 7: Shipping and Logistics Analysis </vt:lpstr>
      <vt:lpstr>Key Recommendations </vt:lpstr>
      <vt:lpstr>Dashboard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 Damayanthi Bodapati</dc:creator>
  <cp:lastModifiedBy>Pooja Damayanthi Bodapati</cp:lastModifiedBy>
  <cp:revision>2</cp:revision>
  <dcterms:created xsi:type="dcterms:W3CDTF">2024-10-18T15:54:36Z</dcterms:created>
  <dcterms:modified xsi:type="dcterms:W3CDTF">2024-10-18T17:02:07Z</dcterms:modified>
</cp:coreProperties>
</file>