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9" r:id="rId4"/>
    <p:sldId id="261" r:id="rId5"/>
    <p:sldId id="271" r:id="rId6"/>
    <p:sldId id="266" r:id="rId7"/>
    <p:sldId id="267" r:id="rId8"/>
    <p:sldId id="270" r:id="rId9"/>
    <p:sldId id="273" r:id="rId10"/>
    <p:sldId id="274" r:id="rId11"/>
    <p:sldId id="272" r:id="rId12"/>
    <p:sldId id="268" r:id="rId13"/>
    <p:sldId id="263" r:id="rId14"/>
    <p:sldId id="264" r:id="rId15"/>
  </p:sldIdLst>
  <p:sldSz cx="9144000" cy="5143500" type="screen16x9"/>
  <p:notesSz cx="6858000" cy="9144000"/>
  <p:embeddedFontLst>
    <p:embeddedFont>
      <p:font typeface="Roboto" panose="020B0604020202020204" charset="0"/>
      <p:regular r:id="rId17"/>
      <p:bold r:id="rId18"/>
      <p:italic r:id="rId19"/>
      <p:boldItalic r:id="rId20"/>
    </p:embeddedFont>
    <p:embeddedFont>
      <p:font typeface="Roboto Mono"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FA9D54A9-2FFA-4FF8-AE58-A0A4E7872C1A}">
          <p14:sldIdLst>
            <p14:sldId id="256"/>
            <p14:sldId id="257"/>
            <p14:sldId id="259"/>
          </p14:sldIdLst>
        </p14:section>
        <p14:section name="Untitled Section" id="{D9D78110-803C-4F7E-9691-247980528122}">
          <p14:sldIdLst>
            <p14:sldId id="261"/>
            <p14:sldId id="271"/>
            <p14:sldId id="266"/>
            <p14:sldId id="267"/>
            <p14:sldId id="270"/>
            <p14:sldId id="273"/>
            <p14:sldId id="274"/>
            <p14:sldId id="272"/>
            <p14:sldId id="268"/>
            <p14:sldId id="263"/>
            <p14:sldId id="264"/>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EF689A-FAAC-4147-B326-225E9FDAAE2F}">
  <a:tblStyle styleId="{0FEF689A-FAAC-4147-B326-225E9FDAAE2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58" y="6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e2f53b4d1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e2f53b4d1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b8217e5733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b8217e573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4003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b8217e5733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b8217e573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b8217e5733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b8217e573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e2f53b4d1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e2f53b4d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e2f53b4d10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e2f53b4d10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b8217e573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b8217e573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b8217e573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b8217e573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5006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b8217e573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b8217e573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5413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b8217e573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b8217e573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4326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b8217e573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b8217e573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4326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b8217e573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b8217e573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2361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grpSp>
        <p:nvGrpSpPr>
          <p:cNvPr id="56" name="Google Shape;56;p13"/>
          <p:cNvGrpSpPr/>
          <p:nvPr/>
        </p:nvGrpSpPr>
        <p:grpSpPr>
          <a:xfrm>
            <a:off x="0" y="-6"/>
            <a:ext cx="9144000" cy="5143506"/>
            <a:chOff x="0" y="-6"/>
            <a:chExt cx="9144000" cy="5143506"/>
          </a:xfrm>
        </p:grpSpPr>
        <p:pic>
          <p:nvPicPr>
            <p:cNvPr id="57" name="Google Shape;57;p13"/>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58" name="Google Shape;58;p13"/>
            <p:cNvPicPr preferRelativeResize="0"/>
            <p:nvPr/>
          </p:nvPicPr>
          <p:blipFill>
            <a:blip r:embed="rId4">
              <a:alphaModFix/>
            </a:blip>
            <a:stretch>
              <a:fillRect/>
            </a:stretch>
          </p:blipFill>
          <p:spPr>
            <a:xfrm>
              <a:off x="0" y="-6"/>
              <a:ext cx="9144000" cy="2652713"/>
            </a:xfrm>
            <a:prstGeom prst="rect">
              <a:avLst/>
            </a:prstGeom>
            <a:noFill/>
            <a:ln>
              <a:noFill/>
            </a:ln>
          </p:spPr>
        </p:pic>
      </p:grpSp>
      <p:sp>
        <p:nvSpPr>
          <p:cNvPr id="59" name="Google Shape;59;p13"/>
          <p:cNvSpPr txBox="1"/>
          <p:nvPr/>
        </p:nvSpPr>
        <p:spPr>
          <a:xfrm>
            <a:off x="1040650" y="2272250"/>
            <a:ext cx="7292100" cy="7200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Clr>
                <a:schemeClr val="dk1"/>
              </a:buClr>
              <a:buSzPts val="1100"/>
              <a:buFont typeface="Arial"/>
              <a:buNone/>
            </a:pPr>
            <a:r>
              <a:rPr lang="en" sz="2400" b="1">
                <a:solidFill>
                  <a:schemeClr val="lt1"/>
                </a:solidFill>
                <a:latin typeface="Roboto"/>
                <a:ea typeface="Roboto"/>
                <a:cs typeface="Roboto"/>
                <a:sym typeface="Roboto"/>
              </a:rPr>
              <a:t>Problem Statement: Asset Discovery Tool</a:t>
            </a:r>
            <a:endParaRPr sz="2400" b="1">
              <a:solidFill>
                <a:schemeClr val="lt1"/>
              </a:solidFill>
              <a:latin typeface="Roboto"/>
              <a:ea typeface="Roboto"/>
              <a:cs typeface="Roboto"/>
              <a:sym typeface="Roboto"/>
            </a:endParaRPr>
          </a:p>
        </p:txBody>
      </p:sp>
      <p:sp>
        <p:nvSpPr>
          <p:cNvPr id="60" name="Google Shape;60;p13"/>
          <p:cNvSpPr txBox="1"/>
          <p:nvPr/>
        </p:nvSpPr>
        <p:spPr>
          <a:xfrm>
            <a:off x="1475200" y="3653100"/>
            <a:ext cx="7357100" cy="109749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900" b="1" dirty="0">
                <a:solidFill>
                  <a:srgbClr val="FFFFFF"/>
                </a:solidFill>
                <a:latin typeface="Roboto Mono"/>
                <a:ea typeface="Roboto Mono"/>
                <a:cs typeface="Roboto Mono"/>
                <a:sym typeface="Roboto Mono"/>
              </a:rPr>
              <a:t>Team Name     : Team_167</a:t>
            </a:r>
            <a:endParaRPr sz="1900" b="1" dirty="0">
              <a:solidFill>
                <a:srgbClr val="FFFFFF"/>
              </a:solidFill>
              <a:latin typeface="Roboto Mono"/>
              <a:ea typeface="Roboto Mono"/>
              <a:cs typeface="Roboto Mono"/>
              <a:sym typeface="Roboto Mono"/>
            </a:endParaRPr>
          </a:p>
          <a:p>
            <a:pPr marL="0" lvl="0" indent="0" algn="l" rtl="0">
              <a:spcBef>
                <a:spcPts val="0"/>
              </a:spcBef>
              <a:spcAft>
                <a:spcPts val="0"/>
              </a:spcAft>
              <a:buNone/>
            </a:pPr>
            <a:endParaRPr sz="1900" b="1" dirty="0">
              <a:solidFill>
                <a:srgbClr val="FFFFFF"/>
              </a:solidFill>
              <a:latin typeface="Roboto Mono"/>
              <a:ea typeface="Roboto Mono"/>
              <a:cs typeface="Roboto Mono"/>
              <a:sym typeface="Roboto Mono"/>
            </a:endParaRPr>
          </a:p>
          <a:p>
            <a:pPr marL="0" lvl="0" indent="0" algn="l" rtl="0">
              <a:spcBef>
                <a:spcPts val="0"/>
              </a:spcBef>
              <a:spcAft>
                <a:spcPts val="0"/>
              </a:spcAft>
              <a:buNone/>
            </a:pPr>
            <a:r>
              <a:rPr lang="en" sz="1900" b="1" dirty="0">
                <a:solidFill>
                  <a:srgbClr val="FFFFFF"/>
                </a:solidFill>
                <a:latin typeface="Roboto Mono"/>
                <a:ea typeface="Roboto Mono"/>
                <a:cs typeface="Roboto Mono"/>
                <a:sym typeface="Roboto Mono"/>
              </a:rPr>
              <a:t>Institute Name: </a:t>
            </a:r>
            <a:r>
              <a:rPr lang="en" b="1" dirty="0">
                <a:solidFill>
                  <a:srgbClr val="FFFFFF"/>
                </a:solidFill>
                <a:latin typeface="Roboto Mono"/>
                <a:ea typeface="Roboto Mono"/>
                <a:cs typeface="Roboto Mono"/>
                <a:sym typeface="Roboto Mono"/>
              </a:rPr>
              <a:t>Vignan’s Institute of Information Technology</a:t>
            </a:r>
            <a:endParaRPr sz="1900" b="1" dirty="0">
              <a:solidFill>
                <a:srgbClr val="FFFFFF"/>
              </a:solidFill>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18"/>
          <p:cNvPicPr preferRelativeResize="0"/>
          <p:nvPr/>
        </p:nvPicPr>
        <p:blipFill rotWithShape="1">
          <a:blip r:embed="rId3">
            <a:alphaModFix/>
          </a:blip>
          <a:srcRect b="4816"/>
          <a:stretch/>
        </p:blipFill>
        <p:spPr>
          <a:xfrm>
            <a:off x="-3573" y="1186282"/>
            <a:ext cx="9147572" cy="5455425"/>
          </a:xfrm>
          <a:prstGeom prst="rect">
            <a:avLst/>
          </a:prstGeom>
          <a:noFill/>
          <a:ln>
            <a:noFill/>
          </a:ln>
        </p:spPr>
      </p:pic>
      <p:sp>
        <p:nvSpPr>
          <p:cNvPr id="91" name="Google Shape;91;p18"/>
          <p:cNvSpPr txBox="1"/>
          <p:nvPr/>
        </p:nvSpPr>
        <p:spPr>
          <a:xfrm>
            <a:off x="159321"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latin typeface="Roboto Mono"/>
                <a:ea typeface="Roboto Mono"/>
                <a:cs typeface="Roboto Mono"/>
                <a:sym typeface="Roboto Mono"/>
              </a:rPr>
              <a:t>Screen</a:t>
            </a:r>
            <a:r>
              <a:rPr lang="en-IN" sz="2400" b="1" dirty="0">
                <a:latin typeface="Roboto Mono"/>
                <a:ea typeface="Roboto Mono"/>
                <a:cs typeface="Roboto Mono"/>
                <a:sym typeface="Roboto Mono"/>
              </a:rPr>
              <a:t>s</a:t>
            </a:r>
            <a:r>
              <a:rPr lang="en" sz="2400" b="1" dirty="0">
                <a:latin typeface="Roboto Mono"/>
                <a:ea typeface="Roboto Mono"/>
                <a:cs typeface="Roboto Mono"/>
                <a:sym typeface="Roboto Mono"/>
              </a:rPr>
              <a:t>hoots</a:t>
            </a:r>
            <a:endParaRPr sz="2400" b="1" dirty="0">
              <a:latin typeface="Roboto Mono"/>
              <a:ea typeface="Roboto Mono"/>
              <a:cs typeface="Roboto Mono"/>
              <a:sym typeface="Roboto Mono"/>
            </a:endParaRPr>
          </a:p>
        </p:txBody>
      </p:sp>
      <p:sp>
        <p:nvSpPr>
          <p:cNvPr id="7" name="Google Shape;91;p18">
            <a:extLst>
              <a:ext uri="{FF2B5EF4-FFF2-40B4-BE49-F238E27FC236}">
                <a16:creationId xmlns:a16="http://schemas.microsoft.com/office/drawing/2014/main" id="{F06CA8B1-EFFA-4D65-85FD-C8ABD34625EA}"/>
              </a:ext>
            </a:extLst>
          </p:cNvPr>
          <p:cNvSpPr txBox="1"/>
          <p:nvPr/>
        </p:nvSpPr>
        <p:spPr>
          <a:xfrm>
            <a:off x="688026" y="4422644"/>
            <a:ext cx="7513800" cy="2088219"/>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Font typeface="Arial" panose="020B0604020202020204" pitchFamily="34" charset="0"/>
              <a:buChar char="•"/>
            </a:pPr>
            <a:r>
              <a:rPr lang="en-US" dirty="0">
                <a:latin typeface="Roboto Mono"/>
                <a:ea typeface="Roboto Mono"/>
                <a:cs typeface="Roboto Mono"/>
                <a:sym typeface="Roboto Mono"/>
              </a:rPr>
              <a:t>This command gives us all the subnets of open and closed ports to add into database.</a:t>
            </a:r>
          </a:p>
        </p:txBody>
      </p:sp>
      <p:pic>
        <p:nvPicPr>
          <p:cNvPr id="3" name="Picture 2">
            <a:extLst>
              <a:ext uri="{FF2B5EF4-FFF2-40B4-BE49-F238E27FC236}">
                <a16:creationId xmlns:a16="http://schemas.microsoft.com/office/drawing/2014/main" id="{599C11DF-581C-437E-966A-962AB23C3A8C}"/>
              </a:ext>
            </a:extLst>
          </p:cNvPr>
          <p:cNvPicPr>
            <a:picLocks noChangeAspect="1"/>
          </p:cNvPicPr>
          <p:nvPr/>
        </p:nvPicPr>
        <p:blipFill>
          <a:blip r:embed="rId4"/>
          <a:stretch>
            <a:fillRect/>
          </a:stretch>
        </p:blipFill>
        <p:spPr>
          <a:xfrm>
            <a:off x="1106390" y="653925"/>
            <a:ext cx="6927645" cy="3260069"/>
          </a:xfrm>
          <a:prstGeom prst="rect">
            <a:avLst/>
          </a:prstGeom>
        </p:spPr>
      </p:pic>
    </p:spTree>
    <p:extLst>
      <p:ext uri="{BB962C8B-B14F-4D97-AF65-F5344CB8AC3E}">
        <p14:creationId xmlns:p14="http://schemas.microsoft.com/office/powerpoint/2010/main" val="1662105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A231E-9A8B-4B6F-857E-3AC83136A82D}"/>
              </a:ext>
            </a:extLst>
          </p:cNvPr>
          <p:cNvSpPr>
            <a:spLocks noGrp="1"/>
          </p:cNvSpPr>
          <p:nvPr>
            <p:ph type="title"/>
          </p:nvPr>
        </p:nvSpPr>
        <p:spPr>
          <a:xfrm>
            <a:off x="311700" y="108690"/>
            <a:ext cx="8520600" cy="841800"/>
          </a:xfrm>
        </p:spPr>
        <p:txBody>
          <a:bodyPr/>
          <a:lstStyle/>
          <a:p>
            <a:pPr marL="0" lvl="0" indent="0" algn="l" rtl="0">
              <a:spcBef>
                <a:spcPts val="0"/>
              </a:spcBef>
              <a:spcAft>
                <a:spcPts val="0"/>
              </a:spcAft>
              <a:buNone/>
            </a:pPr>
            <a:r>
              <a:rPr lang="en-IN" sz="2400" b="1" dirty="0">
                <a:latin typeface="Roboto Mono"/>
                <a:ea typeface="Roboto Mono"/>
                <a:cs typeface="Roboto Mono"/>
                <a:sym typeface="Roboto Mono"/>
              </a:rPr>
              <a:t>Solution statement/ Proposed approach</a:t>
            </a:r>
          </a:p>
        </p:txBody>
      </p:sp>
      <p:sp>
        <p:nvSpPr>
          <p:cNvPr id="3" name="TextBox 2">
            <a:extLst>
              <a:ext uri="{FF2B5EF4-FFF2-40B4-BE49-F238E27FC236}">
                <a16:creationId xmlns:a16="http://schemas.microsoft.com/office/drawing/2014/main" id="{211860B3-DF84-405B-BC5E-C21E37D381A9}"/>
              </a:ext>
            </a:extLst>
          </p:cNvPr>
          <p:cNvSpPr txBox="1"/>
          <p:nvPr/>
        </p:nvSpPr>
        <p:spPr>
          <a:xfrm>
            <a:off x="403860" y="950490"/>
            <a:ext cx="8428440" cy="3970318"/>
          </a:xfrm>
          <a:prstGeom prst="rect">
            <a:avLst/>
          </a:prstGeom>
          <a:noFill/>
        </p:spPr>
        <p:txBody>
          <a:bodyPr wrap="square" rtlCol="0">
            <a:spAutoFit/>
          </a:bodyPr>
          <a:lstStyle/>
          <a:p>
            <a:pPr marL="342900" indent="-342900">
              <a:buFont typeface="+mj-lt"/>
              <a:buAutoNum type="arabicPeriod"/>
            </a:pPr>
            <a:r>
              <a:rPr lang="en-IN" dirty="0">
                <a:latin typeface="Roboto Mono" panose="020B0604020202020204" charset="0"/>
                <a:ea typeface="Roboto Mono" panose="020B0604020202020204" charset="0"/>
              </a:rPr>
              <a:t>We login to the ssh server from the ground zero system.</a:t>
            </a:r>
          </a:p>
          <a:p>
            <a:pPr marL="342900" indent="-342900">
              <a:buFont typeface="+mj-lt"/>
              <a:buAutoNum type="arabicPeriod"/>
            </a:pPr>
            <a:r>
              <a:rPr lang="en-IN" dirty="0">
                <a:latin typeface="Roboto Mono" panose="020B0604020202020204" charset="0"/>
                <a:ea typeface="Roboto Mono" panose="020B0604020202020204" charset="0"/>
              </a:rPr>
              <a:t>Now we run the script we have wrote in the ground zero.</a:t>
            </a:r>
          </a:p>
          <a:p>
            <a:pPr marL="342900" indent="-342900">
              <a:buFont typeface="+mj-lt"/>
              <a:buAutoNum type="arabicPeriod"/>
            </a:pPr>
            <a:r>
              <a:rPr lang="en-IN" dirty="0">
                <a:latin typeface="Roboto Mono" panose="020B0604020202020204" charset="0"/>
                <a:ea typeface="Roboto Mono" panose="020B0604020202020204" charset="0"/>
              </a:rPr>
              <a:t>The script will first scans the OS type of the ssh server and works accordingly.</a:t>
            </a:r>
          </a:p>
          <a:p>
            <a:pPr marL="342900" indent="-342900">
              <a:buFont typeface="+mj-lt"/>
              <a:buAutoNum type="arabicPeriod"/>
            </a:pPr>
            <a:r>
              <a:rPr lang="en-IN" dirty="0">
                <a:latin typeface="Roboto Mono" panose="020B0604020202020204" charset="0"/>
                <a:ea typeface="Roboto Mono" panose="020B0604020202020204" charset="0"/>
              </a:rPr>
              <a:t>Now, the ground zero uses certain commands which first discovers all the local and remote hosts connected to the ssh server.</a:t>
            </a:r>
          </a:p>
          <a:p>
            <a:pPr marL="342900" indent="-342900">
              <a:buFont typeface="+mj-lt"/>
              <a:buAutoNum type="arabicPeriod"/>
            </a:pPr>
            <a:r>
              <a:rPr lang="en-IN" dirty="0">
                <a:latin typeface="Roboto Mono" panose="020B0604020202020204" charset="0"/>
                <a:ea typeface="Roboto Mono" panose="020B0604020202020204" charset="0"/>
              </a:rPr>
              <a:t>This information is been gathered by the ssh server and tunnels it back to ground zero.</a:t>
            </a:r>
          </a:p>
          <a:p>
            <a:pPr marL="342900" indent="-342900">
              <a:buFont typeface="+mj-lt"/>
              <a:buAutoNum type="arabicPeriod"/>
            </a:pPr>
            <a:r>
              <a:rPr lang="en-IN" dirty="0">
                <a:latin typeface="Roboto Mono" panose="020B0604020202020204" charset="0"/>
                <a:ea typeface="Roboto Mono" panose="020B0604020202020204" charset="0"/>
              </a:rPr>
              <a:t>Ground-zero stores this info in database.</a:t>
            </a:r>
          </a:p>
          <a:p>
            <a:pPr marL="342900" indent="-342900">
              <a:buFont typeface="+mj-lt"/>
              <a:buAutoNum type="arabicPeriod"/>
            </a:pPr>
            <a:r>
              <a:rPr lang="en-IN" dirty="0">
                <a:latin typeface="Roboto Mono" panose="020B0604020202020204" charset="0"/>
                <a:ea typeface="Roboto Mono" panose="020B0604020202020204" charset="0"/>
              </a:rPr>
              <a:t>Now ground-zero now makes the ssh server scan individual hosts and get the information such as MAC id, type of OS, the AD or the group in which the host like, last active time and date, IP address.</a:t>
            </a:r>
          </a:p>
          <a:p>
            <a:pPr marL="342900" indent="-342900">
              <a:buFont typeface="+mj-lt"/>
              <a:buAutoNum type="arabicPeriod"/>
            </a:pPr>
            <a:r>
              <a:rPr lang="en-IN" dirty="0">
                <a:latin typeface="Roboto Mono" panose="020B0604020202020204" charset="0"/>
                <a:ea typeface="Roboto Mono" panose="020B0604020202020204" charset="0"/>
              </a:rPr>
              <a:t>This information is tunnelled back to the ground-zero and ground-zero updates it back to the database.</a:t>
            </a:r>
          </a:p>
          <a:p>
            <a:pPr marL="342900" indent="-342900">
              <a:buFont typeface="+mj-lt"/>
              <a:buAutoNum type="arabicPeriod"/>
            </a:pPr>
            <a:r>
              <a:rPr lang="en-IN" dirty="0">
                <a:latin typeface="Roboto Mono" panose="020B0604020202020204" charset="0"/>
                <a:ea typeface="Roboto Mono" panose="020B0604020202020204" charset="0"/>
              </a:rPr>
              <a:t>Now, the administrator or system administrator  can view all this asset discovery information from a website using the data that is periodically updated into the database.</a:t>
            </a:r>
          </a:p>
          <a:p>
            <a:pPr marL="342900" indent="-342900">
              <a:buFont typeface="+mj-lt"/>
              <a:buAutoNum type="arabicPeriod"/>
            </a:pPr>
            <a:endParaRPr lang="en-IN" dirty="0">
              <a:latin typeface="Roboto Mono" panose="020B0604020202020204" charset="0"/>
              <a:ea typeface="Roboto Mono" panose="020B0604020202020204" charset="0"/>
            </a:endParaRPr>
          </a:p>
        </p:txBody>
      </p:sp>
    </p:spTree>
    <p:extLst>
      <p:ext uri="{BB962C8B-B14F-4D97-AF65-F5344CB8AC3E}">
        <p14:creationId xmlns:p14="http://schemas.microsoft.com/office/powerpoint/2010/main" val="3721851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9"/>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latin typeface="Roboto Mono"/>
                <a:ea typeface="Roboto Mono"/>
                <a:cs typeface="Roboto Mono"/>
                <a:sym typeface="Roboto Mono"/>
              </a:rPr>
              <a:t>Block Diagram</a:t>
            </a:r>
            <a:endParaRPr sz="2400" b="1" dirty="0">
              <a:latin typeface="Roboto Mono"/>
              <a:ea typeface="Roboto Mono"/>
              <a:cs typeface="Roboto Mono"/>
              <a:sym typeface="Roboto Mono"/>
            </a:endParaRPr>
          </a:p>
        </p:txBody>
      </p:sp>
      <p:pic>
        <p:nvPicPr>
          <p:cNvPr id="4" name="Picture 3">
            <a:extLst>
              <a:ext uri="{FF2B5EF4-FFF2-40B4-BE49-F238E27FC236}">
                <a16:creationId xmlns:a16="http://schemas.microsoft.com/office/drawing/2014/main" id="{D2E17B47-3607-4C74-A5C3-EA10970F69D3}"/>
              </a:ext>
            </a:extLst>
          </p:cNvPr>
          <p:cNvPicPr>
            <a:picLocks noChangeAspect="1"/>
          </p:cNvPicPr>
          <p:nvPr/>
        </p:nvPicPr>
        <p:blipFill rotWithShape="1">
          <a:blip r:embed="rId3"/>
          <a:srcRect t="-2279" r="35882"/>
          <a:stretch/>
        </p:blipFill>
        <p:spPr>
          <a:xfrm>
            <a:off x="2918343" y="-117231"/>
            <a:ext cx="4267903" cy="5260731"/>
          </a:xfrm>
          <a:prstGeom prst="rect">
            <a:avLst/>
          </a:prstGeom>
        </p:spPr>
      </p:pic>
    </p:spTree>
    <p:extLst>
      <p:ext uri="{BB962C8B-B14F-4D97-AF65-F5344CB8AC3E}">
        <p14:creationId xmlns:p14="http://schemas.microsoft.com/office/powerpoint/2010/main" val="3626142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20"/>
          <p:cNvPicPr preferRelativeResize="0"/>
          <p:nvPr/>
        </p:nvPicPr>
        <p:blipFill rotWithShape="1">
          <a:blip r:embed="rId3">
            <a:alphaModFix/>
          </a:blip>
          <a:srcRect b="4816"/>
          <a:stretch/>
        </p:blipFill>
        <p:spPr>
          <a:xfrm>
            <a:off x="0" y="0"/>
            <a:ext cx="9147572" cy="5143500"/>
          </a:xfrm>
          <a:prstGeom prst="rect">
            <a:avLst/>
          </a:prstGeom>
          <a:noFill/>
          <a:ln>
            <a:noFill/>
          </a:ln>
        </p:spPr>
      </p:pic>
      <p:sp>
        <p:nvSpPr>
          <p:cNvPr id="105" name="Google Shape;105;p20"/>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Mono"/>
                <a:ea typeface="Roboto Mono"/>
                <a:cs typeface="Roboto Mono"/>
                <a:sym typeface="Roboto Mono"/>
              </a:rPr>
              <a:t>Limitations</a:t>
            </a:r>
            <a:endParaRPr sz="2400" b="1">
              <a:latin typeface="Roboto Mono"/>
              <a:ea typeface="Roboto Mono"/>
              <a:cs typeface="Roboto Mono"/>
              <a:sym typeface="Roboto Mono"/>
            </a:endParaRPr>
          </a:p>
        </p:txBody>
      </p:sp>
      <p:sp>
        <p:nvSpPr>
          <p:cNvPr id="106" name="Google Shape;106;p20"/>
          <p:cNvSpPr txBox="1"/>
          <p:nvPr/>
        </p:nvSpPr>
        <p:spPr>
          <a:xfrm>
            <a:off x="75200" y="1072225"/>
            <a:ext cx="8547000" cy="3269100"/>
          </a:xfrm>
          <a:prstGeom prst="rect">
            <a:avLst/>
          </a:prstGeom>
          <a:noFill/>
          <a:ln>
            <a:noFill/>
          </a:ln>
        </p:spPr>
        <p:txBody>
          <a:bodyPr spcFirstLastPara="1" wrap="square" lIns="91425" tIns="91425" rIns="91425" bIns="91425" anchor="ctr" anchorCtr="0">
            <a:noAutofit/>
          </a:bodyPr>
          <a:lstStyle/>
          <a:p>
            <a:pPr lvl="0" algn="l" rtl="0">
              <a:spcBef>
                <a:spcPts val="0"/>
              </a:spcBef>
              <a:spcAft>
                <a:spcPts val="0"/>
              </a:spcAft>
              <a:buClr>
                <a:schemeClr val="dk1"/>
              </a:buClr>
              <a:buSzPts val="1100"/>
            </a:pPr>
            <a:endParaRPr lang="en" sz="1200" dirty="0">
              <a:latin typeface="Roboto Mono"/>
              <a:ea typeface="Roboto Mono"/>
              <a:cs typeface="Roboto Mono"/>
              <a:sym typeface="Roboto Mono"/>
            </a:endParaRPr>
          </a:p>
          <a:p>
            <a:pPr lvl="0" algn="l" rtl="0">
              <a:spcBef>
                <a:spcPts val="0"/>
              </a:spcBef>
              <a:spcAft>
                <a:spcPts val="0"/>
              </a:spcAft>
              <a:buClr>
                <a:schemeClr val="dk1"/>
              </a:buClr>
              <a:buSzPts val="1100"/>
            </a:pPr>
            <a:endParaRPr lang="en" sz="1200" dirty="0">
              <a:latin typeface="Roboto Mono"/>
              <a:ea typeface="Roboto Mono"/>
              <a:cs typeface="Roboto Mono"/>
              <a:sym typeface="Roboto Mono"/>
            </a:endParaRPr>
          </a:p>
          <a:p>
            <a:pPr lvl="0" algn="l" rtl="0">
              <a:spcBef>
                <a:spcPts val="0"/>
              </a:spcBef>
              <a:spcAft>
                <a:spcPts val="0"/>
              </a:spcAft>
              <a:buClr>
                <a:schemeClr val="dk1"/>
              </a:buClr>
              <a:buSzPts val="1100"/>
            </a:pPr>
            <a:endParaRPr lang="en" sz="1200" dirty="0">
              <a:latin typeface="Roboto Mono"/>
              <a:ea typeface="Roboto Mono"/>
              <a:cs typeface="Roboto Mono"/>
              <a:sym typeface="Roboto Mono"/>
            </a:endParaRPr>
          </a:p>
          <a:p>
            <a:pPr lvl="0" algn="l" rtl="0">
              <a:spcBef>
                <a:spcPts val="0"/>
              </a:spcBef>
              <a:spcAft>
                <a:spcPts val="0"/>
              </a:spcAft>
              <a:buClr>
                <a:schemeClr val="dk1"/>
              </a:buClr>
              <a:buSzPts val="1100"/>
            </a:pPr>
            <a:endParaRPr lang="en" sz="1200" dirty="0">
              <a:latin typeface="Roboto Mono"/>
              <a:ea typeface="Roboto Mono"/>
              <a:cs typeface="Roboto Mono"/>
              <a:sym typeface="Roboto Mono"/>
            </a:endParaRPr>
          </a:p>
          <a:p>
            <a:pPr lvl="0" algn="l" rtl="0">
              <a:spcBef>
                <a:spcPts val="0"/>
              </a:spcBef>
              <a:spcAft>
                <a:spcPts val="0"/>
              </a:spcAft>
              <a:buClr>
                <a:schemeClr val="dk1"/>
              </a:buClr>
              <a:buSzPts val="1100"/>
            </a:pPr>
            <a:endParaRPr lang="en" sz="1200" dirty="0">
              <a:latin typeface="Roboto Mono"/>
              <a:ea typeface="Roboto Mono"/>
              <a:cs typeface="Roboto Mono"/>
              <a:sym typeface="Roboto Mono"/>
            </a:endParaRPr>
          </a:p>
          <a:p>
            <a:pPr marL="171450" lvl="0" indent="-171450" rtl="0">
              <a:spcBef>
                <a:spcPts val="0"/>
              </a:spcBef>
              <a:spcAft>
                <a:spcPts val="0"/>
              </a:spcAft>
              <a:buClr>
                <a:schemeClr val="dk1"/>
              </a:buClr>
              <a:buSzPts val="1100"/>
              <a:buFont typeface="Arial" panose="020B0604020202020204" pitchFamily="34" charset="0"/>
              <a:buChar char="•"/>
            </a:pPr>
            <a:endParaRPr lang="en" sz="1200" dirty="0">
              <a:latin typeface="Roboto Mono"/>
              <a:ea typeface="Roboto Mono"/>
              <a:cs typeface="Roboto Mono"/>
              <a:sym typeface="Roboto Mono"/>
            </a:endParaRPr>
          </a:p>
          <a:p>
            <a:pPr marL="171450" lvl="0" indent="-171450" rtl="0">
              <a:spcBef>
                <a:spcPts val="0"/>
              </a:spcBef>
              <a:spcAft>
                <a:spcPts val="0"/>
              </a:spcAft>
              <a:buClr>
                <a:schemeClr val="dk1"/>
              </a:buClr>
              <a:buSzPts val="1100"/>
              <a:buFont typeface="Arial" panose="020B0604020202020204" pitchFamily="34" charset="0"/>
              <a:buChar char="•"/>
            </a:pPr>
            <a:endParaRPr lang="en" sz="1200" dirty="0">
              <a:latin typeface="Roboto Mono"/>
              <a:ea typeface="Roboto Mono"/>
              <a:cs typeface="Roboto Mono"/>
              <a:sym typeface="Roboto Mono"/>
            </a:endParaRPr>
          </a:p>
          <a:p>
            <a:pPr marL="171450" lvl="0" indent="-171450" rtl="0">
              <a:spcBef>
                <a:spcPts val="0"/>
              </a:spcBef>
              <a:spcAft>
                <a:spcPts val="0"/>
              </a:spcAft>
              <a:buClr>
                <a:schemeClr val="dk1"/>
              </a:buClr>
              <a:buSzPts val="1100"/>
              <a:buFont typeface="Arial" panose="020B0604020202020204" pitchFamily="34" charset="0"/>
              <a:buChar char="•"/>
            </a:pPr>
            <a:endParaRPr lang="en" sz="1200" dirty="0">
              <a:latin typeface="Roboto Mono"/>
              <a:ea typeface="Roboto Mono"/>
              <a:cs typeface="Roboto Mono"/>
              <a:sym typeface="Roboto Mono"/>
            </a:endParaRPr>
          </a:p>
          <a:p>
            <a:pPr marL="171450" lvl="0" indent="-171450" rtl="0">
              <a:spcBef>
                <a:spcPts val="0"/>
              </a:spcBef>
              <a:spcAft>
                <a:spcPts val="0"/>
              </a:spcAft>
              <a:buClr>
                <a:schemeClr val="dk1"/>
              </a:buClr>
              <a:buSzPts val="1100"/>
              <a:buFont typeface="Arial" panose="020B0604020202020204" pitchFamily="34" charset="0"/>
              <a:buChar char="•"/>
            </a:pPr>
            <a:endParaRPr lang="en" sz="1200" dirty="0">
              <a:latin typeface="Roboto Mono"/>
              <a:ea typeface="Roboto Mono"/>
              <a:cs typeface="Roboto Mono"/>
              <a:sym typeface="Roboto Mono"/>
            </a:endParaRPr>
          </a:p>
          <a:p>
            <a:pPr marL="171450" lvl="0" indent="-171450" rtl="0">
              <a:spcBef>
                <a:spcPts val="0"/>
              </a:spcBef>
              <a:spcAft>
                <a:spcPts val="0"/>
              </a:spcAft>
              <a:buClr>
                <a:schemeClr val="dk1"/>
              </a:buClr>
              <a:buSzPts val="1100"/>
              <a:buFont typeface="Arial" panose="020B0604020202020204" pitchFamily="34" charset="0"/>
              <a:buChar char="•"/>
            </a:pPr>
            <a:endParaRPr lang="en" sz="1200" dirty="0">
              <a:latin typeface="Roboto Mono"/>
              <a:ea typeface="Roboto Mono"/>
              <a:cs typeface="Roboto Mono"/>
              <a:sym typeface="Roboto Mono"/>
            </a:endParaRPr>
          </a:p>
          <a:p>
            <a:pPr marL="171450" lvl="0" indent="-171450" rtl="0">
              <a:spcBef>
                <a:spcPts val="0"/>
              </a:spcBef>
              <a:spcAft>
                <a:spcPts val="0"/>
              </a:spcAft>
              <a:buClr>
                <a:schemeClr val="dk1"/>
              </a:buClr>
              <a:buSzPts val="1100"/>
              <a:buFont typeface="Arial" panose="020B0604020202020204" pitchFamily="34" charset="0"/>
              <a:buChar char="•"/>
            </a:pPr>
            <a:endParaRPr lang="en" sz="1200" dirty="0">
              <a:latin typeface="Roboto Mono"/>
              <a:ea typeface="Roboto Mono"/>
              <a:cs typeface="Roboto Mono"/>
              <a:sym typeface="Roboto Mono"/>
            </a:endParaRPr>
          </a:p>
          <a:p>
            <a:pPr marL="171450" lvl="0" indent="-171450" rtl="0">
              <a:spcBef>
                <a:spcPts val="0"/>
              </a:spcBef>
              <a:spcAft>
                <a:spcPts val="0"/>
              </a:spcAft>
              <a:buClr>
                <a:schemeClr val="dk1"/>
              </a:buClr>
              <a:buSzPts val="1100"/>
              <a:buFont typeface="Arial" panose="020B0604020202020204" pitchFamily="34" charset="0"/>
              <a:buChar char="•"/>
            </a:pPr>
            <a:endParaRPr lang="en" sz="1200" dirty="0">
              <a:latin typeface="Roboto Mono"/>
              <a:ea typeface="Roboto Mono"/>
              <a:cs typeface="Roboto Mono"/>
              <a:sym typeface="Roboto Mono"/>
            </a:endParaRPr>
          </a:p>
          <a:p>
            <a:pPr marL="171450" lvl="0" indent="-171450" rtl="0">
              <a:spcBef>
                <a:spcPts val="0"/>
              </a:spcBef>
              <a:spcAft>
                <a:spcPts val="0"/>
              </a:spcAft>
              <a:buClr>
                <a:schemeClr val="dk1"/>
              </a:buClr>
              <a:buSzPts val="1100"/>
              <a:buFont typeface="Arial" panose="020B0604020202020204" pitchFamily="34" charset="0"/>
              <a:buChar char="•"/>
            </a:pPr>
            <a:endParaRPr lang="en" sz="1200" dirty="0">
              <a:latin typeface="Roboto Mono"/>
              <a:ea typeface="Roboto Mono"/>
              <a:cs typeface="Roboto Mono"/>
              <a:sym typeface="Roboto Mono"/>
            </a:endParaRPr>
          </a:p>
          <a:p>
            <a:pPr marL="171450" lvl="0" indent="-171450" rtl="0">
              <a:spcBef>
                <a:spcPts val="0"/>
              </a:spcBef>
              <a:spcAft>
                <a:spcPts val="0"/>
              </a:spcAft>
              <a:buClr>
                <a:schemeClr val="dk1"/>
              </a:buClr>
              <a:buSzPts val="1100"/>
              <a:buFont typeface="Arial" panose="020B0604020202020204" pitchFamily="34" charset="0"/>
              <a:buChar char="•"/>
            </a:pPr>
            <a:r>
              <a:rPr lang="en" sz="1200" dirty="0">
                <a:latin typeface="Roboto Mono"/>
                <a:ea typeface="Roboto Mono"/>
                <a:cs typeface="Roboto Mono"/>
                <a:sym typeface="Roboto Mono"/>
              </a:rPr>
              <a:t>Python should be pre-installed.</a:t>
            </a:r>
          </a:p>
          <a:p>
            <a:pPr marL="171450" lvl="0" indent="-171450" rtl="0">
              <a:spcBef>
                <a:spcPts val="0"/>
              </a:spcBef>
              <a:spcAft>
                <a:spcPts val="0"/>
              </a:spcAft>
              <a:buClr>
                <a:schemeClr val="dk1"/>
              </a:buClr>
              <a:buSzPts val="1100"/>
              <a:buFont typeface="Arial" panose="020B0604020202020204" pitchFamily="34" charset="0"/>
              <a:buChar char="•"/>
            </a:pPr>
            <a:endParaRPr lang="en" sz="1200" dirty="0">
              <a:latin typeface="Roboto Mono"/>
              <a:ea typeface="Roboto Mono"/>
              <a:cs typeface="Roboto Mono"/>
              <a:sym typeface="Roboto Mono"/>
            </a:endParaRPr>
          </a:p>
          <a:p>
            <a:pPr marL="171450" lvl="0" indent="-171450" rtl="0">
              <a:spcBef>
                <a:spcPts val="0"/>
              </a:spcBef>
              <a:spcAft>
                <a:spcPts val="0"/>
              </a:spcAft>
              <a:buClr>
                <a:schemeClr val="dk1"/>
              </a:buClr>
              <a:buSzPts val="1100"/>
              <a:buFont typeface="Arial" panose="020B0604020202020204" pitchFamily="34" charset="0"/>
              <a:buChar char="•"/>
            </a:pPr>
            <a:r>
              <a:rPr lang="en" sz="1200" dirty="0">
                <a:latin typeface="Roboto Mono"/>
                <a:ea typeface="Roboto Mono"/>
                <a:cs typeface="Roboto Mono"/>
                <a:sym typeface="Roboto Mono"/>
              </a:rPr>
              <a:t>We cannot get the info from the hosts if there are no open ports running on the host.</a:t>
            </a:r>
          </a:p>
          <a:p>
            <a:pPr lvl="0" algn="l" rtl="0">
              <a:spcBef>
                <a:spcPts val="0"/>
              </a:spcBef>
              <a:spcAft>
                <a:spcPts val="0"/>
              </a:spcAft>
              <a:buClr>
                <a:schemeClr val="dk1"/>
              </a:buClr>
              <a:buSzPts val="1100"/>
            </a:pPr>
            <a:endParaRPr lang="en" sz="1200" dirty="0">
              <a:latin typeface="Roboto Mono"/>
              <a:ea typeface="Roboto Mono"/>
              <a:cs typeface="Roboto Mono"/>
              <a:sym typeface="Roboto Mono"/>
            </a:endParaRPr>
          </a:p>
          <a:p>
            <a:pPr lvl="0" algn="l" rtl="0">
              <a:spcBef>
                <a:spcPts val="0"/>
              </a:spcBef>
              <a:spcAft>
                <a:spcPts val="0"/>
              </a:spcAft>
              <a:buClr>
                <a:schemeClr val="dk1"/>
              </a:buClr>
              <a:buSzPts val="1100"/>
            </a:pPr>
            <a:endParaRPr sz="1200" dirty="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200" dirty="0">
              <a:latin typeface="Roboto Mono"/>
              <a:ea typeface="Roboto Mono"/>
              <a:cs typeface="Roboto Mono"/>
              <a:sym typeface="Roboto Mono"/>
            </a:endParaRPr>
          </a:p>
          <a:p>
            <a:pPr marL="0" lvl="0" indent="0" algn="l" rtl="0">
              <a:spcBef>
                <a:spcPts val="0"/>
              </a:spcBef>
              <a:spcAft>
                <a:spcPts val="0"/>
              </a:spcAft>
              <a:buNone/>
            </a:pPr>
            <a:endParaRPr sz="1200" dirty="0">
              <a:latin typeface="Roboto Mono"/>
              <a:ea typeface="Roboto Mono"/>
              <a:cs typeface="Roboto Mono"/>
              <a:sym typeface="Roboto Mono"/>
            </a:endParaRPr>
          </a:p>
          <a:p>
            <a:pPr marL="0" lvl="0" indent="0" algn="l" rtl="0">
              <a:spcBef>
                <a:spcPts val="0"/>
              </a:spcBef>
              <a:spcAft>
                <a:spcPts val="0"/>
              </a:spcAft>
              <a:buNone/>
            </a:pPr>
            <a:endParaRPr sz="1200" dirty="0">
              <a:latin typeface="Roboto Mono"/>
              <a:ea typeface="Roboto Mono"/>
              <a:cs typeface="Roboto Mono"/>
              <a:sym typeface="Roboto Mono"/>
            </a:endParaRPr>
          </a:p>
          <a:p>
            <a:pPr marL="0" lvl="0" indent="0" algn="l" rtl="0">
              <a:spcBef>
                <a:spcPts val="0"/>
              </a:spcBef>
              <a:spcAft>
                <a:spcPts val="0"/>
              </a:spcAft>
              <a:buNone/>
            </a:pPr>
            <a:endParaRPr sz="1200" dirty="0">
              <a:latin typeface="Roboto Mono"/>
              <a:ea typeface="Roboto Mono"/>
              <a:cs typeface="Roboto Mono"/>
              <a:sym typeface="Roboto Mono"/>
            </a:endParaRPr>
          </a:p>
          <a:p>
            <a:pPr marL="0" lvl="0" indent="0" algn="l" rtl="0">
              <a:spcBef>
                <a:spcPts val="0"/>
              </a:spcBef>
              <a:spcAft>
                <a:spcPts val="0"/>
              </a:spcAft>
              <a:buNone/>
            </a:pPr>
            <a:endParaRPr sz="1200" dirty="0">
              <a:latin typeface="Roboto Mono"/>
              <a:ea typeface="Roboto Mono"/>
              <a:cs typeface="Roboto Mono"/>
              <a:sym typeface="Roboto Mono"/>
            </a:endParaRPr>
          </a:p>
          <a:p>
            <a:pPr marL="0" lvl="0" indent="0" algn="l" rtl="0">
              <a:spcBef>
                <a:spcPts val="0"/>
              </a:spcBef>
              <a:spcAft>
                <a:spcPts val="0"/>
              </a:spcAft>
              <a:buNone/>
            </a:pPr>
            <a:endParaRPr sz="1200" dirty="0">
              <a:latin typeface="Roboto Mono"/>
              <a:ea typeface="Roboto Mono"/>
              <a:cs typeface="Roboto Mono"/>
              <a:sym typeface="Roboto Mono"/>
            </a:endParaRPr>
          </a:p>
          <a:p>
            <a:pPr marL="0" lvl="0" indent="0" algn="l" rtl="0">
              <a:spcBef>
                <a:spcPts val="0"/>
              </a:spcBef>
              <a:spcAft>
                <a:spcPts val="0"/>
              </a:spcAft>
              <a:buNone/>
            </a:pPr>
            <a:endParaRPr sz="1200" dirty="0">
              <a:latin typeface="Roboto Mono"/>
              <a:ea typeface="Roboto Mono"/>
              <a:cs typeface="Roboto Mono"/>
              <a:sym typeface="Roboto Mono"/>
            </a:endParaRPr>
          </a:p>
          <a:p>
            <a:pPr marL="0" lvl="0" indent="0" algn="l" rtl="0">
              <a:spcBef>
                <a:spcPts val="0"/>
              </a:spcBef>
              <a:spcAft>
                <a:spcPts val="0"/>
              </a:spcAft>
              <a:buNone/>
            </a:pPr>
            <a:endParaRPr sz="1200" dirty="0">
              <a:latin typeface="Roboto Mono"/>
              <a:ea typeface="Roboto Mono"/>
              <a:cs typeface="Roboto Mono"/>
              <a:sym typeface="Roboto Mono"/>
            </a:endParaRPr>
          </a:p>
          <a:p>
            <a:pPr marL="0" lvl="0" indent="0" algn="l" rtl="0">
              <a:spcBef>
                <a:spcPts val="0"/>
              </a:spcBef>
              <a:spcAft>
                <a:spcPts val="0"/>
              </a:spcAft>
              <a:buNone/>
            </a:pPr>
            <a:endParaRPr sz="1200" dirty="0">
              <a:latin typeface="Roboto Mono"/>
              <a:ea typeface="Roboto Mono"/>
              <a:cs typeface="Roboto Mono"/>
              <a:sym typeface="Roboto Mono"/>
            </a:endParaRPr>
          </a:p>
          <a:p>
            <a:pPr marL="0" lvl="0" indent="0" algn="l" rtl="0">
              <a:spcBef>
                <a:spcPts val="0"/>
              </a:spcBef>
              <a:spcAft>
                <a:spcPts val="0"/>
              </a:spcAft>
              <a:buNone/>
            </a:pPr>
            <a:endParaRPr sz="1200" dirty="0">
              <a:latin typeface="Roboto Mono"/>
              <a:ea typeface="Roboto Mono"/>
              <a:cs typeface="Roboto Mono"/>
              <a:sym typeface="Roboto Mono"/>
            </a:endParaRPr>
          </a:p>
          <a:p>
            <a:pPr marL="0" lvl="0" indent="0" algn="l" rtl="0">
              <a:spcBef>
                <a:spcPts val="0"/>
              </a:spcBef>
              <a:spcAft>
                <a:spcPts val="0"/>
              </a:spcAft>
              <a:buNone/>
            </a:pPr>
            <a:endParaRPr sz="1200" dirty="0">
              <a:latin typeface="Roboto Mono"/>
              <a:ea typeface="Roboto Mono"/>
              <a:cs typeface="Roboto Mono"/>
              <a:sym typeface="Roboto Mono"/>
            </a:endParaRPr>
          </a:p>
          <a:p>
            <a:pPr marL="0" lvl="0" indent="0" algn="l" rtl="0">
              <a:spcBef>
                <a:spcPts val="0"/>
              </a:spcBef>
              <a:spcAft>
                <a:spcPts val="0"/>
              </a:spcAft>
              <a:buNone/>
            </a:pPr>
            <a:endParaRPr sz="1200" dirty="0">
              <a:latin typeface="Roboto Mono"/>
              <a:ea typeface="Roboto Mono"/>
              <a:cs typeface="Roboto Mono"/>
              <a:sym typeface="Roboto Mono"/>
            </a:endParaRPr>
          </a:p>
          <a:p>
            <a:pPr marL="0" lvl="0" indent="0" algn="l" rtl="0">
              <a:spcBef>
                <a:spcPts val="0"/>
              </a:spcBef>
              <a:spcAft>
                <a:spcPts val="0"/>
              </a:spcAft>
              <a:buNone/>
            </a:pPr>
            <a:endParaRPr sz="1200" dirty="0">
              <a:latin typeface="Roboto Mono"/>
              <a:ea typeface="Roboto Mono"/>
              <a:cs typeface="Roboto Mono"/>
              <a:sym typeface="Roboto Mono"/>
            </a:endParaRPr>
          </a:p>
          <a:p>
            <a:pPr marL="0" lvl="0" indent="0" algn="l" rtl="0">
              <a:spcBef>
                <a:spcPts val="0"/>
              </a:spcBef>
              <a:spcAft>
                <a:spcPts val="0"/>
              </a:spcAft>
              <a:buNone/>
            </a:pPr>
            <a:endParaRPr sz="1200" dirty="0">
              <a:latin typeface="Roboto Mono"/>
              <a:ea typeface="Roboto Mono"/>
              <a:cs typeface="Roboto Mono"/>
              <a:sym typeface="Roboto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21"/>
          <p:cNvPicPr preferRelativeResize="0"/>
          <p:nvPr/>
        </p:nvPicPr>
        <p:blipFill rotWithShape="1">
          <a:blip r:embed="rId3">
            <a:alphaModFix/>
          </a:blip>
          <a:srcRect b="4580"/>
          <a:stretch/>
        </p:blipFill>
        <p:spPr>
          <a:xfrm>
            <a:off x="0" y="0"/>
            <a:ext cx="9147572" cy="5143500"/>
          </a:xfrm>
          <a:prstGeom prst="rect">
            <a:avLst/>
          </a:prstGeom>
          <a:noFill/>
          <a:ln>
            <a:noFill/>
          </a:ln>
        </p:spPr>
      </p:pic>
      <p:sp>
        <p:nvSpPr>
          <p:cNvPr id="112" name="Google Shape;112;p21"/>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Mono"/>
                <a:ea typeface="Roboto Mono"/>
                <a:cs typeface="Roboto Mono"/>
                <a:sym typeface="Roboto Mono"/>
              </a:rPr>
              <a:t>Future Scope</a:t>
            </a:r>
            <a:endParaRPr sz="2400" b="1">
              <a:latin typeface="Roboto Mono"/>
              <a:ea typeface="Roboto Mono"/>
              <a:cs typeface="Roboto Mono"/>
              <a:sym typeface="Roboto Mono"/>
            </a:endParaRPr>
          </a:p>
        </p:txBody>
      </p:sp>
      <p:sp>
        <p:nvSpPr>
          <p:cNvPr id="113" name="Google Shape;113;p21"/>
          <p:cNvSpPr txBox="1"/>
          <p:nvPr/>
        </p:nvSpPr>
        <p:spPr>
          <a:xfrm>
            <a:off x="75200" y="1072225"/>
            <a:ext cx="8547000" cy="326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sz="1200" dirty="0">
              <a:latin typeface="Roboto Mono"/>
              <a:ea typeface="Roboto Mono"/>
              <a:cs typeface="Roboto Mono"/>
              <a:sym typeface="Roboto Mono"/>
            </a:endParaRPr>
          </a:p>
          <a:p>
            <a:pPr marL="0" lvl="0" indent="0" algn="l" rtl="0">
              <a:spcBef>
                <a:spcPts val="0"/>
              </a:spcBef>
              <a:spcAft>
                <a:spcPts val="0"/>
              </a:spcAft>
              <a:buNone/>
            </a:pPr>
            <a:endParaRPr lang="en-US" sz="1200" dirty="0">
              <a:latin typeface="Roboto Mono"/>
              <a:ea typeface="Roboto Mono"/>
              <a:cs typeface="Roboto Mono"/>
              <a:sym typeface="Roboto Mono"/>
            </a:endParaRPr>
          </a:p>
          <a:p>
            <a:pPr marL="0" lvl="0" indent="0" algn="l" rtl="0">
              <a:spcBef>
                <a:spcPts val="0"/>
              </a:spcBef>
              <a:spcAft>
                <a:spcPts val="0"/>
              </a:spcAft>
              <a:buNone/>
            </a:pPr>
            <a:endParaRPr lang="en-US" sz="1200" dirty="0">
              <a:latin typeface="Roboto Mono"/>
              <a:ea typeface="Roboto Mono"/>
              <a:cs typeface="Roboto Mono"/>
              <a:sym typeface="Roboto Mono"/>
            </a:endParaRPr>
          </a:p>
          <a:p>
            <a:pPr marL="0" lvl="0" indent="0" algn="l" rtl="0">
              <a:spcBef>
                <a:spcPts val="0"/>
              </a:spcBef>
              <a:spcAft>
                <a:spcPts val="0"/>
              </a:spcAft>
              <a:buNone/>
            </a:pPr>
            <a:endParaRPr lang="en-US" sz="1200" dirty="0">
              <a:latin typeface="Roboto Mono"/>
              <a:ea typeface="Roboto Mono"/>
              <a:cs typeface="Roboto Mono"/>
              <a:sym typeface="Roboto Mono"/>
            </a:endParaRPr>
          </a:p>
          <a:p>
            <a:pPr marL="0" lvl="0" indent="0" algn="l" rtl="0">
              <a:spcBef>
                <a:spcPts val="0"/>
              </a:spcBef>
              <a:spcAft>
                <a:spcPts val="0"/>
              </a:spcAft>
              <a:buNone/>
            </a:pPr>
            <a:endParaRPr lang="en-US" sz="1200" dirty="0">
              <a:latin typeface="Roboto Mono"/>
              <a:ea typeface="Roboto Mono"/>
              <a:cs typeface="Roboto Mono"/>
              <a:sym typeface="Roboto Mono"/>
            </a:endParaRPr>
          </a:p>
          <a:p>
            <a:pPr marL="0" lvl="0" indent="0" algn="l" rtl="0">
              <a:spcBef>
                <a:spcPts val="0"/>
              </a:spcBef>
              <a:spcAft>
                <a:spcPts val="0"/>
              </a:spcAft>
              <a:buNone/>
            </a:pPr>
            <a:endParaRPr lang="en-US" sz="1200" dirty="0">
              <a:latin typeface="Roboto Mono"/>
              <a:ea typeface="Roboto Mono"/>
              <a:cs typeface="Roboto Mono"/>
              <a:sym typeface="Roboto Mono"/>
            </a:endParaRPr>
          </a:p>
          <a:p>
            <a:pPr marL="0" lvl="0" indent="0" algn="l" rtl="0">
              <a:spcBef>
                <a:spcPts val="0"/>
              </a:spcBef>
              <a:spcAft>
                <a:spcPts val="0"/>
              </a:spcAft>
              <a:buNone/>
            </a:pPr>
            <a:endParaRPr lang="en-US" sz="1200" dirty="0">
              <a:latin typeface="Roboto Mono"/>
              <a:ea typeface="Roboto Mono"/>
              <a:cs typeface="Roboto Mono"/>
              <a:sym typeface="Roboto Mono"/>
            </a:endParaRPr>
          </a:p>
          <a:p>
            <a:pPr marL="0" lvl="0" indent="0" algn="l" rtl="0">
              <a:spcBef>
                <a:spcPts val="0"/>
              </a:spcBef>
              <a:spcAft>
                <a:spcPts val="0"/>
              </a:spcAft>
              <a:buNone/>
            </a:pPr>
            <a:endParaRPr lang="en-US" sz="1200" dirty="0">
              <a:latin typeface="Roboto Mono"/>
              <a:ea typeface="Roboto Mono"/>
              <a:cs typeface="Roboto Mono"/>
              <a:sym typeface="Roboto Mono"/>
            </a:endParaRPr>
          </a:p>
          <a:p>
            <a:pPr marL="0" lvl="0" indent="0" algn="l" rtl="0">
              <a:spcBef>
                <a:spcPts val="0"/>
              </a:spcBef>
              <a:spcAft>
                <a:spcPts val="0"/>
              </a:spcAft>
              <a:buNone/>
            </a:pPr>
            <a:endParaRPr lang="en-US" sz="1200" dirty="0">
              <a:latin typeface="Roboto Mono"/>
              <a:ea typeface="Roboto Mono"/>
              <a:cs typeface="Roboto Mono"/>
              <a:sym typeface="Roboto Mono"/>
            </a:endParaRPr>
          </a:p>
          <a:p>
            <a:pPr marL="171450" lvl="0" indent="-171450" algn="l" rtl="0">
              <a:spcBef>
                <a:spcPts val="0"/>
              </a:spcBef>
              <a:spcAft>
                <a:spcPts val="0"/>
              </a:spcAft>
              <a:buFont typeface="Arial" panose="020B0604020202020204" pitchFamily="34" charset="0"/>
              <a:buChar char="•"/>
            </a:pPr>
            <a:r>
              <a:rPr lang="en-US" sz="1200" dirty="0">
                <a:latin typeface="Roboto Mono"/>
                <a:ea typeface="Roboto Mono"/>
                <a:cs typeface="Roboto Mono"/>
                <a:sym typeface="Roboto Mono"/>
              </a:rPr>
              <a:t>Using this asset discovery tool we can track the users from time to time and find out if any false user or a hacker is been into the system.</a:t>
            </a:r>
          </a:p>
          <a:p>
            <a:pPr marL="171450" lvl="0" indent="-171450" algn="l" rtl="0">
              <a:spcBef>
                <a:spcPts val="0"/>
              </a:spcBef>
              <a:spcAft>
                <a:spcPts val="0"/>
              </a:spcAft>
              <a:buFont typeface="Arial" panose="020B0604020202020204" pitchFamily="34" charset="0"/>
              <a:buChar char="•"/>
            </a:pPr>
            <a:endParaRPr lang="en-US" sz="1200" dirty="0">
              <a:latin typeface="Roboto Mono"/>
              <a:ea typeface="Roboto Mono"/>
              <a:cs typeface="Roboto Mono"/>
              <a:sym typeface="Roboto Mono"/>
            </a:endParaRPr>
          </a:p>
          <a:p>
            <a:pPr marL="171450" lvl="0" indent="-171450" algn="l" rtl="0">
              <a:spcBef>
                <a:spcPts val="0"/>
              </a:spcBef>
              <a:spcAft>
                <a:spcPts val="0"/>
              </a:spcAft>
              <a:buFont typeface="Arial" panose="020B0604020202020204" pitchFamily="34" charset="0"/>
              <a:buChar char="•"/>
            </a:pPr>
            <a:r>
              <a:rPr lang="en-US" sz="1200" dirty="0">
                <a:latin typeface="Roboto Mono"/>
                <a:ea typeface="Roboto Mono"/>
                <a:cs typeface="Roboto Mono"/>
                <a:sym typeface="Roboto Mono"/>
              </a:rPr>
              <a:t>We can even log all the activity of a session irrespective of the hostname so that what identity of the user had made that change.</a:t>
            </a:r>
          </a:p>
          <a:p>
            <a:pPr marL="0" lvl="0" indent="0" algn="l" rtl="0">
              <a:spcBef>
                <a:spcPts val="0"/>
              </a:spcBef>
              <a:spcAft>
                <a:spcPts val="0"/>
              </a:spcAft>
              <a:buNone/>
            </a:pPr>
            <a:endParaRPr sz="1200" dirty="0">
              <a:latin typeface="Roboto Mono"/>
              <a:ea typeface="Roboto Mono"/>
              <a:cs typeface="Roboto Mono"/>
              <a:sym typeface="Roboto Mono"/>
            </a:endParaRPr>
          </a:p>
          <a:p>
            <a:pPr marL="0" lvl="0" indent="0" algn="l" rtl="0">
              <a:spcBef>
                <a:spcPts val="0"/>
              </a:spcBef>
              <a:spcAft>
                <a:spcPts val="0"/>
              </a:spcAft>
              <a:buNone/>
            </a:pPr>
            <a:endParaRPr sz="1200" dirty="0">
              <a:latin typeface="Roboto Mono"/>
              <a:ea typeface="Roboto Mono"/>
              <a:cs typeface="Roboto Mono"/>
              <a:sym typeface="Roboto Mono"/>
            </a:endParaRPr>
          </a:p>
          <a:p>
            <a:pPr marL="0" lvl="0" indent="0" algn="l" rtl="0">
              <a:spcBef>
                <a:spcPts val="0"/>
              </a:spcBef>
              <a:spcAft>
                <a:spcPts val="0"/>
              </a:spcAft>
              <a:buNone/>
            </a:pPr>
            <a:endParaRPr sz="1200" dirty="0">
              <a:latin typeface="Roboto Mono"/>
              <a:ea typeface="Roboto Mono"/>
              <a:cs typeface="Roboto Mono"/>
              <a:sym typeface="Roboto Mono"/>
            </a:endParaRPr>
          </a:p>
          <a:p>
            <a:pPr marL="0" lvl="0" indent="0" algn="l" rtl="0">
              <a:spcBef>
                <a:spcPts val="0"/>
              </a:spcBef>
              <a:spcAft>
                <a:spcPts val="0"/>
              </a:spcAft>
              <a:buNone/>
            </a:pPr>
            <a:endParaRPr sz="1200" dirty="0">
              <a:latin typeface="Roboto Mono"/>
              <a:ea typeface="Roboto Mono"/>
              <a:cs typeface="Roboto Mono"/>
              <a:sym typeface="Roboto Mono"/>
            </a:endParaRPr>
          </a:p>
          <a:p>
            <a:pPr marL="0" lvl="0" indent="0" algn="l" rtl="0">
              <a:spcBef>
                <a:spcPts val="0"/>
              </a:spcBef>
              <a:spcAft>
                <a:spcPts val="0"/>
              </a:spcAft>
              <a:buNone/>
            </a:pPr>
            <a:endParaRPr sz="1200" dirty="0">
              <a:latin typeface="Roboto Mono"/>
              <a:ea typeface="Roboto Mono"/>
              <a:cs typeface="Roboto Mono"/>
              <a:sym typeface="Roboto Mono"/>
            </a:endParaRPr>
          </a:p>
          <a:p>
            <a:pPr marL="0" lvl="0" indent="0" algn="l" rtl="0">
              <a:spcBef>
                <a:spcPts val="0"/>
              </a:spcBef>
              <a:spcAft>
                <a:spcPts val="0"/>
              </a:spcAft>
              <a:buNone/>
            </a:pPr>
            <a:endParaRPr sz="1200" dirty="0">
              <a:latin typeface="Roboto Mono"/>
              <a:ea typeface="Roboto Mono"/>
              <a:cs typeface="Roboto Mono"/>
              <a:sym typeface="Roboto Mono"/>
            </a:endParaRPr>
          </a:p>
          <a:p>
            <a:pPr marL="0" lvl="0" indent="0" algn="l" rtl="0">
              <a:spcBef>
                <a:spcPts val="0"/>
              </a:spcBef>
              <a:spcAft>
                <a:spcPts val="0"/>
              </a:spcAft>
              <a:buNone/>
            </a:pPr>
            <a:endParaRPr sz="1200" dirty="0">
              <a:latin typeface="Roboto Mono"/>
              <a:ea typeface="Roboto Mono"/>
              <a:cs typeface="Roboto Mono"/>
              <a:sym typeface="Roboto Mono"/>
            </a:endParaRPr>
          </a:p>
          <a:p>
            <a:pPr marL="0" lvl="0" indent="0" algn="l" rtl="0">
              <a:spcBef>
                <a:spcPts val="0"/>
              </a:spcBef>
              <a:spcAft>
                <a:spcPts val="0"/>
              </a:spcAft>
              <a:buNone/>
            </a:pPr>
            <a:endParaRPr sz="1200" dirty="0">
              <a:latin typeface="Roboto Mono"/>
              <a:ea typeface="Roboto Mono"/>
              <a:cs typeface="Roboto Mono"/>
              <a:sym typeface="Roboto Mono"/>
            </a:endParaRPr>
          </a:p>
          <a:p>
            <a:pPr marL="0" lvl="0" indent="0" algn="l" rtl="0">
              <a:spcBef>
                <a:spcPts val="0"/>
              </a:spcBef>
              <a:spcAft>
                <a:spcPts val="0"/>
              </a:spcAft>
              <a:buNone/>
            </a:pPr>
            <a:endParaRPr sz="1200" dirty="0">
              <a:latin typeface="Roboto Mono"/>
              <a:ea typeface="Roboto Mono"/>
              <a:cs typeface="Roboto Mono"/>
              <a:sym typeface="Roboto Mono"/>
            </a:endParaRPr>
          </a:p>
          <a:p>
            <a:pPr marL="0" lvl="0" indent="0" algn="l" rtl="0">
              <a:spcBef>
                <a:spcPts val="0"/>
              </a:spcBef>
              <a:spcAft>
                <a:spcPts val="0"/>
              </a:spcAft>
              <a:buNone/>
            </a:pPr>
            <a:endParaRPr sz="1200" dirty="0">
              <a:latin typeface="Roboto Mono"/>
              <a:ea typeface="Roboto Mono"/>
              <a:cs typeface="Roboto Mono"/>
              <a:sym typeface="Roboto Mono"/>
            </a:endParaRPr>
          </a:p>
          <a:p>
            <a:pPr marL="0" lvl="0" indent="0" algn="l" rtl="0">
              <a:spcBef>
                <a:spcPts val="0"/>
              </a:spcBef>
              <a:spcAft>
                <a:spcPts val="0"/>
              </a:spcAft>
              <a:buNone/>
            </a:pPr>
            <a:endParaRPr sz="1200" dirty="0">
              <a:latin typeface="Roboto Mono"/>
              <a:ea typeface="Roboto Mono"/>
              <a:cs typeface="Roboto Mono"/>
              <a:sym typeface="Roboto Mono"/>
            </a:endParaRPr>
          </a:p>
          <a:p>
            <a:pPr marL="0" lvl="0" indent="0" algn="l" rtl="0">
              <a:spcBef>
                <a:spcPts val="0"/>
              </a:spcBef>
              <a:spcAft>
                <a:spcPts val="0"/>
              </a:spcAft>
              <a:buNone/>
            </a:pPr>
            <a:endParaRPr sz="1200" dirty="0">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65" name="Google Shape;65;p14"/>
          <p:cNvPicPr preferRelativeResize="0"/>
          <p:nvPr/>
        </p:nvPicPr>
        <p:blipFill rotWithShape="1">
          <a:blip r:embed="rId3">
            <a:alphaModFix/>
          </a:blip>
          <a:srcRect b="4580"/>
          <a:stretch/>
        </p:blipFill>
        <p:spPr>
          <a:xfrm>
            <a:off x="0" y="0"/>
            <a:ext cx="9147572" cy="5143500"/>
          </a:xfrm>
          <a:prstGeom prst="rect">
            <a:avLst/>
          </a:prstGeom>
          <a:noFill/>
          <a:ln>
            <a:noFill/>
          </a:ln>
        </p:spPr>
      </p:pic>
      <p:sp>
        <p:nvSpPr>
          <p:cNvPr id="66" name="Google Shape;66;p14"/>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Mono"/>
                <a:ea typeface="Roboto Mono"/>
                <a:cs typeface="Roboto Mono"/>
                <a:sym typeface="Roboto Mono"/>
              </a:rPr>
              <a:t>Team members details</a:t>
            </a:r>
            <a:endParaRPr sz="2400" b="1">
              <a:latin typeface="Roboto Mono"/>
              <a:ea typeface="Roboto Mono"/>
              <a:cs typeface="Roboto Mono"/>
              <a:sym typeface="Roboto Mono"/>
            </a:endParaRPr>
          </a:p>
        </p:txBody>
      </p:sp>
      <p:graphicFrame>
        <p:nvGraphicFramePr>
          <p:cNvPr id="67" name="Google Shape;67;p14"/>
          <p:cNvGraphicFramePr/>
          <p:nvPr>
            <p:extLst>
              <p:ext uri="{D42A27DB-BD31-4B8C-83A1-F6EECF244321}">
                <p14:modId xmlns:p14="http://schemas.microsoft.com/office/powerpoint/2010/main" val="3300785425"/>
              </p:ext>
            </p:extLst>
          </p:nvPr>
        </p:nvGraphicFramePr>
        <p:xfrm>
          <a:off x="195688" y="1144500"/>
          <a:ext cx="8756200" cy="3027980"/>
        </p:xfrm>
        <a:graphic>
          <a:graphicData uri="http://schemas.openxmlformats.org/drawingml/2006/table">
            <a:tbl>
              <a:tblPr>
                <a:noFill/>
                <a:tableStyleId>{0FEF689A-FAAC-4147-B326-225E9FDAAE2F}</a:tableStyleId>
              </a:tblPr>
              <a:tblGrid>
                <a:gridCol w="2531425">
                  <a:extLst>
                    <a:ext uri="{9D8B030D-6E8A-4147-A177-3AD203B41FA5}">
                      <a16:colId xmlns:a16="http://schemas.microsoft.com/office/drawing/2014/main" val="20000"/>
                    </a:ext>
                  </a:extLst>
                </a:gridCol>
                <a:gridCol w="2074925">
                  <a:extLst>
                    <a:ext uri="{9D8B030D-6E8A-4147-A177-3AD203B41FA5}">
                      <a16:colId xmlns:a16="http://schemas.microsoft.com/office/drawing/2014/main" val="20001"/>
                    </a:ext>
                  </a:extLst>
                </a:gridCol>
                <a:gridCol w="2074925">
                  <a:extLst>
                    <a:ext uri="{9D8B030D-6E8A-4147-A177-3AD203B41FA5}">
                      <a16:colId xmlns:a16="http://schemas.microsoft.com/office/drawing/2014/main" val="20002"/>
                    </a:ext>
                  </a:extLst>
                </a:gridCol>
                <a:gridCol w="2074925">
                  <a:extLst>
                    <a:ext uri="{9D8B030D-6E8A-4147-A177-3AD203B41FA5}">
                      <a16:colId xmlns:a16="http://schemas.microsoft.com/office/drawing/2014/main" val="20003"/>
                    </a:ext>
                  </a:extLst>
                </a:gridCol>
              </a:tblGrid>
              <a:tr h="613000">
                <a:tc>
                  <a:txBody>
                    <a:bodyPr/>
                    <a:lstStyle/>
                    <a:p>
                      <a:pPr marL="0" marR="0" lvl="0" indent="0" algn="l" rtl="0">
                        <a:lnSpc>
                          <a:spcPct val="100000"/>
                        </a:lnSpc>
                        <a:spcBef>
                          <a:spcPts val="0"/>
                        </a:spcBef>
                        <a:spcAft>
                          <a:spcPts val="0"/>
                        </a:spcAft>
                        <a:buNone/>
                      </a:pPr>
                      <a:r>
                        <a:rPr lang="en" sz="1000" b="1">
                          <a:latin typeface="Roboto Mono"/>
                          <a:ea typeface="Roboto Mono"/>
                          <a:cs typeface="Roboto Mono"/>
                          <a:sym typeface="Roboto Mono"/>
                        </a:rPr>
                        <a:t>Team Name</a:t>
                      </a:r>
                      <a:endParaRPr sz="1000" b="1">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lvl="0" indent="0" algn="l" rtl="0">
                        <a:spcBef>
                          <a:spcPts val="0"/>
                        </a:spcBef>
                        <a:spcAft>
                          <a:spcPts val="0"/>
                        </a:spcAft>
                        <a:buNone/>
                      </a:pPr>
                      <a:r>
                        <a:rPr lang="en-IN" sz="1400" b="0" i="0" u="none" strike="noStrike" cap="none" dirty="0">
                          <a:solidFill>
                            <a:srgbClr val="000000"/>
                          </a:solidFill>
                          <a:effectLst/>
                          <a:latin typeface="Arial"/>
                          <a:ea typeface="Arial"/>
                          <a:cs typeface="Arial"/>
                          <a:sym typeface="Arial"/>
                        </a:rPr>
                        <a:t>Team_167</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13000">
                <a:tc>
                  <a:txBody>
                    <a:bodyPr/>
                    <a:lstStyle/>
                    <a:p>
                      <a:pPr marL="0" marR="0" lvl="0" indent="0" algn="l" rtl="0">
                        <a:lnSpc>
                          <a:spcPct val="100000"/>
                        </a:lnSpc>
                        <a:spcBef>
                          <a:spcPts val="0"/>
                        </a:spcBef>
                        <a:spcAft>
                          <a:spcPts val="0"/>
                        </a:spcAft>
                        <a:buNone/>
                      </a:pPr>
                      <a:r>
                        <a:rPr lang="en" sz="1000" b="1">
                          <a:latin typeface="Roboto Mono"/>
                          <a:ea typeface="Roboto Mono"/>
                          <a:cs typeface="Roboto Mono"/>
                          <a:sym typeface="Roboto Mono"/>
                        </a:rPr>
                        <a:t>Institute Name</a:t>
                      </a:r>
                      <a:endParaRPr sz="1000" b="1">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lvl="0" indent="0" algn="l" rtl="0">
                        <a:spcBef>
                          <a:spcPts val="0"/>
                        </a:spcBef>
                        <a:spcAft>
                          <a:spcPts val="0"/>
                        </a:spcAft>
                        <a:buNone/>
                      </a:pPr>
                      <a:r>
                        <a:rPr lang="en-IN" dirty="0"/>
                        <a:t>Vignan’s Institute of Information Technology</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0800">
                <a:tc>
                  <a:txBody>
                    <a:bodyPr/>
                    <a:lstStyle/>
                    <a:p>
                      <a:pPr marL="0" marR="0" lvl="0" indent="0" algn="l" rtl="0">
                        <a:lnSpc>
                          <a:spcPct val="100000"/>
                        </a:lnSpc>
                        <a:spcBef>
                          <a:spcPts val="0"/>
                        </a:spcBef>
                        <a:spcAft>
                          <a:spcPts val="0"/>
                        </a:spcAft>
                        <a:buNone/>
                      </a:pPr>
                      <a:r>
                        <a:rPr lang="en" sz="1000" b="1">
                          <a:latin typeface="Roboto Mono"/>
                          <a:ea typeface="Roboto Mono"/>
                          <a:cs typeface="Roboto Mono"/>
                          <a:sym typeface="Roboto Mono"/>
                        </a:rPr>
                        <a:t>Team Members &gt;</a:t>
                      </a:r>
                      <a:endParaRPr sz="1000" b="1">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dirty="0">
                          <a:latin typeface="Roboto Mono"/>
                          <a:ea typeface="Roboto Mono"/>
                          <a:cs typeface="Roboto Mono"/>
                          <a:sym typeface="Roboto Mono"/>
                        </a:rPr>
                        <a:t>1 (Leader)</a:t>
                      </a:r>
                      <a:endParaRPr sz="1000" b="1" dirty="0">
                        <a:latin typeface="Roboto Mono"/>
                        <a:ea typeface="Roboto Mono"/>
                        <a:cs typeface="Roboto Mono"/>
                        <a:sym typeface="Roboto Mono"/>
                      </a:endParaRPr>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dirty="0">
                          <a:latin typeface="Roboto Mono"/>
                          <a:ea typeface="Roboto Mono"/>
                          <a:cs typeface="Roboto Mono"/>
                          <a:sym typeface="Roboto Mono"/>
                        </a:rPr>
                        <a:t>2</a:t>
                      </a:r>
                      <a:endParaRPr sz="1000" b="1" dirty="0">
                        <a:latin typeface="Roboto Mono"/>
                        <a:ea typeface="Roboto Mono"/>
                        <a:cs typeface="Roboto Mono"/>
                        <a:sym typeface="Roboto Mono"/>
                      </a:endParaRPr>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dirty="0">
                          <a:latin typeface="Roboto Mono"/>
                          <a:ea typeface="Roboto Mono"/>
                          <a:cs typeface="Roboto Mono"/>
                          <a:sym typeface="Roboto Mono"/>
                        </a:rPr>
                        <a:t>3</a:t>
                      </a:r>
                      <a:endParaRPr sz="1000" b="1" dirty="0">
                        <a:latin typeface="Roboto Mono"/>
                        <a:ea typeface="Roboto Mono"/>
                        <a:cs typeface="Roboto Mono"/>
                        <a:sym typeface="Roboto Mono"/>
                      </a:endParaRPr>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25358">
                <a:tc>
                  <a:txBody>
                    <a:bodyPr/>
                    <a:lstStyle/>
                    <a:p>
                      <a:pPr marL="0" marR="0" lvl="0" indent="0" algn="l" rtl="0">
                        <a:lnSpc>
                          <a:spcPct val="100000"/>
                        </a:lnSpc>
                        <a:spcBef>
                          <a:spcPts val="0"/>
                        </a:spcBef>
                        <a:spcAft>
                          <a:spcPts val="0"/>
                        </a:spcAft>
                        <a:buNone/>
                      </a:pPr>
                      <a:r>
                        <a:rPr lang="en" sz="1000" b="1" dirty="0">
                          <a:latin typeface="Roboto Mono"/>
                          <a:ea typeface="Roboto Mono"/>
                          <a:cs typeface="Roboto Mono"/>
                          <a:sym typeface="Roboto Mono"/>
                        </a:rPr>
                        <a:t>Name</a:t>
                      </a:r>
                      <a:endParaRPr sz="1000" b="1" dirty="0">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dirty="0">
                          <a:solidFill>
                            <a:srgbClr val="000000"/>
                          </a:solidFill>
                          <a:effectLst/>
                          <a:latin typeface="Arial"/>
                          <a:ea typeface="Arial"/>
                          <a:cs typeface="Arial"/>
                          <a:sym typeface="Arial"/>
                        </a:rPr>
                        <a:t>VANGALAPUDI JAHNAVI</a:t>
                      </a:r>
                      <a:endParaRPr lang="en-IN" sz="1000" b="1" dirty="0">
                        <a:latin typeface="Roboto Mono"/>
                        <a:ea typeface="Roboto Mono"/>
                        <a:cs typeface="Roboto Mono"/>
                        <a:sym typeface="Roboto Mono"/>
                      </a:endParaRPr>
                    </a:p>
                    <a:p>
                      <a:pPr marL="0" lvl="0" indent="0" algn="l" rtl="0">
                        <a:spcBef>
                          <a:spcPts val="0"/>
                        </a:spcBef>
                        <a:spcAft>
                          <a:spcPts val="0"/>
                        </a:spcAft>
                        <a:buNone/>
                      </a:pPr>
                      <a:endParaRPr dirty="0"/>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dirty="0"/>
                        <a:t>KOTI VENKATA SATYA PRAMODA AKHILESH</a:t>
                      </a:r>
                      <a:endParaRPr dirty="0"/>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dirty="0"/>
                        <a:t>PANDRANKI SHANMUKHA RAO</a:t>
                      </a:r>
                      <a:endParaRPr dirty="0"/>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13000">
                <a:tc>
                  <a:txBody>
                    <a:bodyPr/>
                    <a:lstStyle/>
                    <a:p>
                      <a:pPr marL="0" marR="0" lvl="0" indent="0" algn="l" rtl="0">
                        <a:lnSpc>
                          <a:spcPct val="100000"/>
                        </a:lnSpc>
                        <a:spcBef>
                          <a:spcPts val="0"/>
                        </a:spcBef>
                        <a:spcAft>
                          <a:spcPts val="0"/>
                        </a:spcAft>
                        <a:buNone/>
                      </a:pPr>
                      <a:r>
                        <a:rPr lang="en" sz="1000" b="1">
                          <a:latin typeface="Roboto Mono"/>
                          <a:ea typeface="Roboto Mono"/>
                          <a:cs typeface="Roboto Mono"/>
                          <a:sym typeface="Roboto Mono"/>
                        </a:rPr>
                        <a:t>Batch</a:t>
                      </a:r>
                      <a:endParaRPr sz="1000" b="1">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dirty="0"/>
                        <a:t>2022</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dirty="0"/>
                        <a:t>2022</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dirty="0"/>
                        <a:t>2022</a:t>
                      </a:r>
                      <a:endParaRPr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b="1">
                <a:latin typeface="Roboto Mono"/>
                <a:ea typeface="Roboto Mono"/>
                <a:cs typeface="Roboto Mono"/>
                <a:sym typeface="Roboto Mono"/>
              </a:rPr>
              <a:t>Glossary</a:t>
            </a:r>
            <a:endParaRPr sz="2400" b="1">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2400" b="1">
              <a:latin typeface="Roboto Mono"/>
              <a:ea typeface="Roboto Mono"/>
              <a:cs typeface="Roboto Mono"/>
              <a:sym typeface="Roboto Mono"/>
            </a:endParaRPr>
          </a:p>
          <a:p>
            <a:pPr marL="0" lvl="0" indent="0" algn="l" rtl="0">
              <a:spcBef>
                <a:spcPts val="0"/>
              </a:spcBef>
              <a:spcAft>
                <a:spcPts val="0"/>
              </a:spcAft>
              <a:buNone/>
            </a:pPr>
            <a:endParaRPr sz="2400" b="1">
              <a:latin typeface="Roboto Mono"/>
              <a:ea typeface="Roboto Mono"/>
              <a:cs typeface="Roboto Mono"/>
              <a:sym typeface="Roboto Mono"/>
            </a:endParaRPr>
          </a:p>
        </p:txBody>
      </p:sp>
      <p:sp>
        <p:nvSpPr>
          <p:cNvPr id="79" name="Google Shape;79;p16"/>
          <p:cNvSpPr txBox="1"/>
          <p:nvPr/>
        </p:nvSpPr>
        <p:spPr>
          <a:xfrm>
            <a:off x="60912" y="1274328"/>
            <a:ext cx="8857200" cy="2594844"/>
          </a:xfrm>
          <a:prstGeom prst="rect">
            <a:avLst/>
          </a:prstGeom>
          <a:noFill/>
          <a:ln>
            <a:noFill/>
          </a:ln>
        </p:spPr>
        <p:txBody>
          <a:bodyPr spcFirstLastPara="1" wrap="square" lIns="91425" tIns="91425" rIns="91425" bIns="91425" anchor="ctr" anchorCtr="0">
            <a:noAutofit/>
          </a:bodyPr>
          <a:lstStyle/>
          <a:p>
            <a:pPr marL="457200" marR="0" lvl="0" indent="-304800" algn="l" rtl="0">
              <a:lnSpc>
                <a:spcPct val="100000"/>
              </a:lnSpc>
              <a:spcBef>
                <a:spcPts val="0"/>
              </a:spcBef>
              <a:spcAft>
                <a:spcPts val="0"/>
              </a:spcAft>
              <a:buSzPts val="1200"/>
              <a:buFont typeface="Roboto Mono"/>
              <a:buChar char="●"/>
            </a:pPr>
            <a:r>
              <a:rPr lang="en-US" sz="1700" b="1" dirty="0">
                <a:latin typeface="Roboto Mono"/>
                <a:ea typeface="Roboto Mono"/>
                <a:cs typeface="Roboto Mono"/>
                <a:sym typeface="Roboto Mono"/>
              </a:rPr>
              <a:t>ssh – secure shell, can</a:t>
            </a:r>
            <a:r>
              <a:rPr lang="en-US" sz="1600" b="1" i="0" dirty="0">
                <a:solidFill>
                  <a:srgbClr val="202124"/>
                </a:solidFill>
                <a:effectLst/>
                <a:latin typeface="Roboto Mono" panose="020B0604020202020204" charset="0"/>
                <a:ea typeface="Roboto Mono" panose="020B0604020202020204" charset="0"/>
              </a:rPr>
              <a:t> be used to support secure logins, file </a:t>
            </a:r>
            <a:r>
              <a:rPr lang="en-US" sz="1600" b="1" dirty="0">
                <a:solidFill>
                  <a:srgbClr val="202124"/>
                </a:solidFill>
                <a:latin typeface="Roboto Mono" panose="020B0604020202020204" charset="0"/>
                <a:ea typeface="Roboto Mono" panose="020B0604020202020204" charset="0"/>
              </a:rPr>
              <a:t>  	   </a:t>
            </a:r>
            <a:r>
              <a:rPr lang="en-US" sz="1600" b="1" i="0" dirty="0">
                <a:solidFill>
                  <a:srgbClr val="202124"/>
                </a:solidFill>
                <a:effectLst/>
                <a:latin typeface="Roboto Mono" panose="020B0604020202020204" charset="0"/>
                <a:ea typeface="Roboto Mono" panose="020B0604020202020204" charset="0"/>
              </a:rPr>
              <a:t>transfers or general purpose connects.</a:t>
            </a:r>
          </a:p>
          <a:p>
            <a:pPr marL="457200" marR="0" lvl="0" indent="-304800" algn="l" rtl="0">
              <a:lnSpc>
                <a:spcPct val="100000"/>
              </a:lnSpc>
              <a:spcBef>
                <a:spcPts val="0"/>
              </a:spcBef>
              <a:spcAft>
                <a:spcPts val="0"/>
              </a:spcAft>
              <a:buSzPts val="1200"/>
              <a:buFont typeface="Roboto Mono"/>
              <a:buChar char="●"/>
            </a:pPr>
            <a:r>
              <a:rPr lang="en-US" sz="1600" b="1" dirty="0">
                <a:solidFill>
                  <a:srgbClr val="202124"/>
                </a:solidFill>
                <a:latin typeface="Roboto Mono" panose="020B0604020202020204" charset="0"/>
                <a:ea typeface="Roboto Mono" panose="020B0604020202020204" charset="0"/>
                <a:cs typeface="Roboto Mono"/>
                <a:sym typeface="Roboto Mono"/>
              </a:rPr>
              <a:t>Database – A collection of data.</a:t>
            </a:r>
          </a:p>
          <a:p>
            <a:pPr marL="457200" marR="0" lvl="0" indent="-304800" algn="l" rtl="0">
              <a:lnSpc>
                <a:spcPct val="100000"/>
              </a:lnSpc>
              <a:spcBef>
                <a:spcPts val="0"/>
              </a:spcBef>
              <a:spcAft>
                <a:spcPts val="0"/>
              </a:spcAft>
              <a:buSzPts val="1200"/>
              <a:buFont typeface="Roboto Mono"/>
              <a:buChar char="●"/>
            </a:pPr>
            <a:r>
              <a:rPr lang="en-US" sz="1600" b="1" dirty="0">
                <a:solidFill>
                  <a:srgbClr val="202124"/>
                </a:solidFill>
                <a:latin typeface="Roboto Mono" panose="020B0604020202020204" charset="0"/>
                <a:ea typeface="Roboto Mono" panose="020B0604020202020204" charset="0"/>
                <a:cs typeface="Roboto Mono"/>
                <a:sym typeface="Roboto Mono"/>
              </a:rPr>
              <a:t>Nmap – network scanner (tool).</a:t>
            </a:r>
          </a:p>
          <a:p>
            <a:pPr marL="457200" marR="0" lvl="0" indent="-304800" algn="l" rtl="0">
              <a:lnSpc>
                <a:spcPct val="100000"/>
              </a:lnSpc>
              <a:spcBef>
                <a:spcPts val="0"/>
              </a:spcBef>
              <a:spcAft>
                <a:spcPts val="0"/>
              </a:spcAft>
              <a:buSzPts val="1200"/>
              <a:buFont typeface="Roboto Mono"/>
              <a:buChar char="●"/>
            </a:pPr>
            <a:endParaRPr lang="en-US" sz="1600" b="1" dirty="0">
              <a:solidFill>
                <a:srgbClr val="202124"/>
              </a:solidFill>
              <a:latin typeface="Roboto Mono" panose="020B0604020202020204" charset="0"/>
              <a:ea typeface="Roboto Mono" panose="020B0604020202020204" charset="0"/>
              <a:cs typeface="Roboto Mono"/>
              <a:sym typeface="Roboto Mono"/>
            </a:endParaRPr>
          </a:p>
          <a:p>
            <a:pPr marL="457200" marR="0" lvl="0" indent="-304800" algn="l" rtl="0">
              <a:lnSpc>
                <a:spcPct val="100000"/>
              </a:lnSpc>
              <a:spcBef>
                <a:spcPts val="0"/>
              </a:spcBef>
              <a:spcAft>
                <a:spcPts val="0"/>
              </a:spcAft>
              <a:buSzPts val="1200"/>
              <a:buFont typeface="Roboto Mono"/>
              <a:buChar char="●"/>
            </a:pPr>
            <a:r>
              <a:rPr lang="en-US" sz="1700" b="1" dirty="0">
                <a:latin typeface="Roboto Mono" panose="020B0604020202020204" charset="0"/>
                <a:ea typeface="Roboto Mono" panose="020B0604020202020204" charset="0"/>
                <a:cs typeface="Roboto Mono"/>
                <a:sym typeface="Roboto Mono"/>
              </a:rPr>
              <a:t>Tech Stack</a:t>
            </a:r>
          </a:p>
          <a:p>
            <a:pPr marL="152400" lvl="1">
              <a:buSzPts val="1200"/>
            </a:pPr>
            <a:r>
              <a:rPr lang="en-US" sz="1700" b="1" dirty="0">
                <a:latin typeface="Roboto Mono" panose="020B0604020202020204" charset="0"/>
                <a:ea typeface="Roboto Mono" panose="020B0604020202020204" charset="0"/>
                <a:cs typeface="Roboto Mono"/>
                <a:sym typeface="Roboto Mono"/>
              </a:rPr>
              <a:t>	- Python</a:t>
            </a:r>
          </a:p>
          <a:p>
            <a:pPr marL="152400" lvl="1">
              <a:buSzPts val="1200"/>
            </a:pPr>
            <a:r>
              <a:rPr lang="en-US" sz="1700" b="1" dirty="0">
                <a:latin typeface="Roboto Mono" panose="020B0604020202020204" charset="0"/>
                <a:ea typeface="Roboto Mono" panose="020B0604020202020204" charset="0"/>
                <a:cs typeface="Roboto Mono"/>
                <a:sym typeface="Roboto Mono"/>
              </a:rPr>
              <a:t>	- python-</a:t>
            </a:r>
            <a:r>
              <a:rPr lang="en-US" sz="1700" b="1" dirty="0" err="1">
                <a:latin typeface="Roboto Mono" panose="020B0604020202020204" charset="0"/>
                <a:ea typeface="Roboto Mono" panose="020B0604020202020204" charset="0"/>
                <a:cs typeface="Roboto Mono"/>
                <a:sym typeface="Roboto Mono"/>
              </a:rPr>
              <a:t>nmap</a:t>
            </a:r>
            <a:r>
              <a:rPr lang="en-US" sz="1700" b="1" dirty="0">
                <a:latin typeface="Roboto Mono" panose="020B0604020202020204" charset="0"/>
                <a:ea typeface="Roboto Mono" panose="020B0604020202020204" charset="0"/>
                <a:cs typeface="Roboto Mono"/>
                <a:sym typeface="Roboto Mono"/>
              </a:rPr>
              <a:t> (</a:t>
            </a:r>
            <a:r>
              <a:rPr lang="en-US" b="1" dirty="0">
                <a:latin typeface="Roboto Mono" panose="020B0604020202020204" charset="0"/>
                <a:ea typeface="Roboto Mono" panose="020B0604020202020204" charset="0"/>
                <a:cs typeface="Roboto Mono"/>
                <a:sym typeface="Roboto Mono"/>
              </a:rPr>
              <a:t>a module used to do network scanning in python )</a:t>
            </a:r>
          </a:p>
          <a:p>
            <a:pPr marL="152400" lvl="1">
              <a:buSzPts val="1200"/>
            </a:pPr>
            <a:r>
              <a:rPr lang="en-US" sz="1700" b="1" dirty="0">
                <a:latin typeface="Roboto Mono" panose="020B0604020202020204" charset="0"/>
                <a:ea typeface="Roboto Mono" panose="020B0604020202020204" charset="0"/>
                <a:cs typeface="Roboto Mono"/>
                <a:sym typeface="Roboto Mono"/>
              </a:rPr>
              <a:t>	- flask </a:t>
            </a:r>
            <a:r>
              <a:rPr lang="en-US" b="1" dirty="0">
                <a:latin typeface="Roboto Mono" panose="020B0604020202020204" charset="0"/>
                <a:ea typeface="Roboto Mono" panose="020B0604020202020204" charset="0"/>
                <a:cs typeface="Roboto Mono"/>
                <a:sym typeface="Roboto Mono"/>
              </a:rPr>
              <a:t>(</a:t>
            </a:r>
            <a:r>
              <a:rPr lang="en-US" sz="1700" b="1" dirty="0">
                <a:latin typeface="Roboto Mono" panose="020B0604020202020204" charset="0"/>
                <a:ea typeface="Roboto Mono" panose="020B0604020202020204" charset="0"/>
                <a:cs typeface="Roboto Mono"/>
                <a:sym typeface="Roboto Mono"/>
              </a:rPr>
              <a:t> </a:t>
            </a:r>
            <a:r>
              <a:rPr lang="en-US" b="1" dirty="0">
                <a:latin typeface="Roboto Mono" panose="020B0604020202020204" charset="0"/>
                <a:ea typeface="Roboto Mono" panose="020B0604020202020204" charset="0"/>
                <a:cs typeface="Roboto Mono"/>
                <a:sym typeface="Roboto Mono"/>
              </a:rPr>
              <a:t>API of python used to build webapps</a:t>
            </a:r>
            <a:r>
              <a:rPr lang="en-US" sz="1700" b="1" dirty="0">
                <a:latin typeface="Roboto Mono" panose="020B0604020202020204" charset="0"/>
                <a:ea typeface="Roboto Mono" panose="020B0604020202020204" charset="0"/>
                <a:cs typeface="Roboto Mono"/>
                <a:sym typeface="Roboto Mono"/>
              </a:rPr>
              <a:t> </a:t>
            </a:r>
            <a:r>
              <a:rPr lang="en-US" b="1" dirty="0">
                <a:latin typeface="Roboto Mono" panose="020B0604020202020204" charset="0"/>
                <a:ea typeface="Roboto Mono" panose="020B0604020202020204" charset="0"/>
                <a:cs typeface="Roboto Mono"/>
                <a:sym typeface="Roboto Mono"/>
              </a:rPr>
              <a:t>)</a:t>
            </a:r>
          </a:p>
          <a:p>
            <a:pPr marL="152400" lvl="1">
              <a:buSzPts val="1200"/>
            </a:pPr>
            <a:r>
              <a:rPr lang="en-US" sz="1700" b="1" dirty="0">
                <a:latin typeface="Roboto Mono" panose="020B0604020202020204" charset="0"/>
                <a:ea typeface="Roboto Mono" panose="020B0604020202020204" charset="0"/>
                <a:cs typeface="Roboto Mono"/>
                <a:sym typeface="Roboto Mono"/>
              </a:rPr>
              <a:t>	- </a:t>
            </a:r>
            <a:r>
              <a:rPr lang="en-US" sz="1700" b="1" dirty="0" err="1">
                <a:latin typeface="Roboto Mono" panose="020B0604020202020204" charset="0"/>
                <a:ea typeface="Roboto Mono" panose="020B0604020202020204" charset="0"/>
                <a:cs typeface="Roboto Mono"/>
                <a:sym typeface="Roboto Mono"/>
              </a:rPr>
              <a:t>SQLAlchemy</a:t>
            </a:r>
            <a:r>
              <a:rPr lang="en-US" sz="1700" b="1" dirty="0">
                <a:latin typeface="Roboto Mono" panose="020B0604020202020204" charset="0"/>
                <a:ea typeface="Roboto Mono" panose="020B0604020202020204" charset="0"/>
                <a:cs typeface="Roboto Mono"/>
                <a:sym typeface="Roboto Mono"/>
              </a:rPr>
              <a:t> </a:t>
            </a:r>
            <a:r>
              <a:rPr lang="en-US" b="1" dirty="0">
                <a:latin typeface="Roboto Mono" panose="020B0604020202020204" charset="0"/>
                <a:ea typeface="Roboto Mono" panose="020B0604020202020204" charset="0"/>
                <a:cs typeface="Roboto Mono"/>
                <a:sym typeface="Roboto Mono"/>
              </a:rPr>
              <a:t>( module used to create and manage sqlite3 database )</a:t>
            </a:r>
          </a:p>
          <a:p>
            <a:pPr marL="152400" lvl="1">
              <a:buSzPts val="1200"/>
            </a:pPr>
            <a:r>
              <a:rPr lang="en-US" b="1" dirty="0">
                <a:latin typeface="Roboto Mono" panose="020B0604020202020204" charset="0"/>
                <a:ea typeface="Roboto Mono" panose="020B0604020202020204" charset="0"/>
                <a:cs typeface="Roboto Mono"/>
                <a:sym typeface="Roboto Mono"/>
              </a:rPr>
              <a:t>       </a:t>
            </a:r>
            <a:r>
              <a:rPr lang="en-US" dirty="0">
                <a:latin typeface="Roboto Mono" panose="020B0604020202020204" charset="0"/>
                <a:ea typeface="Roboto Mono" panose="020B0604020202020204" charset="0"/>
                <a:cs typeface="Roboto Mono"/>
                <a:sym typeface="Roboto Mono"/>
              </a:rPr>
              <a:t>-  </a:t>
            </a:r>
            <a:r>
              <a:rPr lang="en-IN" b="1" dirty="0" err="1">
                <a:latin typeface="Roboto" panose="020B0604020202020204" charset="0"/>
                <a:ea typeface="Roboto" panose="020B0604020202020204" charset="0"/>
              </a:rPr>
              <a:t>paramiko</a:t>
            </a:r>
            <a:r>
              <a:rPr lang="en-IN" b="1" dirty="0">
                <a:latin typeface="Roboto" panose="020B0604020202020204" charset="0"/>
                <a:ea typeface="Roboto" panose="020B0604020202020204" charset="0"/>
              </a:rPr>
              <a:t> ( used for </a:t>
            </a:r>
            <a:r>
              <a:rPr lang="en-IN" b="1" dirty="0" err="1">
                <a:latin typeface="Roboto" panose="020B0604020202020204" charset="0"/>
                <a:ea typeface="Roboto" panose="020B0604020202020204" charset="0"/>
              </a:rPr>
              <a:t>ssh</a:t>
            </a:r>
            <a:r>
              <a:rPr lang="en-IN" b="1" dirty="0">
                <a:latin typeface="Roboto" panose="020B0604020202020204" charset="0"/>
                <a:ea typeface="Roboto" panose="020B0604020202020204" charset="0"/>
              </a:rPr>
              <a:t> client connection)</a:t>
            </a:r>
          </a:p>
          <a:p>
            <a:pPr marL="152400" lvl="1">
              <a:buSzPts val="1200"/>
            </a:pPr>
            <a:endParaRPr lang="en-US" b="1" dirty="0">
              <a:latin typeface="Roboto Mono" panose="020B0604020202020204" charset="0"/>
              <a:ea typeface="Roboto Mono" panose="020B0604020202020204" charset="0"/>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18"/>
          <p:cNvPicPr preferRelativeResize="0"/>
          <p:nvPr/>
        </p:nvPicPr>
        <p:blipFill rotWithShape="1">
          <a:blip r:embed="rId3">
            <a:alphaModFix/>
          </a:blip>
          <a:srcRect b="4816"/>
          <a:stretch/>
        </p:blipFill>
        <p:spPr>
          <a:xfrm>
            <a:off x="-3572" y="-311925"/>
            <a:ext cx="9147572" cy="5455425"/>
          </a:xfrm>
          <a:prstGeom prst="rect">
            <a:avLst/>
          </a:prstGeom>
          <a:noFill/>
          <a:ln>
            <a:noFill/>
          </a:ln>
        </p:spPr>
      </p:pic>
      <p:sp>
        <p:nvSpPr>
          <p:cNvPr id="91" name="Google Shape;91;p18"/>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latin typeface="Roboto Mono"/>
                <a:ea typeface="Roboto Mono"/>
                <a:cs typeface="Roboto Mono"/>
                <a:sym typeface="Roboto Mono"/>
              </a:rPr>
              <a:t>Use-cases</a:t>
            </a:r>
            <a:endParaRPr sz="2400" b="1" dirty="0">
              <a:latin typeface="Roboto Mono"/>
              <a:ea typeface="Roboto Mono"/>
              <a:cs typeface="Roboto Mono"/>
              <a:sym typeface="Roboto Mono"/>
            </a:endParaRPr>
          </a:p>
        </p:txBody>
      </p:sp>
      <p:sp>
        <p:nvSpPr>
          <p:cNvPr id="92" name="Google Shape;92;p18"/>
          <p:cNvSpPr txBox="1"/>
          <p:nvPr/>
        </p:nvSpPr>
        <p:spPr>
          <a:xfrm>
            <a:off x="286800" y="1700887"/>
            <a:ext cx="8857200" cy="1303500"/>
          </a:xfrm>
          <a:prstGeom prst="rect">
            <a:avLst/>
          </a:prstGeom>
          <a:noFill/>
          <a:ln>
            <a:noFill/>
          </a:ln>
        </p:spPr>
        <p:txBody>
          <a:bodyPr spcFirstLastPara="1" wrap="square" lIns="91425" tIns="91425" rIns="91425" bIns="91425" anchor="ctr" anchorCtr="0">
            <a:noAutofit/>
          </a:bodyPr>
          <a:lstStyle/>
          <a:p>
            <a:pPr marL="457200" marR="0" lvl="0" indent="0" algn="l" rtl="0">
              <a:lnSpc>
                <a:spcPct val="100000"/>
              </a:lnSpc>
              <a:spcBef>
                <a:spcPts val="0"/>
              </a:spcBef>
              <a:spcAft>
                <a:spcPts val="0"/>
              </a:spcAft>
              <a:buNone/>
            </a:pPr>
            <a:endParaRPr sz="1200" dirty="0">
              <a:latin typeface="Roboto Mono"/>
              <a:ea typeface="Roboto Mono"/>
              <a:cs typeface="Roboto Mono"/>
              <a:sym typeface="Roboto Mono"/>
            </a:endParaRPr>
          </a:p>
        </p:txBody>
      </p:sp>
      <p:pic>
        <p:nvPicPr>
          <p:cNvPr id="3" name="Picture 2">
            <a:extLst>
              <a:ext uri="{FF2B5EF4-FFF2-40B4-BE49-F238E27FC236}">
                <a16:creationId xmlns:a16="http://schemas.microsoft.com/office/drawing/2014/main" id="{4C05C47D-36A4-4859-82D4-31B1E7242E2F}"/>
              </a:ext>
            </a:extLst>
          </p:cNvPr>
          <p:cNvPicPr>
            <a:picLocks noChangeAspect="1"/>
          </p:cNvPicPr>
          <p:nvPr/>
        </p:nvPicPr>
        <p:blipFill>
          <a:blip r:embed="rId4"/>
          <a:stretch>
            <a:fillRect/>
          </a:stretch>
        </p:blipFill>
        <p:spPr>
          <a:xfrm>
            <a:off x="1692530" y="1700887"/>
            <a:ext cx="5755368" cy="3118802"/>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F9784A38-9897-4446-99F4-770F9B6464F9}"/>
              </a:ext>
            </a:extLst>
          </p:cNvPr>
          <p:cNvSpPr txBox="1"/>
          <p:nvPr/>
        </p:nvSpPr>
        <p:spPr>
          <a:xfrm>
            <a:off x="1692530" y="1083026"/>
            <a:ext cx="5755368" cy="400110"/>
          </a:xfrm>
          <a:prstGeom prst="rect">
            <a:avLst/>
          </a:prstGeom>
          <a:noFill/>
        </p:spPr>
        <p:txBody>
          <a:bodyPr wrap="square" rtlCol="0">
            <a:spAutoFit/>
          </a:bodyPr>
          <a:lstStyle/>
          <a:p>
            <a:pPr algn="ctr"/>
            <a:r>
              <a:rPr lang="en-IN" sz="2000" dirty="0">
                <a:latin typeface="Roboto Mono" panose="020B0604020202020204" charset="0"/>
                <a:ea typeface="Roboto Mono" panose="020B0604020202020204" charset="0"/>
              </a:rPr>
              <a:t>System Architecture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1;p18">
            <a:extLst>
              <a:ext uri="{FF2B5EF4-FFF2-40B4-BE49-F238E27FC236}">
                <a16:creationId xmlns:a16="http://schemas.microsoft.com/office/drawing/2014/main" id="{6B8C628A-980A-4653-91B8-8FC9098E4531}"/>
              </a:ext>
            </a:extLst>
          </p:cNvPr>
          <p:cNvSpPr txBox="1"/>
          <p:nvPr/>
        </p:nvSpPr>
        <p:spPr>
          <a:xfrm>
            <a:off x="135875" y="138132"/>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latin typeface="Roboto Mono"/>
                <a:ea typeface="Roboto Mono"/>
                <a:cs typeface="Roboto Mono"/>
                <a:sym typeface="Roboto Mono"/>
              </a:rPr>
              <a:t>Use-cases</a:t>
            </a:r>
            <a:endParaRPr sz="2400" b="1" dirty="0">
              <a:latin typeface="Roboto Mono"/>
              <a:ea typeface="Roboto Mono"/>
              <a:cs typeface="Roboto Mono"/>
              <a:sym typeface="Roboto Mono"/>
            </a:endParaRPr>
          </a:p>
        </p:txBody>
      </p:sp>
      <p:pic>
        <p:nvPicPr>
          <p:cNvPr id="5" name="Picture 4">
            <a:extLst>
              <a:ext uri="{FF2B5EF4-FFF2-40B4-BE49-F238E27FC236}">
                <a16:creationId xmlns:a16="http://schemas.microsoft.com/office/drawing/2014/main" id="{545EC2F1-B32E-43CF-8AA5-E2A5B8FC46CB}"/>
              </a:ext>
            </a:extLst>
          </p:cNvPr>
          <p:cNvPicPr>
            <a:picLocks noChangeAspect="1"/>
          </p:cNvPicPr>
          <p:nvPr/>
        </p:nvPicPr>
        <p:blipFill>
          <a:blip r:embed="rId2"/>
          <a:stretch>
            <a:fillRect/>
          </a:stretch>
        </p:blipFill>
        <p:spPr>
          <a:xfrm>
            <a:off x="0" y="1331428"/>
            <a:ext cx="9144000" cy="3580780"/>
          </a:xfrm>
          <a:prstGeom prst="rect">
            <a:avLst/>
          </a:prstGeom>
          <a:ln>
            <a:noFill/>
          </a:ln>
          <a:effectLst>
            <a:softEdge rad="112500"/>
          </a:effectLst>
        </p:spPr>
      </p:pic>
      <p:sp>
        <p:nvSpPr>
          <p:cNvPr id="6" name="TextBox 5">
            <a:extLst>
              <a:ext uri="{FF2B5EF4-FFF2-40B4-BE49-F238E27FC236}">
                <a16:creationId xmlns:a16="http://schemas.microsoft.com/office/drawing/2014/main" id="{99C0DF07-B7C8-4AC4-A58E-843B70100101}"/>
              </a:ext>
            </a:extLst>
          </p:cNvPr>
          <p:cNvSpPr txBox="1"/>
          <p:nvPr/>
        </p:nvSpPr>
        <p:spPr>
          <a:xfrm>
            <a:off x="1694316" y="931318"/>
            <a:ext cx="5755368" cy="400110"/>
          </a:xfrm>
          <a:prstGeom prst="rect">
            <a:avLst/>
          </a:prstGeom>
          <a:noFill/>
        </p:spPr>
        <p:txBody>
          <a:bodyPr wrap="square" rtlCol="0">
            <a:spAutoFit/>
          </a:bodyPr>
          <a:lstStyle/>
          <a:p>
            <a:pPr algn="ctr"/>
            <a:r>
              <a:rPr lang="en-IN" sz="2000" dirty="0">
                <a:latin typeface="Roboto Mono" panose="020B0604020202020204" charset="0"/>
                <a:ea typeface="Roboto Mono" panose="020B0604020202020204" charset="0"/>
              </a:rPr>
              <a:t>Sequence Diagram</a:t>
            </a:r>
          </a:p>
        </p:txBody>
      </p:sp>
    </p:spTree>
    <p:extLst>
      <p:ext uri="{BB962C8B-B14F-4D97-AF65-F5344CB8AC3E}">
        <p14:creationId xmlns:p14="http://schemas.microsoft.com/office/powerpoint/2010/main" val="491762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1" name="Google Shape;91;p18"/>
          <p:cNvSpPr txBox="1"/>
          <p:nvPr/>
        </p:nvSpPr>
        <p:spPr>
          <a:xfrm>
            <a:off x="159321"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latin typeface="Roboto Mono"/>
                <a:ea typeface="Roboto Mono"/>
                <a:cs typeface="Roboto Mono"/>
                <a:sym typeface="Roboto Mono"/>
              </a:rPr>
              <a:t>Screen</a:t>
            </a:r>
            <a:r>
              <a:rPr lang="en-IN" sz="2400" b="1" dirty="0">
                <a:latin typeface="Roboto Mono"/>
                <a:ea typeface="Roboto Mono"/>
                <a:cs typeface="Roboto Mono"/>
                <a:sym typeface="Roboto Mono"/>
              </a:rPr>
              <a:t>s</a:t>
            </a:r>
            <a:r>
              <a:rPr lang="en" sz="2400" b="1" dirty="0">
                <a:latin typeface="Roboto Mono"/>
                <a:ea typeface="Roboto Mono"/>
                <a:cs typeface="Roboto Mono"/>
                <a:sym typeface="Roboto Mono"/>
              </a:rPr>
              <a:t>hoots</a:t>
            </a:r>
            <a:endParaRPr sz="2400" b="1" dirty="0">
              <a:latin typeface="Roboto Mono"/>
              <a:ea typeface="Roboto Mono"/>
              <a:cs typeface="Roboto Mono"/>
              <a:sym typeface="Roboto Mono"/>
            </a:endParaRPr>
          </a:p>
        </p:txBody>
      </p:sp>
      <p:pic>
        <p:nvPicPr>
          <p:cNvPr id="3" name="Picture 2">
            <a:extLst>
              <a:ext uri="{FF2B5EF4-FFF2-40B4-BE49-F238E27FC236}">
                <a16:creationId xmlns:a16="http://schemas.microsoft.com/office/drawing/2014/main" id="{36136110-704E-44A4-905B-CB1622A0B7A1}"/>
              </a:ext>
            </a:extLst>
          </p:cNvPr>
          <p:cNvPicPr>
            <a:picLocks noChangeAspect="1"/>
          </p:cNvPicPr>
          <p:nvPr/>
        </p:nvPicPr>
        <p:blipFill>
          <a:blip r:embed="rId3"/>
          <a:stretch>
            <a:fillRect/>
          </a:stretch>
        </p:blipFill>
        <p:spPr>
          <a:xfrm>
            <a:off x="1321081" y="893117"/>
            <a:ext cx="6901847" cy="1678633"/>
          </a:xfrm>
          <a:prstGeom prst="rect">
            <a:avLst/>
          </a:prstGeom>
        </p:spPr>
      </p:pic>
      <p:sp>
        <p:nvSpPr>
          <p:cNvPr id="7" name="Google Shape;91;p18">
            <a:extLst>
              <a:ext uri="{FF2B5EF4-FFF2-40B4-BE49-F238E27FC236}">
                <a16:creationId xmlns:a16="http://schemas.microsoft.com/office/drawing/2014/main" id="{F06CA8B1-EFFA-4D65-85FD-C8ABD34625EA}"/>
              </a:ext>
            </a:extLst>
          </p:cNvPr>
          <p:cNvSpPr txBox="1"/>
          <p:nvPr/>
        </p:nvSpPr>
        <p:spPr>
          <a:xfrm>
            <a:off x="709128" y="3032039"/>
            <a:ext cx="7513800" cy="720000"/>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Font typeface="Arial" panose="020B0604020202020204" pitchFamily="34" charset="0"/>
              <a:buChar char="•"/>
            </a:pPr>
            <a:r>
              <a:rPr lang="en-US" dirty="0">
                <a:latin typeface="Roboto Mono"/>
                <a:ea typeface="Roboto Mono"/>
                <a:cs typeface="Roboto Mono"/>
                <a:sym typeface="Roboto Mono"/>
              </a:rPr>
              <a:t>These commands help us to gather hostname ,IP ,MAC, OS of ssh tunnel running system.</a:t>
            </a:r>
            <a:endParaRPr dirty="0">
              <a:latin typeface="Roboto Mono"/>
              <a:ea typeface="Roboto Mono"/>
              <a:cs typeface="Roboto Mono"/>
              <a:sym typeface="Roboto Mono"/>
            </a:endParaRPr>
          </a:p>
        </p:txBody>
      </p:sp>
    </p:spTree>
    <p:extLst>
      <p:ext uri="{BB962C8B-B14F-4D97-AF65-F5344CB8AC3E}">
        <p14:creationId xmlns:p14="http://schemas.microsoft.com/office/powerpoint/2010/main" val="1386658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18"/>
          <p:cNvPicPr preferRelativeResize="0"/>
          <p:nvPr/>
        </p:nvPicPr>
        <p:blipFill rotWithShape="1">
          <a:blip r:embed="rId3">
            <a:alphaModFix/>
          </a:blip>
          <a:srcRect b="4816"/>
          <a:stretch/>
        </p:blipFill>
        <p:spPr>
          <a:xfrm>
            <a:off x="-3572" y="1186284"/>
            <a:ext cx="9147572" cy="5455425"/>
          </a:xfrm>
          <a:prstGeom prst="rect">
            <a:avLst/>
          </a:prstGeom>
          <a:noFill/>
          <a:ln>
            <a:noFill/>
          </a:ln>
        </p:spPr>
      </p:pic>
      <p:sp>
        <p:nvSpPr>
          <p:cNvPr id="91" name="Google Shape;91;p18"/>
          <p:cNvSpPr txBox="1"/>
          <p:nvPr/>
        </p:nvSpPr>
        <p:spPr>
          <a:xfrm>
            <a:off x="159321"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latin typeface="Roboto Mono"/>
                <a:ea typeface="Roboto Mono"/>
                <a:cs typeface="Roboto Mono"/>
                <a:sym typeface="Roboto Mono"/>
              </a:rPr>
              <a:t>Screen</a:t>
            </a:r>
            <a:r>
              <a:rPr lang="en-IN" sz="2400" b="1" dirty="0">
                <a:latin typeface="Roboto Mono"/>
                <a:ea typeface="Roboto Mono"/>
                <a:cs typeface="Roboto Mono"/>
                <a:sym typeface="Roboto Mono"/>
              </a:rPr>
              <a:t>s</a:t>
            </a:r>
            <a:r>
              <a:rPr lang="en" sz="2400" b="1" dirty="0">
                <a:latin typeface="Roboto Mono"/>
                <a:ea typeface="Roboto Mono"/>
                <a:cs typeface="Roboto Mono"/>
                <a:sym typeface="Roboto Mono"/>
              </a:rPr>
              <a:t>hoots</a:t>
            </a:r>
            <a:endParaRPr sz="2400" b="1" dirty="0">
              <a:latin typeface="Roboto Mono"/>
              <a:ea typeface="Roboto Mono"/>
              <a:cs typeface="Roboto Mono"/>
              <a:sym typeface="Roboto Mono"/>
            </a:endParaRPr>
          </a:p>
        </p:txBody>
      </p:sp>
      <p:sp>
        <p:nvSpPr>
          <p:cNvPr id="7" name="Google Shape;91;p18">
            <a:extLst>
              <a:ext uri="{FF2B5EF4-FFF2-40B4-BE49-F238E27FC236}">
                <a16:creationId xmlns:a16="http://schemas.microsoft.com/office/drawing/2014/main" id="{F06CA8B1-EFFA-4D65-85FD-C8ABD34625EA}"/>
              </a:ext>
            </a:extLst>
          </p:cNvPr>
          <p:cNvSpPr txBox="1"/>
          <p:nvPr/>
        </p:nvSpPr>
        <p:spPr>
          <a:xfrm>
            <a:off x="709127" y="4423500"/>
            <a:ext cx="7513800" cy="720000"/>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Font typeface="Arial" panose="020B0604020202020204" pitchFamily="34" charset="0"/>
              <a:buChar char="•"/>
            </a:pPr>
            <a:r>
              <a:rPr lang="en-US" dirty="0">
                <a:latin typeface="Roboto Mono"/>
                <a:ea typeface="Roboto Mono"/>
                <a:cs typeface="Roboto Mono"/>
                <a:sym typeface="Roboto Mono"/>
              </a:rPr>
              <a:t>This command gather all the connected hostnames, IP addresses &amp; last seen information.</a:t>
            </a:r>
            <a:endParaRPr dirty="0">
              <a:latin typeface="Roboto Mono"/>
              <a:ea typeface="Roboto Mono"/>
              <a:cs typeface="Roboto Mono"/>
              <a:sym typeface="Roboto Mono"/>
            </a:endParaRPr>
          </a:p>
        </p:txBody>
      </p:sp>
      <p:pic>
        <p:nvPicPr>
          <p:cNvPr id="4" name="Picture 3">
            <a:extLst>
              <a:ext uri="{FF2B5EF4-FFF2-40B4-BE49-F238E27FC236}">
                <a16:creationId xmlns:a16="http://schemas.microsoft.com/office/drawing/2014/main" id="{63BB8CEB-73D6-444F-809D-3752E3F42DA2}"/>
              </a:ext>
            </a:extLst>
          </p:cNvPr>
          <p:cNvPicPr>
            <a:picLocks noChangeAspect="1"/>
          </p:cNvPicPr>
          <p:nvPr/>
        </p:nvPicPr>
        <p:blipFill>
          <a:blip r:embed="rId4"/>
          <a:stretch>
            <a:fillRect/>
          </a:stretch>
        </p:blipFill>
        <p:spPr>
          <a:xfrm>
            <a:off x="1556932" y="1272532"/>
            <a:ext cx="5818191" cy="2252203"/>
          </a:xfrm>
          <a:prstGeom prst="rect">
            <a:avLst/>
          </a:prstGeom>
        </p:spPr>
      </p:pic>
    </p:spTree>
    <p:extLst>
      <p:ext uri="{BB962C8B-B14F-4D97-AF65-F5344CB8AC3E}">
        <p14:creationId xmlns:p14="http://schemas.microsoft.com/office/powerpoint/2010/main" val="878434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18"/>
          <p:cNvPicPr preferRelativeResize="0"/>
          <p:nvPr/>
        </p:nvPicPr>
        <p:blipFill rotWithShape="1">
          <a:blip r:embed="rId3">
            <a:alphaModFix/>
          </a:blip>
          <a:srcRect b="4816"/>
          <a:stretch/>
        </p:blipFill>
        <p:spPr>
          <a:xfrm>
            <a:off x="-3572" y="1186284"/>
            <a:ext cx="9147572" cy="5455425"/>
          </a:xfrm>
          <a:prstGeom prst="rect">
            <a:avLst/>
          </a:prstGeom>
          <a:noFill/>
          <a:ln>
            <a:noFill/>
          </a:ln>
        </p:spPr>
      </p:pic>
      <p:sp>
        <p:nvSpPr>
          <p:cNvPr id="91" name="Google Shape;91;p18"/>
          <p:cNvSpPr txBox="1"/>
          <p:nvPr/>
        </p:nvSpPr>
        <p:spPr>
          <a:xfrm>
            <a:off x="159321"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latin typeface="Roboto Mono"/>
                <a:ea typeface="Roboto Mono"/>
                <a:cs typeface="Roboto Mono"/>
                <a:sym typeface="Roboto Mono"/>
              </a:rPr>
              <a:t>Screen</a:t>
            </a:r>
            <a:r>
              <a:rPr lang="en-IN" sz="2400" b="1" dirty="0">
                <a:latin typeface="Roboto Mono"/>
                <a:ea typeface="Roboto Mono"/>
                <a:cs typeface="Roboto Mono"/>
                <a:sym typeface="Roboto Mono"/>
              </a:rPr>
              <a:t>s</a:t>
            </a:r>
            <a:r>
              <a:rPr lang="en" sz="2400" b="1" dirty="0">
                <a:latin typeface="Roboto Mono"/>
                <a:ea typeface="Roboto Mono"/>
                <a:cs typeface="Roboto Mono"/>
                <a:sym typeface="Roboto Mono"/>
              </a:rPr>
              <a:t>hoots</a:t>
            </a:r>
            <a:endParaRPr sz="2400" b="1" dirty="0">
              <a:latin typeface="Roboto Mono"/>
              <a:ea typeface="Roboto Mono"/>
              <a:cs typeface="Roboto Mono"/>
              <a:sym typeface="Roboto Mono"/>
            </a:endParaRPr>
          </a:p>
        </p:txBody>
      </p:sp>
      <p:sp>
        <p:nvSpPr>
          <p:cNvPr id="7" name="Google Shape;91;p18">
            <a:extLst>
              <a:ext uri="{FF2B5EF4-FFF2-40B4-BE49-F238E27FC236}">
                <a16:creationId xmlns:a16="http://schemas.microsoft.com/office/drawing/2014/main" id="{F06CA8B1-EFFA-4D65-85FD-C8ABD34625EA}"/>
              </a:ext>
            </a:extLst>
          </p:cNvPr>
          <p:cNvSpPr txBox="1"/>
          <p:nvPr/>
        </p:nvSpPr>
        <p:spPr>
          <a:xfrm>
            <a:off x="934211" y="3913996"/>
            <a:ext cx="7513800" cy="720000"/>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Font typeface="Arial" panose="020B0604020202020204" pitchFamily="34" charset="0"/>
              <a:buChar char="•"/>
            </a:pPr>
            <a:r>
              <a:rPr lang="en-US" dirty="0">
                <a:latin typeface="Roboto Mono"/>
                <a:ea typeface="Roboto Mono"/>
                <a:cs typeface="Roboto Mono"/>
                <a:sym typeface="Roboto Mono"/>
              </a:rPr>
              <a:t>We gathered extra data of who using source ssh port to get destination port information.</a:t>
            </a:r>
            <a:endParaRPr dirty="0">
              <a:latin typeface="Roboto Mono"/>
              <a:ea typeface="Roboto Mono"/>
              <a:cs typeface="Roboto Mono"/>
              <a:sym typeface="Roboto Mono"/>
            </a:endParaRPr>
          </a:p>
        </p:txBody>
      </p:sp>
      <p:pic>
        <p:nvPicPr>
          <p:cNvPr id="3" name="Picture 2">
            <a:extLst>
              <a:ext uri="{FF2B5EF4-FFF2-40B4-BE49-F238E27FC236}">
                <a16:creationId xmlns:a16="http://schemas.microsoft.com/office/drawing/2014/main" id="{B23FFE9A-6515-475F-8B0E-1844695050B5}"/>
              </a:ext>
            </a:extLst>
          </p:cNvPr>
          <p:cNvPicPr>
            <a:picLocks noChangeAspect="1"/>
          </p:cNvPicPr>
          <p:nvPr/>
        </p:nvPicPr>
        <p:blipFill>
          <a:blip r:embed="rId4"/>
          <a:stretch>
            <a:fillRect/>
          </a:stretch>
        </p:blipFill>
        <p:spPr>
          <a:xfrm>
            <a:off x="626203" y="1186284"/>
            <a:ext cx="7891594" cy="2025839"/>
          </a:xfrm>
          <a:prstGeom prst="rect">
            <a:avLst/>
          </a:prstGeom>
        </p:spPr>
      </p:pic>
    </p:spTree>
    <p:extLst>
      <p:ext uri="{BB962C8B-B14F-4D97-AF65-F5344CB8AC3E}">
        <p14:creationId xmlns:p14="http://schemas.microsoft.com/office/powerpoint/2010/main" val="809689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18"/>
          <p:cNvPicPr preferRelativeResize="0"/>
          <p:nvPr/>
        </p:nvPicPr>
        <p:blipFill rotWithShape="1">
          <a:blip r:embed="rId3">
            <a:alphaModFix/>
          </a:blip>
          <a:srcRect b="4816"/>
          <a:stretch/>
        </p:blipFill>
        <p:spPr>
          <a:xfrm>
            <a:off x="-3572" y="1186284"/>
            <a:ext cx="9147572" cy="5455425"/>
          </a:xfrm>
          <a:prstGeom prst="rect">
            <a:avLst/>
          </a:prstGeom>
          <a:noFill/>
          <a:ln>
            <a:noFill/>
          </a:ln>
        </p:spPr>
      </p:pic>
      <p:sp>
        <p:nvSpPr>
          <p:cNvPr id="91" name="Google Shape;91;p18"/>
          <p:cNvSpPr txBox="1"/>
          <p:nvPr/>
        </p:nvSpPr>
        <p:spPr>
          <a:xfrm>
            <a:off x="159321"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latin typeface="Roboto Mono"/>
                <a:ea typeface="Roboto Mono"/>
                <a:cs typeface="Roboto Mono"/>
                <a:sym typeface="Roboto Mono"/>
              </a:rPr>
              <a:t>Screen</a:t>
            </a:r>
            <a:r>
              <a:rPr lang="en-IN" sz="2400" b="1" dirty="0">
                <a:latin typeface="Roboto Mono"/>
                <a:ea typeface="Roboto Mono"/>
                <a:cs typeface="Roboto Mono"/>
                <a:sym typeface="Roboto Mono"/>
              </a:rPr>
              <a:t>s</a:t>
            </a:r>
            <a:r>
              <a:rPr lang="en" sz="2400" b="1" dirty="0">
                <a:latin typeface="Roboto Mono"/>
                <a:ea typeface="Roboto Mono"/>
                <a:cs typeface="Roboto Mono"/>
                <a:sym typeface="Roboto Mono"/>
              </a:rPr>
              <a:t>hoots</a:t>
            </a:r>
            <a:endParaRPr sz="2400" b="1" dirty="0">
              <a:latin typeface="Roboto Mono"/>
              <a:ea typeface="Roboto Mono"/>
              <a:cs typeface="Roboto Mono"/>
              <a:sym typeface="Roboto Mono"/>
            </a:endParaRPr>
          </a:p>
        </p:txBody>
      </p:sp>
      <p:sp>
        <p:nvSpPr>
          <p:cNvPr id="7" name="Google Shape;91;p18">
            <a:extLst>
              <a:ext uri="{FF2B5EF4-FFF2-40B4-BE49-F238E27FC236}">
                <a16:creationId xmlns:a16="http://schemas.microsoft.com/office/drawing/2014/main" id="{F06CA8B1-EFFA-4D65-85FD-C8ABD34625EA}"/>
              </a:ext>
            </a:extLst>
          </p:cNvPr>
          <p:cNvSpPr txBox="1"/>
          <p:nvPr/>
        </p:nvSpPr>
        <p:spPr>
          <a:xfrm>
            <a:off x="934211" y="3913995"/>
            <a:ext cx="7513800" cy="2088219"/>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Font typeface="Arial" panose="020B0604020202020204" pitchFamily="34" charset="0"/>
              <a:buChar char="•"/>
            </a:pPr>
            <a:r>
              <a:rPr lang="en-US" dirty="0">
                <a:latin typeface="Roboto Mono"/>
                <a:ea typeface="Roboto Mono"/>
                <a:cs typeface="Roboto Mono"/>
                <a:sym typeface="Roboto Mono"/>
              </a:rPr>
              <a:t>By using netmask we gather the </a:t>
            </a:r>
            <a:r>
              <a:rPr lang="en-US" dirty="0" err="1">
                <a:latin typeface="Roboto Mono"/>
                <a:ea typeface="Roboto Mono"/>
                <a:cs typeface="Roboto Mono"/>
                <a:sym typeface="Roboto Mono"/>
              </a:rPr>
              <a:t>ip</a:t>
            </a:r>
            <a:r>
              <a:rPr lang="en-US" dirty="0">
                <a:latin typeface="Roboto Mono"/>
                <a:ea typeface="Roboto Mono"/>
                <a:cs typeface="Roboto Mono"/>
                <a:sym typeface="Roboto Mono"/>
              </a:rPr>
              <a:t> range and used to gather which hosts are up and </a:t>
            </a:r>
            <a:r>
              <a:rPr lang="en-US" dirty="0" err="1">
                <a:latin typeface="Roboto Mono"/>
                <a:ea typeface="Roboto Mono"/>
                <a:cs typeface="Roboto Mono"/>
                <a:sym typeface="Roboto Mono"/>
              </a:rPr>
              <a:t>ther</a:t>
            </a:r>
            <a:r>
              <a:rPr lang="en-US" dirty="0">
                <a:latin typeface="Roboto Mono"/>
                <a:ea typeface="Roboto Mono"/>
                <a:cs typeface="Roboto Mono"/>
                <a:sym typeface="Roboto Mono"/>
              </a:rPr>
              <a:t> IP,s &amp; MAC address.</a:t>
            </a:r>
          </a:p>
          <a:p>
            <a:pPr marL="342900" lvl="0" indent="-342900" algn="l" rtl="0">
              <a:spcBef>
                <a:spcPts val="0"/>
              </a:spcBef>
              <a:spcAft>
                <a:spcPts val="0"/>
              </a:spcAft>
              <a:buFont typeface="Arial" panose="020B0604020202020204" pitchFamily="34" charset="0"/>
              <a:buChar char="•"/>
            </a:pPr>
            <a:endParaRPr lang="en-US" dirty="0">
              <a:latin typeface="Roboto" panose="020B0604020202020204" charset="0"/>
              <a:ea typeface="Roboto" panose="020B0604020202020204" charset="0"/>
              <a:cs typeface="Roboto Mono"/>
              <a:sym typeface="Roboto Mono"/>
            </a:endParaRPr>
          </a:p>
          <a:p>
            <a:pPr marL="342900" indent="-342900">
              <a:buFont typeface="Arial" panose="020B0604020202020204" pitchFamily="34" charset="0"/>
              <a:buChar char="•"/>
            </a:pPr>
            <a:r>
              <a:rPr lang="en-US" altLang="en-US" dirty="0" err="1">
                <a:solidFill>
                  <a:schemeClr val="tx1"/>
                </a:solidFill>
                <a:latin typeface="Roboto" panose="020B0604020202020204" charset="0"/>
                <a:ea typeface="Roboto" panose="020B0604020202020204" charset="0"/>
              </a:rPr>
              <a:t>sudo</a:t>
            </a:r>
            <a:r>
              <a:rPr lang="en-US" altLang="en-US" dirty="0">
                <a:solidFill>
                  <a:schemeClr val="tx1"/>
                </a:solidFill>
                <a:latin typeface="Roboto" panose="020B0604020202020204" charset="0"/>
                <a:ea typeface="Roboto" panose="020B0604020202020204" charset="0"/>
              </a:rPr>
              <a:t> </a:t>
            </a:r>
            <a:r>
              <a:rPr lang="en-US" altLang="en-US" dirty="0" err="1">
                <a:solidFill>
                  <a:schemeClr val="tx1"/>
                </a:solidFill>
                <a:latin typeface="Roboto" panose="020B0604020202020204" charset="0"/>
                <a:ea typeface="Roboto" panose="020B0604020202020204" charset="0"/>
              </a:rPr>
              <a:t>nmap</a:t>
            </a:r>
            <a:r>
              <a:rPr lang="en-US" altLang="en-US" dirty="0">
                <a:solidFill>
                  <a:schemeClr val="tx1"/>
                </a:solidFill>
                <a:latin typeface="Roboto" panose="020B0604020202020204" charset="0"/>
                <a:ea typeface="Roboto" panose="020B0604020202020204" charset="0"/>
              </a:rPr>
              <a:t> -</a:t>
            </a:r>
            <a:r>
              <a:rPr lang="en-US" altLang="en-US" dirty="0" err="1">
                <a:solidFill>
                  <a:schemeClr val="tx1"/>
                </a:solidFill>
                <a:latin typeface="Roboto" panose="020B0604020202020204" charset="0"/>
                <a:ea typeface="Roboto" panose="020B0604020202020204" charset="0"/>
              </a:rPr>
              <a:t>sP</a:t>
            </a:r>
            <a:r>
              <a:rPr lang="en-US" altLang="en-US" dirty="0">
                <a:solidFill>
                  <a:schemeClr val="tx1"/>
                </a:solidFill>
                <a:latin typeface="Roboto" panose="020B0604020202020204" charset="0"/>
                <a:ea typeface="Roboto" panose="020B0604020202020204" charset="0"/>
              </a:rPr>
              <a:t> 172.31.63.0/24 | </a:t>
            </a:r>
            <a:r>
              <a:rPr lang="en-US" altLang="en-US" dirty="0" err="1">
                <a:solidFill>
                  <a:schemeClr val="tx1"/>
                </a:solidFill>
                <a:latin typeface="Roboto" panose="020B0604020202020204" charset="0"/>
                <a:ea typeface="Roboto" panose="020B0604020202020204" charset="0"/>
              </a:rPr>
              <a:t>awk</a:t>
            </a:r>
            <a:r>
              <a:rPr lang="en-US" altLang="en-US" dirty="0">
                <a:solidFill>
                  <a:schemeClr val="tx1"/>
                </a:solidFill>
                <a:latin typeface="Roboto" panose="020B0604020202020204" charset="0"/>
                <a:ea typeface="Roboto" panose="020B0604020202020204" charset="0"/>
              </a:rPr>
              <a:t> '/Nmap scan report for/{</a:t>
            </a:r>
            <a:r>
              <a:rPr lang="en-US" altLang="en-US" dirty="0" err="1">
                <a:solidFill>
                  <a:schemeClr val="tx1"/>
                </a:solidFill>
                <a:latin typeface="Roboto" panose="020B0604020202020204" charset="0"/>
                <a:ea typeface="Roboto" panose="020B0604020202020204" charset="0"/>
              </a:rPr>
              <a:t>printf</a:t>
            </a:r>
            <a:r>
              <a:rPr lang="en-US" altLang="en-US" dirty="0">
                <a:solidFill>
                  <a:schemeClr val="tx1"/>
                </a:solidFill>
                <a:latin typeface="Roboto" panose="020B0604020202020204" charset="0"/>
                <a:ea typeface="Roboto" panose="020B0604020202020204" charset="0"/>
              </a:rPr>
              <a:t> $5;}/MAC Address:/{print " =&gt; "$3;}' | sort </a:t>
            </a:r>
            <a:br>
              <a:rPr lang="en-US" altLang="en-US" sz="800" dirty="0">
                <a:solidFill>
                  <a:schemeClr val="tx1"/>
                </a:solidFill>
                <a:latin typeface="Roboto" panose="020B0604020202020204" charset="0"/>
                <a:ea typeface="Roboto" panose="020B0604020202020204" charset="0"/>
              </a:rPr>
            </a:br>
            <a:r>
              <a:rPr lang="en-US" altLang="en-US" sz="1000" dirty="0">
                <a:solidFill>
                  <a:schemeClr val="tx1"/>
                </a:solidFill>
                <a:latin typeface="Roboto" panose="020B0604020202020204" charset="0"/>
                <a:ea typeface="Roboto" panose="020B0604020202020204" charset="0"/>
              </a:rPr>
              <a:t>above command is for gathering exact IP’s and MAC addresses of all subnets.</a:t>
            </a:r>
          </a:p>
          <a:p>
            <a:pPr marL="342900" indent="-342900">
              <a:buFont typeface="Arial" panose="020B0604020202020204" pitchFamily="34" charset="0"/>
              <a:buChar char="•"/>
            </a:pPr>
            <a:endParaRPr lang="en-US" altLang="en-US" sz="1000" dirty="0">
              <a:solidFill>
                <a:schemeClr val="tx1"/>
              </a:solidFill>
              <a:latin typeface="Roboto" panose="020B0604020202020204" charset="0"/>
              <a:ea typeface="Roboto" panose="020B0604020202020204" charset="0"/>
            </a:endParaRPr>
          </a:p>
          <a:p>
            <a:pPr marL="342900" indent="-342900">
              <a:buFont typeface="Arial" panose="020B0604020202020204" pitchFamily="34" charset="0"/>
              <a:buChar char="•"/>
            </a:pPr>
            <a:r>
              <a:rPr lang="en-US" altLang="en-US" dirty="0">
                <a:solidFill>
                  <a:schemeClr val="tx1"/>
                </a:solidFill>
                <a:latin typeface="Roboto" panose="020B0604020202020204" charset="0"/>
                <a:ea typeface="Roboto" panose="020B0604020202020204" charset="0"/>
                <a:cs typeface="Courier New" panose="02070309020205020404" pitchFamily="49" charset="0"/>
              </a:rPr>
              <a:t>By using </a:t>
            </a:r>
            <a:r>
              <a:rPr lang="en-US" altLang="en-US" dirty="0" err="1">
                <a:solidFill>
                  <a:schemeClr val="tx1"/>
                </a:solidFill>
                <a:latin typeface="Roboto" panose="020B0604020202020204" charset="0"/>
                <a:ea typeface="Roboto" panose="020B0604020202020204" charset="0"/>
                <a:cs typeface="Courier New" panose="02070309020205020404" pitchFamily="49" charset="0"/>
              </a:rPr>
              <a:t>arp</a:t>
            </a:r>
            <a:r>
              <a:rPr lang="en-US" altLang="en-US" dirty="0">
                <a:solidFill>
                  <a:schemeClr val="tx1"/>
                </a:solidFill>
                <a:latin typeface="Roboto" panose="020B0604020202020204" charset="0"/>
                <a:ea typeface="Roboto" panose="020B0604020202020204" charset="0"/>
                <a:cs typeface="Courier New" panose="02070309020205020404" pitchFamily="49" charset="0"/>
              </a:rPr>
              <a:t>-scan package </a:t>
            </a:r>
            <a:r>
              <a:rPr lang="en-US" altLang="en-US" dirty="0">
                <a:solidFill>
                  <a:schemeClr val="tx1"/>
                </a:solidFill>
                <a:latin typeface="Roboto" panose="020B0604020202020204" charset="0"/>
                <a:ea typeface="Roboto" panose="020B0604020202020204" charset="0"/>
              </a:rPr>
              <a:t>we get faster than </a:t>
            </a:r>
            <a:r>
              <a:rPr lang="en-US" altLang="en-US" dirty="0" err="1">
                <a:solidFill>
                  <a:schemeClr val="tx1"/>
                </a:solidFill>
                <a:latin typeface="Roboto" panose="020B0604020202020204" charset="0"/>
                <a:ea typeface="Roboto" panose="020B0604020202020204" charset="0"/>
              </a:rPr>
              <a:t>nmap</a:t>
            </a:r>
            <a:r>
              <a:rPr lang="en-US" altLang="en-US" dirty="0">
                <a:solidFill>
                  <a:schemeClr val="tx1"/>
                </a:solidFill>
                <a:latin typeface="Roboto" panose="020B0604020202020204" charset="0"/>
                <a:ea typeface="Roboto" panose="020B0604020202020204" charset="0"/>
              </a:rPr>
              <a:t> which we discovered to get assets.</a:t>
            </a:r>
          </a:p>
          <a:p>
            <a:pPr marL="342900" indent="-342900">
              <a:buFont typeface="Arial" panose="020B0604020202020204" pitchFamily="34" charset="0"/>
              <a:buChar char="•"/>
            </a:pPr>
            <a:r>
              <a:rPr lang="en-US" altLang="en-US" dirty="0">
                <a:solidFill>
                  <a:schemeClr val="tx1"/>
                </a:solidFill>
                <a:latin typeface="Roboto" panose="020B0604020202020204" charset="0"/>
                <a:ea typeface="Roboto" panose="020B0604020202020204" charset="0"/>
              </a:rPr>
              <a:t>Command - </a:t>
            </a:r>
            <a:r>
              <a:rPr lang="en-US" altLang="en-US" dirty="0" err="1">
                <a:solidFill>
                  <a:schemeClr val="tx1"/>
                </a:solidFill>
                <a:latin typeface="Roboto" panose="020B0604020202020204" charset="0"/>
                <a:ea typeface="Roboto" panose="020B0604020202020204" charset="0"/>
                <a:cs typeface="Courier New" panose="02070309020205020404" pitchFamily="49" charset="0"/>
              </a:rPr>
              <a:t>sudo</a:t>
            </a:r>
            <a:r>
              <a:rPr lang="en-US" altLang="en-US" dirty="0">
                <a:solidFill>
                  <a:schemeClr val="tx1"/>
                </a:solidFill>
                <a:latin typeface="Roboto" panose="020B0604020202020204" charset="0"/>
                <a:ea typeface="Roboto" panose="020B0604020202020204" charset="0"/>
                <a:cs typeface="Courier New" panose="02070309020205020404" pitchFamily="49" charset="0"/>
              </a:rPr>
              <a:t> </a:t>
            </a:r>
            <a:r>
              <a:rPr lang="en-US" altLang="en-US" dirty="0" err="1">
                <a:solidFill>
                  <a:schemeClr val="tx1"/>
                </a:solidFill>
                <a:latin typeface="Roboto" panose="020B0604020202020204" charset="0"/>
                <a:ea typeface="Roboto" panose="020B0604020202020204" charset="0"/>
                <a:cs typeface="Courier New" panose="02070309020205020404" pitchFamily="49" charset="0"/>
              </a:rPr>
              <a:t>arp</a:t>
            </a:r>
            <a:r>
              <a:rPr lang="en-US" altLang="en-US" dirty="0">
                <a:solidFill>
                  <a:schemeClr val="tx1"/>
                </a:solidFill>
                <a:latin typeface="Roboto" panose="020B0604020202020204" charset="0"/>
                <a:ea typeface="Roboto" panose="020B0604020202020204" charset="0"/>
                <a:cs typeface="Courier New" panose="02070309020205020404" pitchFamily="49" charset="0"/>
              </a:rPr>
              <a:t>-scan --interface=wlan0 10.0.1.0/24</a:t>
            </a:r>
            <a:endParaRPr lang="en-US" altLang="en-US" dirty="0">
              <a:solidFill>
                <a:schemeClr val="tx1"/>
              </a:solidFill>
              <a:latin typeface="Roboto" panose="020B0604020202020204" charset="0"/>
              <a:ea typeface="Roboto" panose="020B0604020202020204" charset="0"/>
            </a:endParaRPr>
          </a:p>
          <a:p>
            <a:pPr marL="342900" indent="-342900">
              <a:buFont typeface="Arial" panose="020B0604020202020204" pitchFamily="34" charset="0"/>
              <a:buChar char="•"/>
            </a:pPr>
            <a:endParaRPr lang="en-US" altLang="en-US" sz="1000" dirty="0">
              <a:solidFill>
                <a:schemeClr val="tx1"/>
              </a:solidFill>
              <a:latin typeface="Arial" panose="020B0604020202020204" pitchFamily="34" charset="0"/>
            </a:endParaRPr>
          </a:p>
          <a:p>
            <a:pPr marL="342900" lvl="0" indent="-342900" algn="l" rtl="0">
              <a:spcBef>
                <a:spcPts val="0"/>
              </a:spcBef>
              <a:spcAft>
                <a:spcPts val="0"/>
              </a:spcAft>
              <a:buFont typeface="Arial" panose="020B0604020202020204" pitchFamily="34" charset="0"/>
              <a:buChar char="•"/>
            </a:pPr>
            <a:endParaRPr lang="en-US" dirty="0">
              <a:latin typeface="Roboto Mono"/>
              <a:ea typeface="Roboto Mono"/>
              <a:cs typeface="Roboto Mono"/>
              <a:sym typeface="Roboto Mono"/>
            </a:endParaRPr>
          </a:p>
        </p:txBody>
      </p:sp>
      <p:pic>
        <p:nvPicPr>
          <p:cNvPr id="4" name="Picture 3">
            <a:extLst>
              <a:ext uri="{FF2B5EF4-FFF2-40B4-BE49-F238E27FC236}">
                <a16:creationId xmlns:a16="http://schemas.microsoft.com/office/drawing/2014/main" id="{4E248627-9036-498C-809D-5B3DC07E8F85}"/>
              </a:ext>
            </a:extLst>
          </p:cNvPr>
          <p:cNvPicPr>
            <a:picLocks noChangeAspect="1"/>
          </p:cNvPicPr>
          <p:nvPr/>
        </p:nvPicPr>
        <p:blipFill rotWithShape="1">
          <a:blip r:embed="rId4"/>
          <a:srcRect t="10183" b="-1704"/>
          <a:stretch/>
        </p:blipFill>
        <p:spPr>
          <a:xfrm>
            <a:off x="831129" y="865275"/>
            <a:ext cx="7478169" cy="3036687"/>
          </a:xfrm>
          <a:prstGeom prst="rect">
            <a:avLst/>
          </a:prstGeom>
        </p:spPr>
      </p:pic>
      <p:sp>
        <p:nvSpPr>
          <p:cNvPr id="6" name="Rectangle 2">
            <a:extLst>
              <a:ext uri="{FF2B5EF4-FFF2-40B4-BE49-F238E27FC236}">
                <a16:creationId xmlns:a16="http://schemas.microsoft.com/office/drawing/2014/main" id="{268AE5A9-3B23-433E-85EF-F0230CE173AA}"/>
              </a:ext>
            </a:extLst>
          </p:cNvPr>
          <p:cNvSpPr>
            <a:spLocks noChangeArrowheads="1"/>
          </p:cNvSpPr>
          <p:nvPr/>
        </p:nvSpPr>
        <p:spPr bwMode="auto">
          <a:xfrm>
            <a:off x="0" y="9975"/>
            <a:ext cx="65" cy="437249"/>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901964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597</Words>
  <Application>Microsoft Office PowerPoint</Application>
  <PresentationFormat>On-screen Show (16:9)</PresentationFormat>
  <Paragraphs>116</Paragraphs>
  <Slides>14</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Roboto Mono</vt:lpstr>
      <vt:lpstr>Roboto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Solution statement/ Proposed approach</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mr_ shanmuk</dc:creator>
  <cp:lastModifiedBy>Shanmuk Michael</cp:lastModifiedBy>
  <cp:revision>21</cp:revision>
  <dcterms:modified xsi:type="dcterms:W3CDTF">2021-07-25T18:13:05Z</dcterms:modified>
</cp:coreProperties>
</file>