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FF30FE-DC06-44AC-A8CB-B8F4053CD5E1}"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323503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361606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1226312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1624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256848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FFF30FE-DC06-44AC-A8CB-B8F4053CD5E1}"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131802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FFF30FE-DC06-44AC-A8CB-B8F4053CD5E1}"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2160365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F30FE-DC06-44AC-A8CB-B8F4053CD5E1}"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264523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F30FE-DC06-44AC-A8CB-B8F4053CD5E1}"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331388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F30FE-DC06-44AC-A8CB-B8F4053CD5E1}"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401739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FF30FE-DC06-44AC-A8CB-B8F4053CD5E1}"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137243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47521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FF30FE-DC06-44AC-A8CB-B8F4053CD5E1}"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191004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FF30FE-DC06-44AC-A8CB-B8F4053CD5E1}"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96204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F30FE-DC06-44AC-A8CB-B8F4053CD5E1}" type="datetimeFigureOut">
              <a:rPr lang="en-US" smtClean="0"/>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314230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258989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F30FE-DC06-44AC-A8CB-B8F4053CD5E1}"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09C6E-43A5-4311-8294-9BCD97C7B163}" type="slidenum">
              <a:rPr lang="en-US" smtClean="0"/>
              <a:t>‹#›</a:t>
            </a:fld>
            <a:endParaRPr lang="en-US"/>
          </a:p>
        </p:txBody>
      </p:sp>
    </p:spTree>
    <p:extLst>
      <p:ext uri="{BB962C8B-B14F-4D97-AF65-F5344CB8AC3E}">
        <p14:creationId xmlns:p14="http://schemas.microsoft.com/office/powerpoint/2010/main" val="535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FFF30FE-DC06-44AC-A8CB-B8F4053CD5E1}" type="datetimeFigureOut">
              <a:rPr lang="en-US" smtClean="0"/>
              <a:t>11/27/2017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BF09C6E-43A5-4311-8294-9BCD97C7B163}" type="slidenum">
              <a:rPr lang="en-US" smtClean="0"/>
              <a:t>‹#›</a:t>
            </a:fld>
            <a:endParaRPr lang="en-US"/>
          </a:p>
        </p:txBody>
      </p:sp>
    </p:spTree>
    <p:extLst>
      <p:ext uri="{BB962C8B-B14F-4D97-AF65-F5344CB8AC3E}">
        <p14:creationId xmlns:p14="http://schemas.microsoft.com/office/powerpoint/2010/main" val="4023113774"/>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93910"/>
            <a:ext cx="9207500" cy="3619290"/>
          </a:xfrm>
        </p:spPr>
        <p:txBody>
          <a:bodyPr>
            <a:normAutofit fontScale="90000"/>
          </a:bodyPr>
          <a:lstStyle/>
          <a:p>
            <a:pPr algn="l"/>
            <a:r>
              <a:rPr lang="en-US" dirty="0" smtClean="0"/>
              <a:t>Artificial Intelligence</a:t>
            </a:r>
            <a:br>
              <a:rPr lang="en-US" dirty="0" smtClean="0"/>
            </a:br>
            <a:r>
              <a:rPr lang="en-US" dirty="0" smtClean="0"/>
              <a:t>                    or</a:t>
            </a:r>
            <a:br>
              <a:rPr lang="en-US" dirty="0" smtClean="0"/>
            </a:br>
            <a:r>
              <a:rPr lang="en-US" dirty="0"/>
              <a:t>Machine </a:t>
            </a:r>
            <a:r>
              <a:rPr lang="en-US" dirty="0" smtClean="0"/>
              <a:t>Intelligence</a:t>
            </a:r>
            <a:endParaRPr lang="en-US" dirty="0"/>
          </a:p>
        </p:txBody>
      </p:sp>
      <p:sp>
        <p:nvSpPr>
          <p:cNvPr id="3" name="Subtitle 2"/>
          <p:cNvSpPr>
            <a:spLocks noGrp="1"/>
          </p:cNvSpPr>
          <p:nvPr>
            <p:ph type="subTitle" idx="1"/>
          </p:nvPr>
        </p:nvSpPr>
        <p:spPr>
          <a:xfrm>
            <a:off x="1549399" y="4862775"/>
            <a:ext cx="9144000" cy="754025"/>
          </a:xfrm>
        </p:spPr>
        <p:txBody>
          <a:bodyPr>
            <a:normAutofit fontScale="40000" lnSpcReduction="20000"/>
          </a:bodyPr>
          <a:lstStyle/>
          <a:p>
            <a:r>
              <a:rPr lang="en-US" sz="5400" dirty="0"/>
              <a:t>A branch of Computer Science named </a:t>
            </a:r>
            <a:r>
              <a:rPr lang="en-US" sz="5400" i="1" dirty="0"/>
              <a:t>Artificial intelligence</a:t>
            </a:r>
            <a:r>
              <a:rPr lang="en-US" sz="5400" dirty="0"/>
              <a:t> pursues creating the computers or machines as intelligent as human beings</a:t>
            </a:r>
            <a:r>
              <a:rPr lang="en-US" sz="5400" dirty="0" smtClean="0"/>
              <a:t>.</a:t>
            </a:r>
            <a:endParaRPr lang="en-US" sz="5400" dirty="0"/>
          </a:p>
        </p:txBody>
      </p:sp>
    </p:spTree>
    <p:extLst>
      <p:ext uri="{BB962C8B-B14F-4D97-AF65-F5344CB8AC3E}">
        <p14:creationId xmlns:p14="http://schemas.microsoft.com/office/powerpoint/2010/main" val="155700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600" y="886936"/>
            <a:ext cx="11023600" cy="3970318"/>
          </a:xfrm>
          <a:prstGeom prst="rect">
            <a:avLst/>
          </a:prstGeom>
        </p:spPr>
        <p:txBody>
          <a:bodyPr wrap="square">
            <a:spAutoFit/>
          </a:bodyPr>
          <a:lstStyle/>
          <a:p>
            <a:r>
              <a:rPr lang="en-US" b="1" i="1" u="sng" dirty="0" smtClean="0">
                <a:latin typeface="Verdana" panose="020B0604030504040204" pitchFamily="34" charset="0"/>
                <a:ea typeface="Verdana" panose="020B0604030504040204" pitchFamily="34" charset="0"/>
                <a:cs typeface="Verdana" panose="020B0604030504040204" pitchFamily="34" charset="0"/>
              </a:rPr>
              <a:t>Speech Recognition</a:t>
            </a:r>
            <a:r>
              <a:rPr lang="en-US" dirty="0" smtClean="0">
                <a:latin typeface="Verdana" panose="020B0604030504040204" pitchFamily="34" charset="0"/>
                <a:ea typeface="Verdana" panose="020B0604030504040204" pitchFamily="34" charset="0"/>
                <a:cs typeface="Verdana" panose="020B0604030504040204" pitchFamily="34" charset="0"/>
              </a:rPr>
              <a:t>: Some intelligent systems are capable of hearing and comprehending the language in terms of sentences and their meanings while a human talks to it. It can handle different accents, slang words, noise in the background, change in human’s noise due to cold, etc.</a:t>
            </a:r>
          </a:p>
          <a:p>
            <a:endParaRPr lang="en-US" b="1" i="1" u="sng" dirty="0" smtClean="0">
              <a:effectLst/>
              <a:latin typeface="Verdana" panose="020B0604030504040204" pitchFamily="34" charset="0"/>
              <a:ea typeface="Verdana" panose="020B0604030504040204" pitchFamily="34" charset="0"/>
              <a:cs typeface="Verdana" panose="020B0604030504040204" pitchFamily="34" charset="0"/>
            </a:endParaRPr>
          </a:p>
          <a:p>
            <a:r>
              <a:rPr lang="en-US" b="1" i="1" u="sng" dirty="0" smtClean="0">
                <a:effectLst/>
                <a:latin typeface="Verdana" panose="020B0604030504040204" pitchFamily="34" charset="0"/>
                <a:ea typeface="Verdana" panose="020B0604030504040204" pitchFamily="34" charset="0"/>
                <a:cs typeface="Verdana" panose="020B0604030504040204" pitchFamily="34" charset="0"/>
              </a:rPr>
              <a:t>Handwriting Recognition</a:t>
            </a:r>
            <a:r>
              <a:rPr lang="en-US" b="0" i="0" dirty="0" smtClean="0">
                <a:effectLst/>
                <a:latin typeface="Verdana" panose="020B0604030504040204" pitchFamily="34" charset="0"/>
                <a:ea typeface="Verdana" panose="020B0604030504040204" pitchFamily="34" charset="0"/>
                <a:cs typeface="Verdana" panose="020B0604030504040204" pitchFamily="34" charset="0"/>
              </a:rPr>
              <a:t>: The handwriting recognition software reads the text written on paper by a pen or on screen by a stylus. It can recognize the shapes of the letters and convert it into editable text.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b="1" i="1" u="sng" dirty="0">
                <a:latin typeface="Verdana" panose="020B0604030504040204" pitchFamily="34" charset="0"/>
                <a:ea typeface="Verdana" panose="020B0604030504040204" pitchFamily="34" charset="0"/>
                <a:cs typeface="Verdana" panose="020B0604030504040204" pitchFamily="34" charset="0"/>
              </a:rPr>
              <a:t>Intelligent </a:t>
            </a:r>
            <a:r>
              <a:rPr lang="en-US" b="1" i="1" u="sng" dirty="0" smtClean="0">
                <a:latin typeface="Verdana" panose="020B0604030504040204" pitchFamily="34" charset="0"/>
                <a:ea typeface="Verdana" panose="020B0604030504040204" pitchFamily="34" charset="0"/>
                <a:cs typeface="Verdana" panose="020B0604030504040204" pitchFamily="34" charset="0"/>
              </a:rPr>
              <a:t>Robots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p:txBody>
      </p:sp>
    </p:spTree>
    <p:extLst>
      <p:ext uri="{BB962C8B-B14F-4D97-AF65-F5344CB8AC3E}">
        <p14:creationId xmlns:p14="http://schemas.microsoft.com/office/powerpoint/2010/main" val="148023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730228"/>
            <a:ext cx="9144000" cy="1641490"/>
          </a:xfrm>
        </p:spPr>
        <p:txBody>
          <a:bodyPr>
            <a:normAutofit fontScale="90000"/>
          </a:bodyPr>
          <a:lstStyle/>
          <a:p>
            <a:r>
              <a:rPr lang="en-US" dirty="0">
                <a:effectLst/>
              </a:rPr>
              <a:t>What is Intelligence?</a:t>
            </a:r>
            <a:br>
              <a:rPr lang="en-US" dirty="0">
                <a:effectLst/>
              </a:rPr>
            </a:br>
            <a:r>
              <a:rPr lang="en-US" dirty="0"/>
              <a:t/>
            </a:r>
            <a:br>
              <a:rPr lang="en-US" dirty="0"/>
            </a:br>
            <a:endParaRPr lang="en-US" dirty="0"/>
          </a:p>
        </p:txBody>
      </p:sp>
      <p:sp>
        <p:nvSpPr>
          <p:cNvPr id="3" name="Subtitle 2"/>
          <p:cNvSpPr>
            <a:spLocks noGrp="1"/>
          </p:cNvSpPr>
          <p:nvPr>
            <p:ph type="subTitle" idx="1"/>
          </p:nvPr>
        </p:nvSpPr>
        <p:spPr>
          <a:xfrm>
            <a:off x="520700" y="2273301"/>
            <a:ext cx="10833099" cy="2175100"/>
          </a:xfrm>
        </p:spPr>
        <p:txBody>
          <a:bodyPr>
            <a:normAutofit lnSpcReduction="10000"/>
          </a:bodyPr>
          <a:lstStyle/>
          <a:p>
            <a:pPr algn="l"/>
            <a:r>
              <a:rPr lang="en-US" dirty="0" smtClean="0"/>
              <a:t>        The </a:t>
            </a:r>
            <a:r>
              <a:rPr lang="en-US" dirty="0"/>
              <a:t>ability of a system to calculate, reason, perceive relationships and analogies, learn from experience, store and retrieve information from memory, solve problems, comprehend complex ideas, use natural language fluently, classify, generalize, and adapt new situations.</a:t>
            </a:r>
          </a:p>
        </p:txBody>
      </p:sp>
    </p:spTree>
    <p:extLst>
      <p:ext uri="{BB962C8B-B14F-4D97-AF65-F5344CB8AC3E}">
        <p14:creationId xmlns:p14="http://schemas.microsoft.com/office/powerpoint/2010/main" val="176627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dirty="0">
                <a:latin typeface="Verdana" panose="020B0604030504040204" pitchFamily="34" charset="0"/>
                <a:ea typeface="Verdana" panose="020B0604030504040204" pitchFamily="34" charset="0"/>
                <a:cs typeface="Verdana" panose="020B0604030504040204" pitchFamily="34" charset="0"/>
              </a:rPr>
              <a:t>Intelligence</a:t>
            </a:r>
            <a:r>
              <a:rPr lang="en-US" dirty="0"/>
              <a:t> Composed of?</a:t>
            </a:r>
            <a:br>
              <a:rPr lang="en-US" dirty="0"/>
            </a:b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7143" t="-2026" r="-27143" b="-2026"/>
          <a:stretch/>
        </p:blipFill>
        <p:spPr>
          <a:xfrm>
            <a:off x="712788" y="203200"/>
            <a:ext cx="9875520" cy="3805839"/>
          </a:xfrm>
        </p:spPr>
      </p:pic>
      <p:sp>
        <p:nvSpPr>
          <p:cNvPr id="4" name="Text Placeholder 3"/>
          <p:cNvSpPr>
            <a:spLocks noGrp="1"/>
          </p:cNvSpPr>
          <p:nvPr>
            <p:ph type="body" sz="half" idx="2"/>
          </p:nvPr>
        </p:nvSpPr>
        <p:spPr/>
        <p:txBody>
          <a:bodyPr>
            <a:noAutofit/>
          </a:bodyPr>
          <a:lstStyle/>
          <a:p>
            <a:r>
              <a:rPr lang="en-US" sz="2000" dirty="0" smtClean="0">
                <a:latin typeface="Verdana" panose="020B0604030504040204" pitchFamily="34" charset="0"/>
                <a:ea typeface="Verdana" panose="020B0604030504040204" pitchFamily="34" charset="0"/>
                <a:cs typeface="Verdana" panose="020B0604030504040204" pitchFamily="34" charset="0"/>
              </a:rPr>
              <a:t>Reasoning, Learning, Problem Solving, Perception, </a:t>
            </a:r>
            <a:r>
              <a:rPr lang="en-US" sz="2000" smtClean="0">
                <a:latin typeface="Verdana" panose="020B0604030504040204" pitchFamily="34" charset="0"/>
                <a:ea typeface="Verdana" panose="020B0604030504040204" pitchFamily="34" charset="0"/>
                <a:cs typeface="Verdana" panose="020B0604030504040204" pitchFamily="34" charset="0"/>
              </a:rPr>
              <a:t>Linguistic Intelligence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158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022328"/>
            <a:ext cx="9144000" cy="1641490"/>
          </a:xfrm>
        </p:spPr>
        <p:txBody>
          <a:bodyPr>
            <a:noAutofit/>
          </a:bodyPr>
          <a:lstStyle/>
          <a:p>
            <a:pPr algn="l"/>
            <a:r>
              <a:rPr lang="en-US" sz="4800" dirty="0">
                <a:effectLst/>
              </a:rPr>
              <a:t>Difference between Human and Machine Intelligence</a:t>
            </a:r>
            <a:br>
              <a:rPr lang="en-US" sz="4800" dirty="0">
                <a:effectLst/>
              </a:rPr>
            </a:br>
            <a:r>
              <a:rPr lang="en-US" sz="4800" dirty="0">
                <a:effectLst/>
              </a:rPr>
              <a:t/>
            </a:r>
            <a:br>
              <a:rPr lang="en-US" sz="4800" dirty="0">
                <a:effectLst/>
              </a:rPr>
            </a:br>
            <a:endParaRPr lang="en-US" sz="4800" dirty="0"/>
          </a:p>
        </p:txBody>
      </p:sp>
      <p:sp>
        <p:nvSpPr>
          <p:cNvPr id="3" name="Subtitle 2"/>
          <p:cNvSpPr>
            <a:spLocks noGrp="1"/>
          </p:cNvSpPr>
          <p:nvPr>
            <p:ph type="subTitle" idx="1"/>
          </p:nvPr>
        </p:nvSpPr>
        <p:spPr>
          <a:xfrm>
            <a:off x="711199" y="4189675"/>
            <a:ext cx="9144000" cy="754025"/>
          </a:xfrm>
        </p:spPr>
        <p:txBody>
          <a:bodyPr>
            <a:noAutofit/>
          </a:bodyPr>
          <a:lstStyle/>
          <a:p>
            <a:pPr marL="342900" indent="-342900" algn="l">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Verdana" panose="020B0604030504040204" pitchFamily="34" charset="0"/>
              </a:rPr>
              <a:t>Humans perceive by patterns whereas the machines perceive by set of rules and data.</a:t>
            </a:r>
          </a:p>
          <a:p>
            <a:pPr marL="342900" indent="-342900" algn="l">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Verdana" panose="020B0604030504040204" pitchFamily="34" charset="0"/>
              </a:rPr>
              <a:t>Humans store and recall information by patterns, machines do it by searching algorithms. For example, the number 40404040 is easy to remember, store, and recall as its pattern is simple.</a:t>
            </a:r>
          </a:p>
          <a:p>
            <a:pPr marL="342900" indent="-342900" algn="l">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Verdana" panose="020B0604030504040204" pitchFamily="34" charset="0"/>
              </a:rPr>
              <a:t>Humans can figure out the complete object even if some part of it is missing or distorted; whereas the machines cannot do it correctly.</a:t>
            </a:r>
          </a:p>
          <a:p>
            <a:pPr marL="342900" indent="-342900" algn="l">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6752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Speech and Voice </a:t>
            </a:r>
            <a:r>
              <a:rPr lang="en-US" dirty="0" smtClean="0"/>
              <a:t>Recognition</a:t>
            </a:r>
            <a:endParaRPr lang="en-US" dirty="0"/>
          </a:p>
        </p:txBody>
      </p:sp>
      <p:sp>
        <p:nvSpPr>
          <p:cNvPr id="3" name="Text Placeholder 2"/>
          <p:cNvSpPr>
            <a:spLocks noGrp="1"/>
          </p:cNvSpPr>
          <p:nvPr>
            <p:ph type="body" idx="1"/>
          </p:nvPr>
        </p:nvSpPr>
        <p:spPr/>
        <p:txBody>
          <a:bodyPr/>
          <a:lstStyle/>
          <a:p>
            <a:r>
              <a:rPr lang="en-US" b="1" dirty="0"/>
              <a:t>Speech Recognition</a:t>
            </a:r>
            <a:endParaRPr lang="en-US" dirty="0"/>
          </a:p>
        </p:txBody>
      </p:sp>
      <p:sp>
        <p:nvSpPr>
          <p:cNvPr id="4" name="Content Placeholder 3"/>
          <p:cNvSpPr>
            <a:spLocks noGrp="1"/>
          </p:cNvSpPr>
          <p:nvPr>
            <p:ph sz="half" idx="2"/>
          </p:nvPr>
        </p:nvSpPr>
        <p:spPr/>
        <p:txBody>
          <a:bodyPr>
            <a:noAutofit/>
          </a:bodyPr>
          <a:lstStyle/>
          <a:p>
            <a:r>
              <a:rPr lang="en-US" sz="2400" dirty="0"/>
              <a:t>The speech recognition aims at understanding and comprehending </a:t>
            </a:r>
            <a:r>
              <a:rPr lang="en-US" sz="2400" b="1" dirty="0"/>
              <a:t>WHAT</a:t>
            </a:r>
            <a:r>
              <a:rPr lang="en-US" sz="2400" dirty="0"/>
              <a:t> was spoken</a:t>
            </a:r>
            <a:r>
              <a:rPr lang="en-US" sz="2400" dirty="0" smtClean="0"/>
              <a:t>.</a:t>
            </a:r>
          </a:p>
          <a:p>
            <a:r>
              <a:rPr lang="en-US" sz="2400" dirty="0"/>
              <a:t>It is used in hand-free computing, map, or menu navigation</a:t>
            </a:r>
            <a:r>
              <a:rPr lang="en-US" sz="2400" dirty="0" smtClean="0"/>
              <a:t>.</a:t>
            </a:r>
          </a:p>
          <a:p>
            <a:r>
              <a:rPr lang="en-US" sz="2400" dirty="0"/>
              <a:t>Machine does not need training for Speech Recognition as it is not speaker dependent</a:t>
            </a:r>
            <a:r>
              <a:rPr lang="en-US" sz="2400" dirty="0" smtClean="0"/>
              <a:t>.</a:t>
            </a:r>
          </a:p>
          <a:p>
            <a:r>
              <a:rPr lang="en-US" sz="2400" dirty="0"/>
              <a:t>Speaker independent Speech Recognition systems are difficult to develop.</a:t>
            </a:r>
            <a:endParaRPr lang="en-US" sz="2400" dirty="0"/>
          </a:p>
        </p:txBody>
      </p:sp>
      <p:sp>
        <p:nvSpPr>
          <p:cNvPr id="5" name="Text Placeholder 4"/>
          <p:cNvSpPr>
            <a:spLocks noGrp="1"/>
          </p:cNvSpPr>
          <p:nvPr>
            <p:ph type="body" sz="quarter" idx="3"/>
          </p:nvPr>
        </p:nvSpPr>
        <p:spPr/>
        <p:txBody>
          <a:bodyPr/>
          <a:lstStyle/>
          <a:p>
            <a:r>
              <a:rPr lang="en-US" b="1" dirty="0"/>
              <a:t>Voice Recognition</a:t>
            </a:r>
            <a:endParaRPr lang="en-US" dirty="0"/>
          </a:p>
        </p:txBody>
      </p:sp>
      <p:sp>
        <p:nvSpPr>
          <p:cNvPr id="6" name="Content Placeholder 5"/>
          <p:cNvSpPr>
            <a:spLocks noGrp="1"/>
          </p:cNvSpPr>
          <p:nvPr>
            <p:ph sz="quarter" idx="4"/>
          </p:nvPr>
        </p:nvSpPr>
        <p:spPr/>
        <p:txBody>
          <a:bodyPr>
            <a:noAutofit/>
          </a:bodyPr>
          <a:lstStyle/>
          <a:p>
            <a:r>
              <a:rPr lang="en-US" sz="2400" dirty="0"/>
              <a:t>The objective of voice recognition is to recognize </a:t>
            </a:r>
            <a:r>
              <a:rPr lang="en-US" sz="2400" b="1" dirty="0" smtClean="0"/>
              <a:t>WHO</a:t>
            </a:r>
            <a:r>
              <a:rPr lang="en-US" sz="2400" dirty="0"/>
              <a:t> is speaking</a:t>
            </a:r>
            <a:r>
              <a:rPr lang="en-US" sz="2400" dirty="0" smtClean="0"/>
              <a:t>.</a:t>
            </a:r>
          </a:p>
          <a:p>
            <a:r>
              <a:rPr lang="en-US" sz="2400" dirty="0"/>
              <a:t>It is used to identify a person by </a:t>
            </a:r>
            <a:r>
              <a:rPr lang="en-US" sz="2400" dirty="0" smtClean="0"/>
              <a:t>analyzing </a:t>
            </a:r>
            <a:r>
              <a:rPr lang="en-US" sz="2400" dirty="0"/>
              <a:t>its tone, voice pitch, and accent, etc</a:t>
            </a:r>
            <a:r>
              <a:rPr lang="en-US" sz="2400" dirty="0" smtClean="0"/>
              <a:t>.</a:t>
            </a:r>
          </a:p>
          <a:p>
            <a:r>
              <a:rPr lang="en-US" sz="2400" dirty="0"/>
              <a:t>This recognition system needs </a:t>
            </a:r>
            <a:r>
              <a:rPr lang="en-US" sz="2400" dirty="0" smtClean="0"/>
              <a:t>training </a:t>
            </a:r>
            <a:r>
              <a:rPr lang="en-US" sz="2400" dirty="0"/>
              <a:t>as it is person oriented</a:t>
            </a:r>
            <a:r>
              <a:rPr lang="en-US" sz="2400" dirty="0" smtClean="0"/>
              <a:t>.</a:t>
            </a:r>
          </a:p>
          <a:p>
            <a:r>
              <a:rPr lang="en-US" sz="2400" dirty="0"/>
              <a:t>Speaker dependent Speech Recognition systems are comparatively easy to develop.</a:t>
            </a:r>
            <a:endParaRPr lang="en-US" sz="2400" dirty="0"/>
          </a:p>
        </p:txBody>
      </p:sp>
    </p:spTree>
    <p:extLst>
      <p:ext uri="{BB962C8B-B14F-4D97-AF65-F5344CB8AC3E}">
        <p14:creationId xmlns:p14="http://schemas.microsoft.com/office/powerpoint/2010/main" val="1101946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a:t>Working of Speech and Voice Recognition </a:t>
            </a:r>
            <a:r>
              <a:rPr lang="en-US" sz="3900" dirty="0" smtClean="0"/>
              <a:t>Systems</a:t>
            </a:r>
            <a:endParaRPr lang="en-US" sz="3900" dirty="0"/>
          </a:p>
        </p:txBody>
      </p:sp>
      <p:sp>
        <p:nvSpPr>
          <p:cNvPr id="3" name="Content Placeholder 2"/>
          <p:cNvSpPr>
            <a:spLocks noGrp="1"/>
          </p:cNvSpPr>
          <p:nvPr>
            <p:ph idx="1"/>
          </p:nvPr>
        </p:nvSpPr>
        <p:spPr/>
        <p:txBody>
          <a:bodyPr/>
          <a:lstStyle/>
          <a:p>
            <a:pPr marL="0" indent="0">
              <a:buNone/>
            </a:pPr>
            <a:r>
              <a:rPr lang="en-US" dirty="0" smtClean="0"/>
              <a:t>The </a:t>
            </a:r>
            <a:r>
              <a:rPr lang="en-US" dirty="0"/>
              <a:t>user input spoken at a microphone goes to sound card of the system. The converter turns the analog signal into equivalent digital signal for the speech processing. The database is used to compare the sound patterns to recognize the words. </a:t>
            </a:r>
            <a:r>
              <a:rPr lang="en-US" dirty="0" smtClean="0"/>
              <a:t>Finally</a:t>
            </a:r>
            <a:r>
              <a:rPr lang="en-US" dirty="0"/>
              <a:t>, a reverse feedback is given to the database</a:t>
            </a:r>
            <a:r>
              <a:rPr lang="en-US" dirty="0" smtClean="0"/>
              <a:t>.</a:t>
            </a:r>
          </a:p>
          <a:p>
            <a:pPr marL="0" indent="0">
              <a:buNone/>
            </a:pPr>
            <a:endParaRPr lang="en-US" dirty="0"/>
          </a:p>
          <a:p>
            <a:pPr marL="0" indent="0">
              <a:buNone/>
            </a:pPr>
            <a:r>
              <a:rPr lang="en-US" dirty="0" smtClean="0"/>
              <a:t>This </a:t>
            </a:r>
            <a:r>
              <a:rPr lang="en-US" dirty="0"/>
              <a:t>source-language text becomes input to the Translation Engine, which converts it to the target language text. They are supported with interactive GUI, large database of vocabulary, etc.</a:t>
            </a:r>
            <a:endParaRPr lang="en-US" dirty="0"/>
          </a:p>
        </p:txBody>
      </p:sp>
    </p:spTree>
    <p:extLst>
      <p:ext uri="{BB962C8B-B14F-4D97-AF65-F5344CB8AC3E}">
        <p14:creationId xmlns:p14="http://schemas.microsoft.com/office/powerpoint/2010/main" val="168901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Artificial </a:t>
            </a:r>
            <a:r>
              <a:rPr lang="en-US" dirty="0" smtClean="0"/>
              <a:t>Intelligence?</a:t>
            </a:r>
            <a:endParaRPr lang="en-US" dirty="0"/>
          </a:p>
        </p:txBody>
      </p:sp>
      <p:sp>
        <p:nvSpPr>
          <p:cNvPr id="3" name="Content Placeholder 2"/>
          <p:cNvSpPr>
            <a:spLocks noGrp="1"/>
          </p:cNvSpPr>
          <p:nvPr>
            <p:ph idx="1"/>
          </p:nvPr>
        </p:nvSpPr>
        <p:spPr/>
        <p:txBody>
          <a:bodyPr/>
          <a:lstStyle/>
          <a:p>
            <a:r>
              <a:rPr lang="en-US" dirty="0"/>
              <a:t>According to the father of Artificial Intelligence, John McCarthy, it is </a:t>
            </a:r>
            <a:r>
              <a:rPr lang="en-US" i="1" dirty="0"/>
              <a:t>“</a:t>
            </a:r>
            <a:r>
              <a:rPr lang="en-US" b="1" i="1" dirty="0"/>
              <a:t>The science and engineering of making intelligent machines, especially intelligent computer programs</a:t>
            </a:r>
            <a:r>
              <a:rPr lang="en-US" i="1" dirty="0" smtClean="0"/>
              <a:t>”.</a:t>
            </a:r>
          </a:p>
          <a:p>
            <a:r>
              <a:rPr lang="en-US" dirty="0"/>
              <a:t>Artificial Intelligence is a way of making a computer, a computer-controlled robot, or a software think intelligently, in the similar </a:t>
            </a:r>
            <a:r>
              <a:rPr lang="en-US" dirty="0" smtClean="0"/>
              <a:t>manner </a:t>
            </a:r>
            <a:r>
              <a:rPr lang="en-US" dirty="0"/>
              <a:t>the intelligent humans think</a:t>
            </a:r>
            <a:r>
              <a:rPr lang="en-US" dirty="0" smtClean="0"/>
              <a:t>.</a:t>
            </a:r>
          </a:p>
          <a:p>
            <a:r>
              <a:rPr lang="en-US" dirty="0"/>
              <a:t>AI is accomplished by studying how human brain thinks, and how humans learn, decide, and work while trying to solve a problem, and then using the outcomes of this study as a basis of developing intelligent software and systems.</a:t>
            </a:r>
          </a:p>
        </p:txBody>
      </p:sp>
    </p:spTree>
    <p:extLst>
      <p:ext uri="{BB962C8B-B14F-4D97-AF65-F5344CB8AC3E}">
        <p14:creationId xmlns:p14="http://schemas.microsoft.com/office/powerpoint/2010/main" val="130657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a:t>
            </a:r>
            <a:r>
              <a:rPr lang="en-US" dirty="0" smtClean="0"/>
              <a:t>AI</a:t>
            </a:r>
            <a:endParaRPr lang="en-US" dirty="0"/>
          </a:p>
        </p:txBody>
      </p:sp>
      <p:sp>
        <p:nvSpPr>
          <p:cNvPr id="3" name="Content Placeholder 2"/>
          <p:cNvSpPr>
            <a:spLocks noGrp="1"/>
          </p:cNvSpPr>
          <p:nvPr>
            <p:ph idx="1"/>
          </p:nvPr>
        </p:nvSpPr>
        <p:spPr/>
        <p:txBody>
          <a:bodyPr/>
          <a:lstStyle/>
          <a:p>
            <a:r>
              <a:rPr lang="en-US" b="1" dirty="0"/>
              <a:t>To Create Expert </a:t>
            </a:r>
            <a:r>
              <a:rPr lang="en-US" b="1" dirty="0" smtClean="0"/>
              <a:t>Systems</a:t>
            </a:r>
          </a:p>
          <a:p>
            <a:pPr marL="0" indent="0">
              <a:buNone/>
            </a:pPr>
            <a:r>
              <a:rPr lang="en-US" b="1" dirty="0"/>
              <a:t> </a:t>
            </a:r>
            <a:r>
              <a:rPr lang="en-US" b="1" dirty="0" smtClean="0"/>
              <a:t>        </a:t>
            </a:r>
            <a:r>
              <a:rPr lang="en-US" dirty="0" smtClean="0"/>
              <a:t>The </a:t>
            </a:r>
            <a:r>
              <a:rPr lang="en-US" dirty="0"/>
              <a:t>systems which exhibit intelligent behavior, learn, demonstrate, explain, and advice its users.</a:t>
            </a:r>
            <a:endParaRPr lang="en-US" b="1" dirty="0" smtClean="0"/>
          </a:p>
          <a:p>
            <a:r>
              <a:rPr lang="en-US" b="1" dirty="0"/>
              <a:t>To Implement Human Intelligence in </a:t>
            </a:r>
            <a:r>
              <a:rPr lang="en-US" b="1" dirty="0" smtClean="0"/>
              <a:t>Machines</a:t>
            </a:r>
          </a:p>
          <a:p>
            <a:pPr marL="0" indent="0">
              <a:buNone/>
            </a:pPr>
            <a:r>
              <a:rPr lang="en-US" b="1" dirty="0"/>
              <a:t> </a:t>
            </a:r>
            <a:r>
              <a:rPr lang="en-US" b="1" dirty="0" smtClean="0"/>
              <a:t>        </a:t>
            </a:r>
            <a:r>
              <a:rPr lang="en-US" dirty="0" smtClean="0"/>
              <a:t>Creating </a:t>
            </a:r>
            <a:r>
              <a:rPr lang="en-US" dirty="0"/>
              <a:t>systems that understand, think, learn, and behave like humans.</a:t>
            </a:r>
          </a:p>
        </p:txBody>
      </p:sp>
    </p:spTree>
    <p:extLst>
      <p:ext uri="{BB962C8B-B14F-4D97-AF65-F5344CB8AC3E}">
        <p14:creationId xmlns:p14="http://schemas.microsoft.com/office/powerpoint/2010/main" val="183653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67161"/>
            <a:ext cx="10515600" cy="819355"/>
          </a:xfrm>
        </p:spPr>
        <p:txBody>
          <a:bodyPr>
            <a:normAutofit fontScale="90000"/>
          </a:bodyPr>
          <a:lstStyle/>
          <a:p>
            <a:r>
              <a:rPr lang="en-US" dirty="0"/>
              <a:t>What Contributes to AI?</a:t>
            </a:r>
            <a:br>
              <a:rPr lang="en-US" dirty="0"/>
            </a:br>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7913" t="-4412" r="-77913" b="-4412"/>
          <a:stretch/>
        </p:blipFill>
        <p:spPr>
          <a:xfrm>
            <a:off x="712791" y="733425"/>
            <a:ext cx="9967507" cy="3203575"/>
          </a:xfrm>
        </p:spPr>
      </p:pic>
      <p:sp>
        <p:nvSpPr>
          <p:cNvPr id="4" name="Text Placeholder 3"/>
          <p:cNvSpPr>
            <a:spLocks noGrp="1"/>
          </p:cNvSpPr>
          <p:nvPr>
            <p:ph type="body" sz="half" idx="2"/>
          </p:nvPr>
        </p:nvSpPr>
        <p:spPr/>
        <p:txBody>
          <a:bodyPr>
            <a:normAutofit lnSpcReduction="10000"/>
          </a:bodyPr>
          <a:lstStyle/>
          <a:p>
            <a:r>
              <a:rPr lang="en-US" dirty="0"/>
              <a:t>Artificial intelligence is a science and technology based on disciplines such as Computer Science, Biology, Psychology, Linguistics, Mathematics, and Engineering. A major thrust of AI is in the development of computer functions associated with human intelligence, such as reasoning, learning, and problem solving.</a:t>
            </a:r>
          </a:p>
        </p:txBody>
      </p:sp>
    </p:spTree>
    <p:extLst>
      <p:ext uri="{BB962C8B-B14F-4D97-AF65-F5344CB8AC3E}">
        <p14:creationId xmlns:p14="http://schemas.microsoft.com/office/powerpoint/2010/main" val="151790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Programming Without and With </a:t>
            </a:r>
            <a:r>
              <a:rPr lang="en-US" dirty="0" smtClean="0"/>
              <a:t>AI</a:t>
            </a:r>
            <a:endParaRPr lang="en-US" dirty="0"/>
          </a:p>
        </p:txBody>
      </p:sp>
      <p:sp>
        <p:nvSpPr>
          <p:cNvPr id="3" name="Text Placeholder 2"/>
          <p:cNvSpPr>
            <a:spLocks noGrp="1"/>
          </p:cNvSpPr>
          <p:nvPr>
            <p:ph type="body" idx="1"/>
          </p:nvPr>
        </p:nvSpPr>
        <p:spPr/>
        <p:txBody>
          <a:bodyPr/>
          <a:lstStyle/>
          <a:p>
            <a:r>
              <a:rPr lang="en-US" b="1" dirty="0"/>
              <a:t>Programming Without AI</a:t>
            </a:r>
            <a:endParaRPr lang="en-US"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a:t>A computer program without AI can answer the </a:t>
            </a:r>
            <a:r>
              <a:rPr lang="en-US" b="1" dirty="0"/>
              <a:t>specific</a:t>
            </a:r>
            <a:r>
              <a:rPr lang="en-US" dirty="0"/>
              <a:t> questions it is </a:t>
            </a:r>
            <a:r>
              <a:rPr lang="en-US" dirty="0" smtClean="0"/>
              <a:t>meant </a:t>
            </a:r>
            <a:r>
              <a:rPr lang="en-US" dirty="0"/>
              <a:t>to </a:t>
            </a:r>
            <a:r>
              <a:rPr lang="en-US" dirty="0" smtClean="0"/>
              <a:t>solve</a:t>
            </a:r>
          </a:p>
          <a:p>
            <a:pPr>
              <a:buFont typeface="Wingdings" panose="05000000000000000000" pitchFamily="2" charset="2"/>
              <a:buChar char="Ø"/>
            </a:pPr>
            <a:r>
              <a:rPr lang="en-US" dirty="0"/>
              <a:t>Modification in the program leads to </a:t>
            </a:r>
            <a:r>
              <a:rPr lang="en-US" dirty="0" smtClean="0"/>
              <a:t>change </a:t>
            </a:r>
            <a:r>
              <a:rPr lang="en-US" dirty="0"/>
              <a:t>in its structure</a:t>
            </a:r>
            <a:r>
              <a:rPr lang="en-US" dirty="0" smtClean="0"/>
              <a:t>.</a:t>
            </a:r>
          </a:p>
          <a:p>
            <a:pPr>
              <a:buFont typeface="Wingdings" panose="05000000000000000000" pitchFamily="2" charset="2"/>
              <a:buChar char="Ø"/>
            </a:pPr>
            <a:r>
              <a:rPr lang="en-US" dirty="0"/>
              <a:t>Modification is not quick and easy. It may lead to affecting the program adversely.</a:t>
            </a:r>
          </a:p>
        </p:txBody>
      </p:sp>
      <p:sp>
        <p:nvSpPr>
          <p:cNvPr id="5" name="Text Placeholder 4"/>
          <p:cNvSpPr>
            <a:spLocks noGrp="1"/>
          </p:cNvSpPr>
          <p:nvPr>
            <p:ph type="body" sz="quarter" idx="3"/>
          </p:nvPr>
        </p:nvSpPr>
        <p:spPr/>
        <p:txBody>
          <a:bodyPr/>
          <a:lstStyle/>
          <a:p>
            <a:r>
              <a:rPr lang="en-US" b="1" dirty="0"/>
              <a:t>Programming </a:t>
            </a:r>
            <a:r>
              <a:rPr lang="en-US" b="1" dirty="0" smtClean="0"/>
              <a:t>With </a:t>
            </a:r>
            <a:r>
              <a:rPr lang="en-US" b="1" dirty="0"/>
              <a:t>AI</a:t>
            </a:r>
            <a:endParaRPr lang="en-US" dirty="0"/>
          </a:p>
        </p:txBody>
      </p:sp>
      <p:sp>
        <p:nvSpPr>
          <p:cNvPr id="6" name="Content Placeholder 5"/>
          <p:cNvSpPr>
            <a:spLocks noGrp="1"/>
          </p:cNvSpPr>
          <p:nvPr>
            <p:ph sz="quarter" idx="4"/>
          </p:nvPr>
        </p:nvSpPr>
        <p:spPr/>
        <p:txBody>
          <a:bodyPr>
            <a:normAutofit fontScale="92500" lnSpcReduction="20000"/>
          </a:bodyPr>
          <a:lstStyle/>
          <a:p>
            <a:pPr>
              <a:buFont typeface="Wingdings" panose="05000000000000000000" pitchFamily="2" charset="2"/>
              <a:buChar char="Ø"/>
            </a:pPr>
            <a:r>
              <a:rPr lang="en-US" dirty="0"/>
              <a:t>A computer program with AI can answer the </a:t>
            </a:r>
            <a:r>
              <a:rPr lang="en-US" b="1" dirty="0"/>
              <a:t>generic</a:t>
            </a:r>
            <a:r>
              <a:rPr lang="en-US" dirty="0"/>
              <a:t> questions it is </a:t>
            </a:r>
            <a:r>
              <a:rPr lang="en-US" dirty="0" smtClean="0"/>
              <a:t>meant </a:t>
            </a:r>
            <a:r>
              <a:rPr lang="en-US" dirty="0"/>
              <a:t>to solve</a:t>
            </a:r>
            <a:r>
              <a:rPr lang="en-US" dirty="0" smtClean="0"/>
              <a:t>.</a:t>
            </a:r>
          </a:p>
          <a:p>
            <a:pPr>
              <a:buFont typeface="Wingdings" panose="05000000000000000000" pitchFamily="2" charset="2"/>
              <a:buChar char="Ø"/>
            </a:pPr>
            <a:r>
              <a:rPr lang="en-US" dirty="0"/>
              <a:t>AI programs can absorb new modifications by putting highly independent pieces of information together. Hence you can modify even a minute piece of information of program without affecting its structure</a:t>
            </a:r>
            <a:r>
              <a:rPr lang="en-US" dirty="0" smtClean="0"/>
              <a:t>.</a:t>
            </a:r>
          </a:p>
          <a:p>
            <a:pPr>
              <a:buFont typeface="Wingdings" panose="05000000000000000000" pitchFamily="2" charset="2"/>
              <a:buChar char="Ø"/>
            </a:pPr>
            <a:r>
              <a:rPr lang="en-US" dirty="0"/>
              <a:t>Quick and Easy program modification.</a:t>
            </a:r>
          </a:p>
        </p:txBody>
      </p:sp>
    </p:spTree>
    <p:extLst>
      <p:ext uri="{BB962C8B-B14F-4D97-AF65-F5344CB8AC3E}">
        <p14:creationId xmlns:p14="http://schemas.microsoft.com/office/powerpoint/2010/main" val="370256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200" y="666728"/>
            <a:ext cx="9144000" cy="1641490"/>
          </a:xfrm>
        </p:spPr>
        <p:txBody>
          <a:bodyPr>
            <a:normAutofit/>
          </a:bodyPr>
          <a:lstStyle/>
          <a:p>
            <a:pPr algn="l"/>
            <a:r>
              <a:rPr lang="en-US" dirty="0">
                <a:effectLst/>
              </a:rPr>
              <a:t>What is AI Technique</a:t>
            </a:r>
            <a:r>
              <a:rPr lang="en-US" dirty="0" smtClean="0">
                <a:effectLst/>
              </a:rPr>
              <a:t>?</a:t>
            </a:r>
            <a:endParaRPr lang="en-US" dirty="0"/>
          </a:p>
        </p:txBody>
      </p:sp>
      <p:sp>
        <p:nvSpPr>
          <p:cNvPr id="3" name="Subtitle 2"/>
          <p:cNvSpPr>
            <a:spLocks noGrp="1"/>
          </p:cNvSpPr>
          <p:nvPr>
            <p:ph type="subTitle" idx="1"/>
          </p:nvPr>
        </p:nvSpPr>
        <p:spPr>
          <a:xfrm>
            <a:off x="774700" y="2590800"/>
            <a:ext cx="10833100" cy="3632199"/>
          </a:xfrm>
        </p:spPr>
        <p:txBody>
          <a:bodyPr>
            <a:normAutofit/>
          </a:bodyPr>
          <a:lstStyle/>
          <a:p>
            <a:pPr algn="l"/>
            <a:r>
              <a:rPr lang="en-US" dirty="0"/>
              <a:t>In the real world, the knowledge has some unwelcomed </a:t>
            </a:r>
            <a:r>
              <a:rPr lang="en-US" dirty="0" smtClean="0"/>
              <a:t>properties are like</a:t>
            </a:r>
          </a:p>
          <a:p>
            <a:pPr marL="457200" indent="-457200" algn="l">
              <a:buFont typeface="Wingdings" panose="05000000000000000000" pitchFamily="2" charset="2"/>
              <a:buChar char="§"/>
            </a:pPr>
            <a:r>
              <a:rPr lang="en-US" dirty="0"/>
              <a:t>Its volume is huge, next to unimaginable.</a:t>
            </a:r>
          </a:p>
          <a:p>
            <a:pPr marL="457200" indent="-457200" algn="l">
              <a:buFont typeface="Wingdings" panose="05000000000000000000" pitchFamily="2" charset="2"/>
              <a:buChar char="§"/>
            </a:pPr>
            <a:r>
              <a:rPr lang="en-US" dirty="0"/>
              <a:t>It is not well-organized or well-formatted.</a:t>
            </a:r>
          </a:p>
          <a:p>
            <a:pPr marL="457200" indent="-457200" algn="l">
              <a:buFont typeface="Wingdings" panose="05000000000000000000" pitchFamily="2" charset="2"/>
              <a:buChar char="§"/>
            </a:pPr>
            <a:r>
              <a:rPr lang="en-US" dirty="0"/>
              <a:t>It keeps changing constantly.</a:t>
            </a:r>
          </a:p>
          <a:p>
            <a:endParaRPr lang="en-US" dirty="0" smtClean="0"/>
          </a:p>
        </p:txBody>
      </p:sp>
    </p:spTree>
    <p:extLst>
      <p:ext uri="{BB962C8B-B14F-4D97-AF65-F5344CB8AC3E}">
        <p14:creationId xmlns:p14="http://schemas.microsoft.com/office/powerpoint/2010/main" val="90515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500" y="934135"/>
            <a:ext cx="9779000" cy="4678204"/>
          </a:xfrm>
          <a:prstGeom prst="rect">
            <a:avLst/>
          </a:prstGeom>
        </p:spPr>
        <p:txBody>
          <a:bodyPr wrap="square">
            <a:spAutoFit/>
          </a:bodyPr>
          <a:lstStyle/>
          <a:p>
            <a:r>
              <a:rPr lang="en-US" sz="2800" b="0" i="0" dirty="0" smtClean="0">
                <a:effectLst/>
                <a:latin typeface="Verdana" panose="020B0604030504040204" pitchFamily="34" charset="0"/>
              </a:rPr>
              <a:t>AI Technique is a manner to organize and use the knowledge efficiently in such a way that</a:t>
            </a:r>
          </a:p>
          <a:p>
            <a:endParaRPr lang="en-US" sz="2800" dirty="0" smtClean="0"/>
          </a:p>
          <a:p>
            <a:pPr marL="285750" indent="-285750">
              <a:buFont typeface="Wingdings" panose="05000000000000000000" pitchFamily="2" charset="2"/>
              <a:buChar char="§"/>
            </a:pPr>
            <a:r>
              <a:rPr lang="en-US" sz="2800" dirty="0"/>
              <a:t>It should be perceivable by the people who provide it.</a:t>
            </a:r>
          </a:p>
          <a:p>
            <a:pPr marL="285750" indent="-285750">
              <a:buFont typeface="Wingdings" panose="05000000000000000000" pitchFamily="2" charset="2"/>
              <a:buChar char="§"/>
            </a:pPr>
            <a:r>
              <a:rPr lang="en-US" sz="2800" dirty="0"/>
              <a:t>It should be easily modifiable to correct errors.</a:t>
            </a:r>
          </a:p>
          <a:p>
            <a:pPr marL="285750" indent="-285750">
              <a:buFont typeface="Wingdings" panose="05000000000000000000" pitchFamily="2" charset="2"/>
              <a:buChar char="§"/>
            </a:pPr>
            <a:r>
              <a:rPr lang="en-US" sz="2800" dirty="0"/>
              <a:t>It should be useful in many situations though it is incomplete or inaccurate</a:t>
            </a:r>
            <a:r>
              <a:rPr lang="en-US" sz="2800" dirty="0" smtClean="0"/>
              <a:t>.</a:t>
            </a:r>
          </a:p>
          <a:p>
            <a:endParaRPr lang="en-US" sz="2800" dirty="0" smtClean="0"/>
          </a:p>
          <a:p>
            <a:r>
              <a:rPr lang="en-US" sz="2800" dirty="0"/>
              <a:t>AI techniques elevate the speed of execution of the complex program it is equipped with.</a:t>
            </a:r>
          </a:p>
          <a:p>
            <a:endParaRPr lang="en-US" dirty="0"/>
          </a:p>
        </p:txBody>
      </p:sp>
    </p:spTree>
    <p:extLst>
      <p:ext uri="{BB962C8B-B14F-4D97-AF65-F5344CB8AC3E}">
        <p14:creationId xmlns:p14="http://schemas.microsoft.com/office/powerpoint/2010/main" val="188105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730228"/>
            <a:ext cx="9144000" cy="1641490"/>
          </a:xfrm>
        </p:spPr>
        <p:txBody>
          <a:bodyPr>
            <a:normAutofit/>
          </a:bodyPr>
          <a:lstStyle/>
          <a:p>
            <a:pPr algn="l"/>
            <a:r>
              <a:rPr lang="en-US" dirty="0">
                <a:effectLst/>
              </a:rPr>
              <a:t>Applications of </a:t>
            </a:r>
            <a:r>
              <a:rPr lang="en-US" dirty="0" smtClean="0">
                <a:effectLst/>
              </a:rPr>
              <a:t>AI</a:t>
            </a:r>
            <a:endParaRPr lang="en-US" dirty="0"/>
          </a:p>
        </p:txBody>
      </p:sp>
      <p:sp>
        <p:nvSpPr>
          <p:cNvPr id="3" name="Subtitle 2"/>
          <p:cNvSpPr>
            <a:spLocks noGrp="1"/>
          </p:cNvSpPr>
          <p:nvPr>
            <p:ph type="subTitle" idx="1"/>
          </p:nvPr>
        </p:nvSpPr>
        <p:spPr>
          <a:xfrm>
            <a:off x="1384299" y="4684975"/>
            <a:ext cx="9144000" cy="754025"/>
          </a:xfrm>
        </p:spPr>
        <p:txBody>
          <a:bodyPr>
            <a:noAutofit/>
          </a:bodyPr>
          <a:lstStyle/>
          <a:p>
            <a:pPr algn="l"/>
            <a:r>
              <a:rPr lang="en-US" sz="1800" dirty="0"/>
              <a:t>AI has been dominant in various fields such </a:t>
            </a:r>
            <a:r>
              <a:rPr lang="en-US" sz="1800" dirty="0" smtClean="0"/>
              <a:t>as</a:t>
            </a:r>
          </a:p>
          <a:p>
            <a:pPr marL="457200" indent="-457200" algn="l">
              <a:buFont typeface="Wingdings" panose="05000000000000000000" pitchFamily="2" charset="2"/>
              <a:buChar char="Ø"/>
            </a:pPr>
            <a:r>
              <a:rPr lang="en-US" sz="1800" b="1" dirty="0"/>
              <a:t>Gaming</a:t>
            </a:r>
            <a:r>
              <a:rPr lang="en-US" sz="1800" dirty="0"/>
              <a:t> </a:t>
            </a:r>
            <a:endParaRPr lang="en-US" sz="1800" dirty="0" smtClean="0"/>
          </a:p>
          <a:p>
            <a:pPr marL="457200" indent="-457200" algn="l">
              <a:buFont typeface="Wingdings" panose="05000000000000000000" pitchFamily="2" charset="2"/>
              <a:buChar char="Ø"/>
            </a:pPr>
            <a:r>
              <a:rPr lang="en-US" sz="1800" b="1" dirty="0"/>
              <a:t>Natural Language </a:t>
            </a:r>
            <a:r>
              <a:rPr lang="en-US" sz="1800" b="1" dirty="0" smtClean="0"/>
              <a:t>Processing</a:t>
            </a:r>
          </a:p>
          <a:p>
            <a:pPr marL="457200" indent="-457200" algn="l">
              <a:buFont typeface="Wingdings" panose="05000000000000000000" pitchFamily="2" charset="2"/>
              <a:buChar char="Ø"/>
            </a:pPr>
            <a:r>
              <a:rPr lang="en-US" sz="1800" b="1" dirty="0"/>
              <a:t>Expert </a:t>
            </a:r>
            <a:r>
              <a:rPr lang="en-US" sz="1800" b="1" dirty="0" smtClean="0"/>
              <a:t>Systems</a:t>
            </a:r>
          </a:p>
          <a:p>
            <a:pPr marL="457200" indent="-457200" algn="l">
              <a:buFont typeface="Wingdings" panose="05000000000000000000" pitchFamily="2" charset="2"/>
              <a:buChar char="Ø"/>
            </a:pPr>
            <a:r>
              <a:rPr lang="en-US" sz="1800" b="1" dirty="0"/>
              <a:t>Vision </a:t>
            </a:r>
            <a:r>
              <a:rPr lang="en-US" sz="1800" b="1" dirty="0" smtClean="0"/>
              <a:t>Systems</a:t>
            </a:r>
          </a:p>
          <a:p>
            <a:pPr marL="457200" indent="-457200" algn="l">
              <a:buFont typeface="Wingdings" panose="05000000000000000000" pitchFamily="2" charset="2"/>
              <a:buChar char="Ø"/>
            </a:pPr>
            <a:r>
              <a:rPr lang="en-US" sz="1800" b="1" dirty="0"/>
              <a:t>Speech </a:t>
            </a:r>
            <a:r>
              <a:rPr lang="en-US" sz="1800" b="1" dirty="0" smtClean="0"/>
              <a:t>Recognition</a:t>
            </a:r>
          </a:p>
          <a:p>
            <a:pPr marL="457200" indent="-457200" algn="l">
              <a:buFont typeface="Wingdings" panose="05000000000000000000" pitchFamily="2" charset="2"/>
              <a:buChar char="Ø"/>
            </a:pPr>
            <a:r>
              <a:rPr lang="en-US" sz="1800" b="1" dirty="0"/>
              <a:t>Handwriting </a:t>
            </a:r>
            <a:r>
              <a:rPr lang="en-US" sz="1800" b="1" dirty="0" smtClean="0"/>
              <a:t>Recognition</a:t>
            </a:r>
          </a:p>
          <a:p>
            <a:pPr marL="457200" indent="-457200" algn="l">
              <a:buFont typeface="Wingdings" panose="05000000000000000000" pitchFamily="2" charset="2"/>
              <a:buChar char="Ø"/>
            </a:pPr>
            <a:r>
              <a:rPr lang="en-US" sz="1800" b="1" dirty="0"/>
              <a:t>Intelligent Robots</a:t>
            </a:r>
            <a:endParaRPr lang="en-US" sz="1800" dirty="0"/>
          </a:p>
        </p:txBody>
      </p:sp>
    </p:spTree>
    <p:extLst>
      <p:ext uri="{BB962C8B-B14F-4D97-AF65-F5344CB8AC3E}">
        <p14:creationId xmlns:p14="http://schemas.microsoft.com/office/powerpoint/2010/main" val="271470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720636"/>
            <a:ext cx="11811000" cy="5355312"/>
          </a:xfrm>
          <a:prstGeom prst="rect">
            <a:avLst/>
          </a:prstGeom>
        </p:spPr>
        <p:txBody>
          <a:bodyPr wrap="square">
            <a:spAutoFit/>
          </a:bodyPr>
          <a:lstStyle/>
          <a:p>
            <a:r>
              <a:rPr lang="en-US" b="1" i="1" u="sng" dirty="0" smtClean="0">
                <a:effectLst/>
                <a:latin typeface="Verdana" panose="020B0604030504040204" pitchFamily="34" charset="0"/>
              </a:rPr>
              <a:t>Gaming</a:t>
            </a:r>
            <a:r>
              <a:rPr lang="en-US" b="1" i="1" dirty="0" smtClean="0">
                <a:effectLst/>
                <a:latin typeface="Verdana" panose="020B0604030504040204" pitchFamily="34" charset="0"/>
              </a:rPr>
              <a:t>: -</a:t>
            </a:r>
            <a:r>
              <a:rPr lang="en-US" b="0" i="0" dirty="0" smtClean="0">
                <a:effectLst/>
                <a:latin typeface="Verdana" panose="020B0604030504040204" pitchFamily="34" charset="0"/>
              </a:rPr>
              <a:t> AI plays crucial role in strategic games such as chess, poker, tic-tac-toe, etc., where machine can think of large number of possible positions based on heuristic knowledge.</a:t>
            </a:r>
          </a:p>
          <a:p>
            <a:endParaRPr lang="en-US" dirty="0">
              <a:latin typeface="Verdana" panose="020B0604030504040204" pitchFamily="34" charset="0"/>
            </a:endParaRPr>
          </a:p>
          <a:p>
            <a:r>
              <a:rPr lang="en-US" b="1" i="1" u="sng" dirty="0">
                <a:latin typeface="Verdana" panose="020B0604030504040204" pitchFamily="34" charset="0"/>
                <a:ea typeface="Verdana" panose="020B0604030504040204" pitchFamily="34" charset="0"/>
                <a:cs typeface="Verdana" panose="020B0604030504040204" pitchFamily="34" charset="0"/>
              </a:rPr>
              <a:t>Natural Language </a:t>
            </a:r>
            <a:r>
              <a:rPr lang="en-US" b="1" i="1" u="sng" dirty="0" smtClean="0">
                <a:latin typeface="Verdana" panose="020B0604030504040204" pitchFamily="34" charset="0"/>
                <a:ea typeface="Verdana" panose="020B0604030504040204" pitchFamily="34" charset="0"/>
                <a:cs typeface="Verdana" panose="020B0604030504040204" pitchFamily="34" charset="0"/>
              </a:rPr>
              <a:t>Processing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It is possible to interact with the computer that understands natural language spoken by humans</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b="1" i="1" u="sng" dirty="0" smtClean="0">
                <a:latin typeface="Verdana" panose="020B0604030504040204" pitchFamily="34" charset="0"/>
                <a:ea typeface="Verdana" panose="020B0604030504040204" pitchFamily="34" charset="0"/>
                <a:cs typeface="Verdana" panose="020B0604030504040204" pitchFamily="34" charset="0"/>
              </a:rPr>
              <a:t>Expert Systems</a:t>
            </a:r>
            <a:r>
              <a:rPr lang="en-US" b="1" i="1" dirty="0" smtClean="0">
                <a:latin typeface="Verdana" panose="020B0604030504040204" pitchFamily="34" charset="0"/>
                <a:ea typeface="Verdana" panose="020B0604030504040204" pitchFamily="34" charset="0"/>
                <a:cs typeface="Verdana" panose="020B0604030504040204" pitchFamily="34" charset="0"/>
              </a:rPr>
              <a:t>:</a:t>
            </a:r>
            <a:r>
              <a:rPr lang="en-US" dirty="0" smtClean="0">
                <a:latin typeface="Verdana" panose="020B0604030504040204" pitchFamily="34" charset="0"/>
                <a:ea typeface="Verdana" panose="020B0604030504040204" pitchFamily="34" charset="0"/>
                <a:cs typeface="Verdana" panose="020B0604030504040204" pitchFamily="34" charset="0"/>
              </a:rPr>
              <a:t> There are some applications which integrate machine, software, and special information to impart reasoning and advising. They provide explanation and advice to the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b="1" i="1" u="sng" dirty="0">
                <a:latin typeface="Verdana" panose="020B0604030504040204" pitchFamily="34" charset="0"/>
                <a:ea typeface="Verdana" panose="020B0604030504040204" pitchFamily="34" charset="0"/>
                <a:cs typeface="Verdana" panose="020B0604030504040204" pitchFamily="34" charset="0"/>
              </a:rPr>
              <a:t>Vision </a:t>
            </a:r>
            <a:r>
              <a:rPr lang="en-US" b="1" i="1" u="sng" dirty="0" smtClean="0">
                <a:latin typeface="Verdana" panose="020B0604030504040204" pitchFamily="34" charset="0"/>
                <a:ea typeface="Verdana" panose="020B0604030504040204" pitchFamily="34" charset="0"/>
                <a:cs typeface="Verdana" panose="020B0604030504040204" pitchFamily="34" charset="0"/>
              </a:rPr>
              <a:t>Systems</a:t>
            </a:r>
            <a:r>
              <a:rPr lang="en-US" b="1" dirty="0" smtClean="0">
                <a:latin typeface="Verdana" panose="020B0604030504040204" pitchFamily="34" charset="0"/>
                <a:ea typeface="Verdana" panose="020B0604030504040204" pitchFamily="34" charset="0"/>
                <a:cs typeface="Verdana" panose="020B0604030504040204" pitchFamily="34" charset="0"/>
              </a:rPr>
              <a: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These </a:t>
            </a:r>
            <a:r>
              <a:rPr lang="en-US" dirty="0">
                <a:latin typeface="Verdana" panose="020B0604030504040204" pitchFamily="34" charset="0"/>
                <a:ea typeface="Verdana" panose="020B0604030504040204" pitchFamily="34" charset="0"/>
                <a:cs typeface="Verdana" panose="020B0604030504040204" pitchFamily="34" charset="0"/>
              </a:rPr>
              <a:t>systems understand, interpret, and comprehend visual input on the computer. For example</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Verdana" panose="020B0604030504040204" pitchFamily="34" charset="0"/>
              </a:rPr>
              <a:t>A </a:t>
            </a:r>
            <a:r>
              <a:rPr lang="en-US" dirty="0">
                <a:latin typeface="Verdana" panose="020B0604030504040204" pitchFamily="34" charset="0"/>
                <a:ea typeface="Verdana" panose="020B0604030504040204" pitchFamily="34" charset="0"/>
                <a:cs typeface="Verdana" panose="020B0604030504040204" pitchFamily="34" charset="0"/>
              </a:rPr>
              <a:t>spying </a:t>
            </a:r>
            <a:r>
              <a:rPr lang="en-US" dirty="0" smtClean="0">
                <a:latin typeface="Verdana" panose="020B0604030504040204" pitchFamily="34" charset="0"/>
                <a:ea typeface="Verdana" panose="020B0604030504040204" pitchFamily="34" charset="0"/>
                <a:cs typeface="Verdana" panose="020B0604030504040204" pitchFamily="34" charset="0"/>
              </a:rPr>
              <a:t>aero plane </a:t>
            </a:r>
            <a:r>
              <a:rPr lang="en-US" dirty="0">
                <a:latin typeface="Verdana" panose="020B0604030504040204" pitchFamily="34" charset="0"/>
                <a:ea typeface="Verdana" panose="020B0604030504040204" pitchFamily="34" charset="0"/>
                <a:cs typeface="Verdana" panose="020B0604030504040204" pitchFamily="34" charset="0"/>
              </a:rPr>
              <a:t>takes photographs, which are used to figure out spatial information or map of the areas.</a:t>
            </a:r>
          </a:p>
          <a:p>
            <a:pPr marL="285750" indent="-285750">
              <a:buFont typeface="Wingdings" panose="05000000000000000000" pitchFamily="2" charset="2"/>
              <a:buChar char="§"/>
            </a:pPr>
            <a:r>
              <a:rPr lang="en-US" dirty="0">
                <a:latin typeface="Verdana" panose="020B0604030504040204" pitchFamily="34" charset="0"/>
                <a:ea typeface="Verdana" panose="020B0604030504040204" pitchFamily="34" charset="0"/>
                <a:cs typeface="Verdana" panose="020B0604030504040204" pitchFamily="34" charset="0"/>
              </a:rPr>
              <a:t>Doctors use clinical expert system to diagnose the patient.</a:t>
            </a:r>
          </a:p>
          <a:p>
            <a:pPr marL="285750" indent="-285750">
              <a:buFont typeface="Wingdings" panose="05000000000000000000" pitchFamily="2" charset="2"/>
              <a:buChar char="§"/>
            </a:pPr>
            <a:r>
              <a:rPr lang="en-US" dirty="0">
                <a:latin typeface="Verdana" panose="020B0604030504040204" pitchFamily="34" charset="0"/>
                <a:ea typeface="Verdana" panose="020B0604030504040204" pitchFamily="34" charset="0"/>
                <a:cs typeface="Verdana" panose="020B0604030504040204" pitchFamily="34" charset="0"/>
              </a:rPr>
              <a:t>Police use computer software that can recognize the face of criminal with the stored portrait made by forensic artist</a:t>
            </a:r>
            <a:r>
              <a:rPr lang="en-US" dirty="0" smtClean="0">
                <a:latin typeface="Verdana" panose="020B0604030504040204" pitchFamily="34" charset="0"/>
                <a:ea typeface="Verdana" panose="020B0604030504040204" pitchFamily="34" charset="0"/>
                <a:cs typeface="Verdana" panose="020B0604030504040204" pitchFamily="34" charset="0"/>
              </a:rPr>
              <a:t>.</a:t>
            </a:r>
          </a:p>
          <a:p>
            <a:pPr marL="285750" indent="-285750">
              <a:buFont typeface="Wingdings" panose="05000000000000000000" pitchFamily="2" charset="2"/>
              <a:buChar char="§"/>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3093412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6246</TotalTime>
  <Words>774</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Verdana</vt:lpstr>
      <vt:lpstr>Wingdings</vt:lpstr>
      <vt:lpstr>Depth</vt:lpstr>
      <vt:lpstr>Artificial Intelligence                     or Machine Intelligence</vt:lpstr>
      <vt:lpstr>What is Artificial Intelligence?</vt:lpstr>
      <vt:lpstr>Goals of AI</vt:lpstr>
      <vt:lpstr>What Contributes to AI? </vt:lpstr>
      <vt:lpstr>Programming Without and With AI</vt:lpstr>
      <vt:lpstr>What is AI Technique?</vt:lpstr>
      <vt:lpstr>PowerPoint Presentation</vt:lpstr>
      <vt:lpstr>Applications of AI</vt:lpstr>
      <vt:lpstr>PowerPoint Presentation</vt:lpstr>
      <vt:lpstr>PowerPoint Presentation</vt:lpstr>
      <vt:lpstr>What is Intelligence?  </vt:lpstr>
      <vt:lpstr>What is Intelligence Composed of? </vt:lpstr>
      <vt:lpstr>Difference between Human and Machine Intelligence  </vt:lpstr>
      <vt:lpstr>Speech and Voice Recognition</vt:lpstr>
      <vt:lpstr>Working of Speech and Voice Recognition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Shanmukha Reddy</dc:creator>
  <cp:lastModifiedBy>Shanmukha Reddy</cp:lastModifiedBy>
  <cp:revision>49</cp:revision>
  <dcterms:created xsi:type="dcterms:W3CDTF">2017-11-21T08:07:32Z</dcterms:created>
  <dcterms:modified xsi:type="dcterms:W3CDTF">2017-12-01T14:14:59Z</dcterms:modified>
</cp:coreProperties>
</file>