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6" r:id="rId3"/>
    <p:sldId id="260" r:id="rId5"/>
    <p:sldId id="258" r:id="rId6"/>
    <p:sldId id="292" r:id="rId7"/>
    <p:sldId id="270" r:id="rId8"/>
    <p:sldId id="272" r:id="rId9"/>
    <p:sldId id="261" r:id="rId10"/>
    <p:sldId id="826" r:id="rId11"/>
    <p:sldId id="285" r:id="rId12"/>
    <p:sldId id="273" r:id="rId13"/>
    <p:sldId id="274" r:id="rId14"/>
    <p:sldId id="827" r:id="rId15"/>
    <p:sldId id="286" r:id="rId16"/>
    <p:sldId id="828" r:id="rId17"/>
    <p:sldId id="829" r:id="rId18"/>
    <p:sldId id="288" r:id="rId19"/>
    <p:sldId id="830" r:id="rId20"/>
    <p:sldId id="831" r:id="rId21"/>
    <p:sldId id="287" r:id="rId22"/>
    <p:sldId id="838" r:id="rId23"/>
    <p:sldId id="839" r:id="rId24"/>
    <p:sldId id="840" r:id="rId25"/>
    <p:sldId id="283" r:id="rId26"/>
    <p:sldId id="841" r:id="rId27"/>
    <p:sldId id="277" r:id="rId28"/>
    <p:sldId id="282" r:id="rId29"/>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8" userDrawn="1">
          <p15:clr>
            <a:srgbClr val="A4A3A4"/>
          </p15:clr>
        </p15:guide>
        <p15:guide id="2" pos="3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848"/>
    <a:srgbClr val="555555"/>
    <a:srgbClr val="CF3B4C"/>
    <a:srgbClr val="344F66"/>
    <a:srgbClr val="444444"/>
    <a:srgbClr val="5E5E5E"/>
    <a:srgbClr val="355067"/>
    <a:srgbClr val="D03C4D"/>
    <a:srgbClr val="375269"/>
    <a:srgbClr val="3853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6314" autoAdjust="0"/>
  </p:normalViewPr>
  <p:slideViewPr>
    <p:cSldViewPr snapToGrid="0">
      <p:cViewPr varScale="1">
        <p:scale>
          <a:sx n="48" d="100"/>
          <a:sy n="48" d="100"/>
        </p:scale>
        <p:origin x="82" y="456"/>
      </p:cViewPr>
      <p:guideLst>
        <p:guide orient="horz" pos="2148"/>
        <p:guide pos="3880"/>
      </p:guideLst>
    </p:cSldViewPr>
  </p:slideViewPr>
  <p:notesTextViewPr>
    <p:cViewPr>
      <p:scale>
        <a:sx n="1" d="1"/>
        <a:sy n="1" d="1"/>
      </p:scale>
      <p:origin x="0" y="0"/>
    </p:cViewPr>
  </p:notesTextViewPr>
  <p:sorterViewPr>
    <p:cViewPr>
      <p:scale>
        <a:sx n="139" d="100"/>
        <a:sy n="139" d="100"/>
      </p:scale>
      <p:origin x="0" y="0"/>
    </p:cViewPr>
  </p:sorter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8C92E-F6BC-41C6-ADE4-045FC78063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EA62F-52E9-49A1-AF7F-BFF2F138A5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10</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11</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11</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13</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11</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11</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17</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11</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11</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21</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11</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11</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21</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24</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24</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22</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27</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5</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7</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8</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18</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9</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0" name="图片 49"/>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grpSp>
        <p:nvGrpSpPr>
          <p:cNvPr id="51" name="组合 50"/>
          <p:cNvGrpSpPr/>
          <p:nvPr userDrawn="1"/>
        </p:nvGrpSpPr>
        <p:grpSpPr>
          <a:xfrm>
            <a:off x="-4151" y="6748272"/>
            <a:ext cx="3001030" cy="109728"/>
            <a:chOff x="0" y="0"/>
            <a:chExt cx="3001030" cy="109728"/>
          </a:xfrm>
        </p:grpSpPr>
        <p:sp>
          <p:nvSpPr>
            <p:cNvPr id="52" name="矩形 51"/>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userDrawn="1"/>
        </p:nvGrpSpPr>
        <p:grpSpPr>
          <a:xfrm>
            <a:off x="5993758" y="6748272"/>
            <a:ext cx="3001030" cy="109728"/>
            <a:chOff x="0" y="0"/>
            <a:chExt cx="3001030" cy="109728"/>
          </a:xfrm>
        </p:grpSpPr>
        <p:sp>
          <p:nvSpPr>
            <p:cNvPr id="55" name="矩形 5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userDrawn="1"/>
        </p:nvGrpSpPr>
        <p:grpSpPr>
          <a:xfrm>
            <a:off x="2992728" y="6748272"/>
            <a:ext cx="3001030" cy="109728"/>
            <a:chOff x="0" y="0"/>
            <a:chExt cx="3001030" cy="109728"/>
          </a:xfrm>
        </p:grpSpPr>
        <p:sp>
          <p:nvSpPr>
            <p:cNvPr id="58" name="矩形 57"/>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userDrawn="1"/>
        </p:nvGrpSpPr>
        <p:grpSpPr>
          <a:xfrm>
            <a:off x="8994788" y="6748272"/>
            <a:ext cx="3197212" cy="109728"/>
            <a:chOff x="0" y="0"/>
            <a:chExt cx="3001030" cy="109728"/>
          </a:xfrm>
        </p:grpSpPr>
        <p:sp>
          <p:nvSpPr>
            <p:cNvPr id="61" name="矩形 6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3" name="图片 62"/>
          <p:cNvPicPr>
            <a:picLocks noChangeAspect="1"/>
          </p:cNvPicPr>
          <p:nvPr userDrawn="1"/>
        </p:nvPicPr>
        <p:blipFill>
          <a:blip r:embed="rId4"/>
          <a:stretch>
            <a:fillRect/>
          </a:stretch>
        </p:blipFill>
        <p:spPr>
          <a:xfrm>
            <a:off x="-510284" y="-210898"/>
            <a:ext cx="2690446" cy="1513197"/>
          </a:xfrm>
          <a:prstGeom prst="rect">
            <a:avLst/>
          </a:prstGeom>
        </p:spPr>
      </p:pic>
      <p:cxnSp>
        <p:nvCxnSpPr>
          <p:cNvPr id="19" name="直接连接符 18"/>
          <p:cNvCxnSpPr/>
          <p:nvPr userDrawn="1"/>
        </p:nvCxnSpPr>
        <p:spPr bwMode="auto">
          <a:xfrm>
            <a:off x="1145215" y="883628"/>
            <a:ext cx="9569060"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
        <p:nvSpPr>
          <p:cNvPr id="7" name="矩形 6"/>
          <p:cNvSpPr/>
          <p:nvPr userDrawn="1"/>
        </p:nvSpPr>
        <p:spPr>
          <a:xfrm>
            <a:off x="8498648" y="5757149"/>
            <a:ext cx="775136" cy="230832"/>
          </a:xfrm>
          <a:prstGeom prst="rect">
            <a:avLst/>
          </a:prstGeom>
        </p:spPr>
        <p:txBody>
          <a:bodyPr wrap="square">
            <a:spAutoFit/>
          </a:bodyPr>
          <a:lstStyle/>
          <a:p>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模板下载：</a:t>
            </a:r>
            <a:r>
              <a:rPr lang="en-US" altLang="zh-CN" sz="100">
                <a:solidFill>
                  <a:prstClr val="white"/>
                </a:solidFill>
                <a:latin typeface="Calibri" panose="020F0502020204030204"/>
                <a:ea typeface="宋体" panose="02010600030101010101" pitchFamily="2" charset="-122"/>
              </a:rPr>
              <a:t>www.1ppt.com/moban/          </a:t>
            </a:r>
            <a:r>
              <a:rPr lang="zh-CN" altLang="en-US" sz="100">
                <a:solidFill>
                  <a:prstClr val="white"/>
                </a:solidFill>
                <a:latin typeface="Calibri" panose="020F0502020204030204"/>
                <a:ea typeface="宋体" panose="02010600030101010101" pitchFamily="2" charset="-122"/>
              </a:rPr>
              <a:t>行业</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a:t>
            </a:r>
            <a:r>
              <a:rPr lang="en-US" altLang="zh-CN" sz="100">
                <a:solidFill>
                  <a:prstClr val="white"/>
                </a:solidFill>
                <a:latin typeface="Calibri" panose="020F0502020204030204"/>
                <a:ea typeface="宋体" panose="02010600030101010101" pitchFamily="2" charset="-122"/>
              </a:rPr>
              <a:t>www.1ppt.com/hangye/ </a:t>
            </a:r>
            <a:endParaRPr lang="en-US" altLang="zh-CN" sz="100">
              <a:solidFill>
                <a:prstClr val="white"/>
              </a:solidFill>
              <a:latin typeface="Calibri" panose="020F0502020204030204"/>
              <a:ea typeface="宋体" panose="02010600030101010101" pitchFamily="2" charset="-122"/>
            </a:endParaRPr>
          </a:p>
          <a:p>
            <a:r>
              <a:rPr lang="zh-CN" altLang="en-US" sz="100">
                <a:solidFill>
                  <a:prstClr val="white"/>
                </a:solidFill>
                <a:latin typeface="Calibri" panose="020F0502020204030204"/>
                <a:ea typeface="宋体" panose="02010600030101010101" pitchFamily="2" charset="-122"/>
              </a:rPr>
              <a:t>节日</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a:t>
            </a:r>
            <a:r>
              <a:rPr lang="en-US" altLang="zh-CN" sz="100">
                <a:solidFill>
                  <a:prstClr val="white"/>
                </a:solidFill>
                <a:latin typeface="Calibri" panose="020F0502020204030204"/>
                <a:ea typeface="宋体" panose="02010600030101010101" pitchFamily="2" charset="-122"/>
              </a:rPr>
              <a:t>www.1ppt.com/jieri/          PPT</a:t>
            </a:r>
            <a:r>
              <a:rPr lang="zh-CN" altLang="en-US" sz="100">
                <a:solidFill>
                  <a:prstClr val="white"/>
                </a:solidFill>
                <a:latin typeface="Calibri" panose="020F0502020204030204"/>
                <a:ea typeface="宋体" panose="02010600030101010101" pitchFamily="2" charset="-122"/>
              </a:rPr>
              <a:t>素材：</a:t>
            </a:r>
            <a:r>
              <a:rPr lang="en-US" altLang="zh-CN" sz="100">
                <a:solidFill>
                  <a:prstClr val="white"/>
                </a:solidFill>
                <a:latin typeface="Calibri" panose="020F0502020204030204"/>
                <a:ea typeface="宋体" panose="02010600030101010101" pitchFamily="2" charset="-122"/>
              </a:rPr>
              <a:t>www.1ppt.com/sucai/</a:t>
            </a:r>
            <a:endParaRPr lang="en-US" altLang="zh-CN" sz="100">
              <a:solidFill>
                <a:prstClr val="white"/>
              </a:solidFill>
              <a:latin typeface="Calibri" panose="020F0502020204030204"/>
              <a:ea typeface="宋体" panose="02010600030101010101" pitchFamily="2" charset="-122"/>
            </a:endParaRPr>
          </a:p>
          <a:p>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背景图片：</a:t>
            </a:r>
            <a:r>
              <a:rPr lang="en-US" altLang="zh-CN" sz="100">
                <a:solidFill>
                  <a:prstClr val="white"/>
                </a:solidFill>
                <a:latin typeface="Calibri" panose="020F0502020204030204"/>
                <a:ea typeface="宋体" panose="02010600030101010101" pitchFamily="2" charset="-122"/>
              </a:rPr>
              <a:t>www.1ppt.com/beijing/        PPT</a:t>
            </a:r>
            <a:r>
              <a:rPr lang="zh-CN" altLang="en-US" sz="100">
                <a:solidFill>
                  <a:prstClr val="white"/>
                </a:solidFill>
                <a:latin typeface="Calibri" panose="020F0502020204030204"/>
                <a:ea typeface="宋体" panose="02010600030101010101" pitchFamily="2" charset="-122"/>
              </a:rPr>
              <a:t>图表：</a:t>
            </a:r>
            <a:r>
              <a:rPr lang="en-US" altLang="zh-CN" sz="100">
                <a:solidFill>
                  <a:prstClr val="white"/>
                </a:solidFill>
                <a:latin typeface="Calibri" panose="020F0502020204030204"/>
                <a:ea typeface="宋体" panose="02010600030101010101" pitchFamily="2" charset="-122"/>
              </a:rPr>
              <a:t>www.1ppt.com/tubiao/      </a:t>
            </a:r>
            <a:endParaRPr lang="en-US" altLang="zh-CN" sz="100">
              <a:solidFill>
                <a:prstClr val="white"/>
              </a:solidFill>
              <a:latin typeface="Calibri" panose="020F0502020204030204"/>
              <a:ea typeface="宋体" panose="02010600030101010101" pitchFamily="2" charset="-122"/>
            </a:endParaRPr>
          </a:p>
          <a:p>
            <a:r>
              <a:rPr lang="zh-CN" altLang="en-US" sz="100">
                <a:solidFill>
                  <a:prstClr val="white"/>
                </a:solidFill>
                <a:latin typeface="Calibri" panose="020F0502020204030204"/>
                <a:ea typeface="宋体" panose="02010600030101010101" pitchFamily="2" charset="-122"/>
              </a:rPr>
              <a:t>精美</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下载：</a:t>
            </a:r>
            <a:r>
              <a:rPr lang="en-US" altLang="zh-CN" sz="100">
                <a:solidFill>
                  <a:prstClr val="white"/>
                </a:solidFill>
                <a:latin typeface="Calibri" panose="020F0502020204030204"/>
                <a:ea typeface="宋体" panose="02010600030101010101" pitchFamily="2" charset="-122"/>
              </a:rPr>
              <a:t>www.1ppt.com/xiazai/         PPT</a:t>
            </a:r>
            <a:r>
              <a:rPr lang="zh-CN" altLang="en-US" sz="100">
                <a:solidFill>
                  <a:prstClr val="white"/>
                </a:solidFill>
                <a:latin typeface="Calibri" panose="020F0502020204030204"/>
                <a:ea typeface="宋体" panose="02010600030101010101" pitchFamily="2" charset="-122"/>
              </a:rPr>
              <a:t>教程： </a:t>
            </a:r>
            <a:r>
              <a:rPr lang="en-US" altLang="zh-CN" sz="100">
                <a:solidFill>
                  <a:prstClr val="white"/>
                </a:solidFill>
                <a:latin typeface="Calibri" panose="020F0502020204030204"/>
                <a:ea typeface="宋体" panose="02010600030101010101" pitchFamily="2" charset="-122"/>
              </a:rPr>
              <a:t>www.1ppt.com/powerpoint/      </a:t>
            </a:r>
            <a:endParaRPr lang="en-US" altLang="zh-CN" sz="100">
              <a:solidFill>
                <a:prstClr val="white"/>
              </a:solidFill>
              <a:latin typeface="Calibri" panose="020F0502020204030204"/>
              <a:ea typeface="宋体" panose="02010600030101010101" pitchFamily="2" charset="-122"/>
            </a:endParaRPr>
          </a:p>
          <a:p>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课件：</a:t>
            </a:r>
            <a:r>
              <a:rPr lang="en-US" altLang="zh-CN" sz="100">
                <a:solidFill>
                  <a:prstClr val="white"/>
                </a:solidFill>
                <a:latin typeface="Calibri" panose="020F0502020204030204"/>
                <a:ea typeface="宋体" panose="02010600030101010101" pitchFamily="2" charset="-122"/>
              </a:rPr>
              <a:t>www.1ppt.com/kejian/             </a:t>
            </a:r>
            <a:r>
              <a:rPr lang="zh-CN" altLang="en-US" sz="100">
                <a:solidFill>
                  <a:prstClr val="white"/>
                </a:solidFill>
                <a:latin typeface="Calibri" panose="020F0502020204030204"/>
                <a:ea typeface="宋体" panose="02010600030101010101" pitchFamily="2" charset="-122"/>
              </a:rPr>
              <a:t>字体下载：</a:t>
            </a:r>
            <a:r>
              <a:rPr lang="en-US" altLang="zh-CN" sz="100">
                <a:solidFill>
                  <a:prstClr val="white"/>
                </a:solidFill>
                <a:latin typeface="Calibri" panose="020F0502020204030204"/>
                <a:ea typeface="宋体" panose="02010600030101010101" pitchFamily="2" charset="-122"/>
              </a:rPr>
              <a:t>www.1ppt.com/ziti/</a:t>
            </a:r>
            <a:endParaRPr lang="en-US" altLang="zh-CN" sz="100">
              <a:solidFill>
                <a:prstClr val="white"/>
              </a:solidFill>
              <a:latin typeface="Calibri" panose="020F0502020204030204"/>
              <a:ea typeface="宋体" panose="02010600030101010101" pitchFamily="2" charset="-122"/>
            </a:endParaRPr>
          </a:p>
          <a:p>
            <a:r>
              <a:rPr lang="zh-CN" altLang="en-US" sz="100">
                <a:solidFill>
                  <a:prstClr val="white"/>
                </a:solidFill>
                <a:latin typeface="Calibri" panose="020F0502020204030204"/>
                <a:ea typeface="宋体" panose="02010600030101010101" pitchFamily="2" charset="-122"/>
              </a:rPr>
              <a:t>工作总结</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a:t>
            </a:r>
            <a:r>
              <a:rPr lang="en-US" altLang="zh-CN" sz="100">
                <a:solidFill>
                  <a:prstClr val="white"/>
                </a:solidFill>
                <a:latin typeface="Calibri" panose="020F0502020204030204"/>
                <a:ea typeface="宋体" panose="02010600030101010101" pitchFamily="2" charset="-122"/>
              </a:rPr>
              <a:t>www.1ppt.com/xiazai/zongjie/ </a:t>
            </a:r>
            <a:r>
              <a:rPr lang="zh-CN" altLang="en-US" sz="100">
                <a:solidFill>
                  <a:prstClr val="white"/>
                </a:solidFill>
                <a:latin typeface="Calibri" panose="020F0502020204030204"/>
                <a:ea typeface="宋体" panose="02010600030101010101" pitchFamily="2" charset="-122"/>
              </a:rPr>
              <a:t>工作计划：</a:t>
            </a:r>
            <a:r>
              <a:rPr lang="en-US" altLang="zh-CN" sz="100">
                <a:solidFill>
                  <a:prstClr val="white"/>
                </a:solidFill>
                <a:latin typeface="Calibri" panose="020F0502020204030204"/>
                <a:ea typeface="宋体" panose="02010600030101010101" pitchFamily="2" charset="-122"/>
              </a:rPr>
              <a:t>www.1ppt.com/xiazai/jihua/</a:t>
            </a:r>
            <a:endParaRPr lang="en-US" altLang="zh-CN" sz="100">
              <a:solidFill>
                <a:prstClr val="white"/>
              </a:solidFill>
              <a:latin typeface="Calibri" panose="020F0502020204030204"/>
              <a:ea typeface="宋体" panose="02010600030101010101" pitchFamily="2" charset="-122"/>
            </a:endParaRPr>
          </a:p>
          <a:p>
            <a:r>
              <a:rPr lang="zh-CN" altLang="en-US" sz="100">
                <a:solidFill>
                  <a:prstClr val="white"/>
                </a:solidFill>
                <a:latin typeface="Calibri" panose="020F0502020204030204"/>
                <a:ea typeface="宋体" panose="02010600030101010101" pitchFamily="2" charset="-122"/>
              </a:rPr>
              <a:t>商务</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a:t>
            </a:r>
            <a:r>
              <a:rPr lang="en-US" altLang="zh-CN" sz="100">
                <a:solidFill>
                  <a:prstClr val="white"/>
                </a:solidFill>
                <a:latin typeface="Calibri" panose="020F0502020204030204"/>
                <a:ea typeface="宋体" panose="02010600030101010101" pitchFamily="2" charset="-122"/>
              </a:rPr>
              <a:t>www.1ppt.com/moban/shangwu/  </a:t>
            </a:r>
            <a:r>
              <a:rPr lang="zh-CN" altLang="en-US" sz="100">
                <a:solidFill>
                  <a:prstClr val="white"/>
                </a:solidFill>
                <a:latin typeface="Calibri" panose="020F0502020204030204"/>
                <a:ea typeface="宋体" panose="02010600030101010101" pitchFamily="2" charset="-122"/>
              </a:rPr>
              <a:t>个人简历</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a:t>
            </a:r>
            <a:r>
              <a:rPr lang="en-US" altLang="zh-CN" sz="100">
                <a:solidFill>
                  <a:prstClr val="white"/>
                </a:solidFill>
                <a:latin typeface="Calibri" panose="020F0502020204030204"/>
                <a:ea typeface="宋体" panose="02010600030101010101" pitchFamily="2" charset="-122"/>
              </a:rPr>
              <a:t>www.1ppt.com/xiazai/jianli/  </a:t>
            </a:r>
            <a:endParaRPr lang="en-US" altLang="zh-CN" sz="100">
              <a:solidFill>
                <a:prstClr val="white"/>
              </a:solidFill>
              <a:latin typeface="Calibri" panose="020F0502020204030204"/>
              <a:ea typeface="宋体" panose="02010600030101010101" pitchFamily="2" charset="-122"/>
            </a:endParaRPr>
          </a:p>
          <a:p>
            <a:r>
              <a:rPr lang="zh-CN" altLang="en-US" sz="100">
                <a:solidFill>
                  <a:prstClr val="white"/>
                </a:solidFill>
                <a:latin typeface="Calibri" panose="020F0502020204030204"/>
                <a:ea typeface="宋体" panose="02010600030101010101" pitchFamily="2" charset="-122"/>
              </a:rPr>
              <a:t>毕业答辩</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a:t>
            </a:r>
            <a:r>
              <a:rPr lang="en-US" altLang="zh-CN" sz="100">
                <a:solidFill>
                  <a:prstClr val="white"/>
                </a:solidFill>
                <a:latin typeface="Calibri" panose="020F0502020204030204"/>
                <a:ea typeface="宋体" panose="02010600030101010101" pitchFamily="2" charset="-122"/>
              </a:rPr>
              <a:t>www.1ppt.com/xiazai/dabian/  </a:t>
            </a:r>
            <a:r>
              <a:rPr lang="zh-CN" altLang="en-US" sz="100">
                <a:solidFill>
                  <a:prstClr val="white"/>
                </a:solidFill>
                <a:latin typeface="Calibri" panose="020F0502020204030204"/>
                <a:ea typeface="宋体" panose="02010600030101010101" pitchFamily="2" charset="-122"/>
              </a:rPr>
              <a:t>工作汇报</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a:t>
            </a:r>
            <a:r>
              <a:rPr lang="en-US" altLang="zh-CN" sz="100">
                <a:solidFill>
                  <a:prstClr val="white"/>
                </a:solidFill>
                <a:latin typeface="Calibri" panose="020F0502020204030204"/>
                <a:ea typeface="宋体" panose="02010600030101010101" pitchFamily="2" charset="-122"/>
              </a:rPr>
              <a:t>www.1ppt.com/xiazai/huibao/    </a:t>
            </a:r>
            <a:endParaRPr lang="en-US" altLang="zh-CN" sz="100">
              <a:solidFill>
                <a:prstClr val="white"/>
              </a:solidFill>
              <a:latin typeface="Calibri" panose="020F0502020204030204"/>
              <a:ea typeface="宋体" panose="02010600030101010101" pitchFamily="2" charset="-122"/>
            </a:endParaRPr>
          </a:p>
          <a:p>
            <a:r>
              <a:rPr lang="en-US" altLang="zh-CN" sz="100">
                <a:solidFill>
                  <a:prstClr val="white"/>
                </a:solidFill>
                <a:latin typeface="Calibri" panose="020F0502020204030204"/>
                <a:ea typeface="宋体" panose="02010600030101010101" pitchFamily="2" charset="-122"/>
              </a:rPr>
              <a:t> </a:t>
            </a:r>
            <a:endParaRPr lang="en-US" altLang="zh-CN" sz="100">
              <a:solidFill>
                <a:prstClr val="white"/>
              </a:solidFill>
              <a:latin typeface="Calibri" panose="020F0502020204030204"/>
              <a:ea typeface="宋体" panose="02010600030101010101" pitchFamily="2" charset="-122"/>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6C00F5-FCF0-4349-83A1-01C5FA130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F67CC6-4928-458E-94BA-DE18EA2C279C}"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0"/>
            <a:r>
              <a:rPr lang="zh-CN" altLang="en-US"/>
              <a:t>第二级</a:t>
            </a:r>
            <a:endParaRPr lang="zh-CN" altLang="en-US"/>
          </a:p>
          <a:p>
            <a:pPr lvl="0"/>
            <a:r>
              <a:rPr lang="zh-CN" altLang="en-US"/>
              <a:t>第三级</a:t>
            </a:r>
            <a:endParaRPr lang="zh-CN" altLang="en-US"/>
          </a:p>
          <a:p>
            <a:pPr lvl="0"/>
            <a:r>
              <a:rPr lang="zh-CN" altLang="en-US"/>
              <a:t>第四级</a:t>
            </a:r>
            <a:endParaRPr lang="zh-CN" altLang="en-US"/>
          </a:p>
          <a:p>
            <a:pPr lvl="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2021-1-25</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4.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17780"/>
            <a:ext cx="12192001" cy="6858000"/>
          </a:xfrm>
          <a:prstGeom prst="rect">
            <a:avLst/>
          </a:prstGeom>
        </p:spPr>
      </p:pic>
      <p:pic>
        <p:nvPicPr>
          <p:cNvPr id="7" name="图片 6"/>
          <p:cNvPicPr>
            <a:picLocks noChangeAspect="1"/>
          </p:cNvPicPr>
          <p:nvPr/>
        </p:nvPicPr>
        <p:blipFill>
          <a:blip r:embed="rId3"/>
          <a:stretch>
            <a:fillRect/>
          </a:stretch>
        </p:blipFill>
        <p:spPr>
          <a:xfrm>
            <a:off x="5359400" y="252095"/>
            <a:ext cx="1473200" cy="1679326"/>
          </a:xfrm>
          <a:prstGeom prst="rect">
            <a:avLst/>
          </a:prstGeom>
        </p:spPr>
      </p:pic>
      <p:sp>
        <p:nvSpPr>
          <p:cNvPr id="17" name="文本框 16"/>
          <p:cNvSpPr txBox="1"/>
          <p:nvPr/>
        </p:nvSpPr>
        <p:spPr>
          <a:xfrm>
            <a:off x="1591848" y="2093462"/>
            <a:ext cx="9475545" cy="1568450"/>
          </a:xfrm>
          <a:prstGeom prst="rect">
            <a:avLst/>
          </a:prstGeom>
          <a:noFill/>
        </p:spPr>
        <p:txBody>
          <a:bodyPr wrap="square" rtlCol="0">
            <a:spAutoFit/>
          </a:bodyPr>
          <a:lstStyle/>
          <a:p>
            <a:pPr algn="dist"/>
            <a:r>
              <a:rPr sz="4800" b="1">
                <a:solidFill>
                  <a:srgbClr val="484848"/>
                </a:solidFill>
                <a:cs typeface="+mn-ea"/>
                <a:sym typeface="+mn-lt"/>
              </a:rPr>
              <a:t>基于ARIMA、SVR和ANN的新冠疫情对世界经济影响的分析</a:t>
            </a:r>
            <a:endParaRPr sz="4800" b="1">
              <a:solidFill>
                <a:srgbClr val="484848"/>
              </a:solidFill>
              <a:cs typeface="+mn-ea"/>
              <a:sym typeface="+mn-lt"/>
            </a:endParaRPr>
          </a:p>
        </p:txBody>
      </p:sp>
      <p:sp>
        <p:nvSpPr>
          <p:cNvPr id="18" name="文本框 17"/>
          <p:cNvSpPr txBox="1"/>
          <p:nvPr/>
        </p:nvSpPr>
        <p:spPr>
          <a:xfrm>
            <a:off x="2477070" y="4026902"/>
            <a:ext cx="7237857" cy="398780"/>
          </a:xfrm>
          <a:prstGeom prst="rect">
            <a:avLst/>
          </a:prstGeom>
          <a:noFill/>
        </p:spPr>
        <p:txBody>
          <a:bodyPr wrap="square" rtlCol="0">
            <a:spAutoFit/>
          </a:bodyPr>
          <a:lstStyle/>
          <a:p>
            <a:pPr algn="ctr"/>
            <a:r>
              <a:rPr lang="zh-CN" altLang="en-US" sz="2000">
                <a:solidFill>
                  <a:srgbClr val="484848"/>
                </a:solidFill>
                <a:cs typeface="+mn-ea"/>
                <a:sym typeface="+mn-lt"/>
              </a:rPr>
              <a:t>作品编号：</a:t>
            </a:r>
            <a:endParaRPr lang="en-US" altLang="zh-CN" sz="2000">
              <a:solidFill>
                <a:srgbClr val="484848"/>
              </a:solidFill>
              <a:cs typeface="+mn-ea"/>
              <a:sym typeface="+mn-lt"/>
            </a:endParaRPr>
          </a:p>
        </p:txBody>
      </p:sp>
      <p:sp>
        <p:nvSpPr>
          <p:cNvPr id="19" name="文本框 18"/>
          <p:cNvSpPr txBox="1"/>
          <p:nvPr/>
        </p:nvSpPr>
        <p:spPr>
          <a:xfrm>
            <a:off x="3332480" y="4896485"/>
            <a:ext cx="5609590" cy="521970"/>
          </a:xfrm>
          <a:prstGeom prst="rect">
            <a:avLst/>
          </a:prstGeom>
          <a:noFill/>
        </p:spPr>
        <p:txBody>
          <a:bodyPr wrap="square" rtlCol="0">
            <a:spAutoFit/>
          </a:bodyPr>
          <a:lstStyle/>
          <a:p>
            <a:pPr lvl="0" algn="ctr"/>
            <a:r>
              <a:rPr lang="zh-CN" sz="2800">
                <a:solidFill>
                  <a:srgbClr val="484848"/>
                </a:solidFill>
                <a:cs typeface="+mn-ea"/>
                <a:sym typeface="+mn-lt"/>
              </a:rPr>
              <a:t>大数据应用类</a:t>
            </a:r>
            <a:r>
              <a:rPr lang="en-US" altLang="zh-CN" sz="2800">
                <a:solidFill>
                  <a:srgbClr val="484848"/>
                </a:solidFill>
                <a:cs typeface="+mn-ea"/>
                <a:sym typeface="+mn-lt"/>
              </a:rPr>
              <a:t>-</a:t>
            </a:r>
            <a:r>
              <a:rPr lang="zh-CN" altLang="en-US" sz="2800">
                <a:solidFill>
                  <a:srgbClr val="484848"/>
                </a:solidFill>
                <a:cs typeface="+mn-ea"/>
                <a:sym typeface="+mn-lt"/>
              </a:rPr>
              <a:t>大数据主题赛</a:t>
            </a:r>
            <a:endParaRPr lang="zh-CN" altLang="en-US" sz="2800">
              <a:solidFill>
                <a:srgbClr val="484848"/>
              </a:solidFill>
              <a:cs typeface="+mn-ea"/>
              <a:sym typeface="+mn-lt"/>
            </a:endParaRPr>
          </a:p>
        </p:txBody>
      </p:sp>
      <p:sp>
        <p:nvSpPr>
          <p:cNvPr id="20" name="文本框 19"/>
          <p:cNvSpPr txBox="1"/>
          <p:nvPr/>
        </p:nvSpPr>
        <p:spPr>
          <a:xfrm>
            <a:off x="4442734" y="6013648"/>
            <a:ext cx="1717900" cy="306705"/>
          </a:xfrm>
          <a:prstGeom prst="rect">
            <a:avLst/>
          </a:prstGeom>
          <a:noFill/>
        </p:spPr>
        <p:txBody>
          <a:bodyPr wrap="square" rtlCol="0">
            <a:spAutoFit/>
          </a:bodyPr>
          <a:lstStyle/>
          <a:p>
            <a:r>
              <a:rPr lang="zh-CN" altLang="en-US" sz="1400">
                <a:solidFill>
                  <a:srgbClr val="484848"/>
                </a:solidFill>
                <a:cs typeface="+mn-ea"/>
                <a:sym typeface="+mn-lt"/>
              </a:rPr>
              <a:t>答辩人：</a:t>
            </a:r>
            <a:endParaRPr lang="zh-CN" sz="1400">
              <a:solidFill>
                <a:srgbClr val="484848"/>
              </a:solidFill>
              <a:cs typeface="+mn-ea"/>
              <a:sym typeface="+mn-lt"/>
            </a:endParaRPr>
          </a:p>
        </p:txBody>
      </p:sp>
      <p:sp>
        <p:nvSpPr>
          <p:cNvPr id="21" name="文本框 20"/>
          <p:cNvSpPr txBox="1"/>
          <p:nvPr/>
        </p:nvSpPr>
        <p:spPr>
          <a:xfrm>
            <a:off x="7153275" y="6013450"/>
            <a:ext cx="1640205" cy="306705"/>
          </a:xfrm>
          <a:prstGeom prst="rect">
            <a:avLst/>
          </a:prstGeom>
          <a:noFill/>
        </p:spPr>
        <p:txBody>
          <a:bodyPr wrap="square" rtlCol="0">
            <a:spAutoFit/>
          </a:bodyPr>
          <a:lstStyle/>
          <a:p>
            <a:r>
              <a:rPr lang="zh-CN" altLang="en-US" sz="1400">
                <a:solidFill>
                  <a:srgbClr val="484848"/>
                </a:solidFill>
                <a:cs typeface="+mn-ea"/>
                <a:sym typeface="+mn-lt"/>
              </a:rPr>
              <a:t>指导老师：</a:t>
            </a:r>
            <a:endParaRPr lang="zh-CN" altLang="en-US" sz="1400">
              <a:solidFill>
                <a:srgbClr val="484848"/>
              </a:solidFill>
              <a:cs typeface="+mn-ea"/>
              <a:sym typeface="+mn-lt"/>
            </a:endParaRPr>
          </a:p>
        </p:txBody>
      </p:sp>
      <p:pic>
        <p:nvPicPr>
          <p:cNvPr id="23" name="图片 22"/>
          <p:cNvPicPr>
            <a:picLocks noChangeAspect="1"/>
          </p:cNvPicPr>
          <p:nvPr/>
        </p:nvPicPr>
        <p:blipFill>
          <a:blip r:embed="rId4"/>
          <a:stretch>
            <a:fillRect/>
          </a:stretch>
        </p:blipFill>
        <p:spPr>
          <a:xfrm>
            <a:off x="6570298" y="5888769"/>
            <a:ext cx="769973" cy="433059"/>
          </a:xfrm>
          <a:prstGeom prst="rect">
            <a:avLst/>
          </a:prstGeom>
        </p:spPr>
      </p:pic>
      <p:pic>
        <p:nvPicPr>
          <p:cNvPr id="25" name="图片 24"/>
          <p:cNvPicPr>
            <a:picLocks noChangeAspect="1"/>
          </p:cNvPicPr>
          <p:nvPr/>
        </p:nvPicPr>
        <p:blipFill>
          <a:blip r:embed="rId5"/>
          <a:stretch>
            <a:fillRect/>
          </a:stretch>
        </p:blipFill>
        <p:spPr>
          <a:xfrm>
            <a:off x="3794804" y="5888769"/>
            <a:ext cx="769257" cy="432656"/>
          </a:xfrm>
          <a:prstGeom prst="rect">
            <a:avLst/>
          </a:prstGeom>
        </p:spPr>
      </p:pic>
      <p:grpSp>
        <p:nvGrpSpPr>
          <p:cNvPr id="2" name="组合 1"/>
          <p:cNvGrpSpPr/>
          <p:nvPr/>
        </p:nvGrpSpPr>
        <p:grpSpPr>
          <a:xfrm>
            <a:off x="-1" y="3794229"/>
            <a:ext cx="12195977" cy="71730"/>
            <a:chOff x="-1" y="3794229"/>
            <a:chExt cx="12195977" cy="71730"/>
          </a:xfrm>
        </p:grpSpPr>
        <p:sp>
          <p:nvSpPr>
            <p:cNvPr id="9" name="矩形 8"/>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p:transition/>
  <p:timing>
    <p:tnLst>
      <p:par>
        <p:cTn id="1" dur="indefinite" restart="never" nodeType="tmRoot"/>
      </p:par>
    </p:tnLst>
    <p:bldLst>
      <p:bldP spid="17" grpId="0"/>
      <p:bldP spid="18" grpId="1"/>
      <p:bldP spid="19" grpId="2"/>
      <p:bldP spid="20" grpId="3"/>
      <p:bldP spid="21" grpId="4"/>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2"/>
          <p:cNvSpPr txBox="1"/>
          <p:nvPr/>
        </p:nvSpPr>
        <p:spPr>
          <a:xfrm>
            <a:off x="1311275" y="315595"/>
            <a:ext cx="5582920"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2.1 </a:t>
            </a:r>
            <a:r>
              <a:rPr lang="zh-CN" altLang="en-US" b="0">
                <a:solidFill>
                  <a:srgbClr val="444444"/>
                </a:solidFill>
                <a:latin typeface="+mn-lt"/>
                <a:ea typeface="+mn-ea"/>
                <a:cs typeface="+mn-ea"/>
                <a:sym typeface="+mn-lt"/>
              </a:rPr>
              <a:t>模型拟合效果评价指标</a:t>
            </a:r>
            <a:endParaRPr lang="zh-CN" altLang="en-US" b="0">
              <a:solidFill>
                <a:srgbClr val="444444"/>
              </a:solidFill>
              <a:latin typeface="+mn-lt"/>
              <a:ea typeface="+mn-ea"/>
              <a:cs typeface="+mn-ea"/>
              <a:sym typeface="+mn-lt"/>
            </a:endParaRPr>
          </a:p>
        </p:txBody>
      </p:sp>
      <p:sp>
        <p:nvSpPr>
          <p:cNvPr id="48" name="文本框 47"/>
          <p:cNvSpPr txBox="1"/>
          <p:nvPr/>
        </p:nvSpPr>
        <p:spPr>
          <a:xfrm>
            <a:off x="1311275" y="1092835"/>
            <a:ext cx="5673090" cy="953135"/>
          </a:xfrm>
          <a:prstGeom prst="rect">
            <a:avLst/>
          </a:prstGeom>
          <a:noFill/>
        </p:spPr>
        <p:txBody>
          <a:bodyPr wrap="none" rtlCol="0">
            <a:spAutoFit/>
          </a:bodyPr>
          <a:p>
            <a:pPr marL="457200" indent="-457200">
              <a:buFont typeface="Arial" panose="020B0604020202020204" pitchFamily="34" charset="0"/>
              <a:buChar char="•"/>
            </a:pPr>
            <a:r>
              <a:rPr lang="en-US" altLang="zh-CN" sz="2800">
                <a:solidFill>
                  <a:srgbClr val="FF0000"/>
                </a:solidFill>
              </a:rPr>
              <a:t>RMSE</a:t>
            </a:r>
            <a:r>
              <a:rPr lang="zh-CN" altLang="en-US" sz="2800">
                <a:solidFill>
                  <a:srgbClr val="FF0000"/>
                </a:solidFill>
              </a:rPr>
              <a:t>：</a:t>
            </a:r>
            <a:r>
              <a:rPr lang="zh-CN" altLang="en-US" sz="2800"/>
              <a:t>均方根误差</a:t>
            </a:r>
            <a:r>
              <a:rPr lang="en-US" altLang="zh-CN" sz="2800"/>
              <a:t>/</a:t>
            </a:r>
            <a:r>
              <a:rPr lang="zh-CN" altLang="en-US" sz="2800"/>
              <a:t>标准误差</a:t>
            </a:r>
            <a:endParaRPr lang="zh-CN" altLang="en-US" sz="2800"/>
          </a:p>
          <a:p>
            <a:r>
              <a:rPr lang="en-US" altLang="zh-CN" sz="2800"/>
              <a:t>             </a:t>
            </a:r>
            <a:r>
              <a:rPr lang="zh-CN" altLang="en-US" sz="2800"/>
              <a:t>越接近</a:t>
            </a:r>
            <a:r>
              <a:rPr lang="en-US" altLang="zh-CN" sz="2800"/>
              <a:t>0</a:t>
            </a:r>
            <a:r>
              <a:rPr lang="zh-CN" altLang="en-US" sz="2800"/>
              <a:t>表明拟合效果越好</a:t>
            </a:r>
            <a:endParaRPr lang="zh-CN" altLang="en-US" sz="2800"/>
          </a:p>
        </p:txBody>
      </p:sp>
      <p:pic>
        <p:nvPicPr>
          <p:cNvPr id="100" name="图片 99"/>
          <p:cNvPicPr/>
          <p:nvPr/>
        </p:nvPicPr>
        <p:blipFill>
          <a:blip r:embed="rId1"/>
          <a:stretch>
            <a:fillRect/>
          </a:stretch>
        </p:blipFill>
        <p:spPr>
          <a:xfrm>
            <a:off x="1860550" y="2229485"/>
            <a:ext cx="3627755" cy="1475740"/>
          </a:xfrm>
          <a:prstGeom prst="rect">
            <a:avLst/>
          </a:prstGeom>
          <a:noFill/>
          <a:ln w="9525">
            <a:noFill/>
          </a:ln>
        </p:spPr>
      </p:pic>
      <p:sp>
        <p:nvSpPr>
          <p:cNvPr id="50" name="文本框 49"/>
          <p:cNvSpPr txBox="1"/>
          <p:nvPr/>
        </p:nvSpPr>
        <p:spPr>
          <a:xfrm>
            <a:off x="1311275" y="3705225"/>
            <a:ext cx="7273290" cy="1383665"/>
          </a:xfrm>
          <a:prstGeom prst="rect">
            <a:avLst/>
          </a:prstGeom>
          <a:noFill/>
        </p:spPr>
        <p:txBody>
          <a:bodyPr wrap="none" rtlCol="0">
            <a:spAutoFit/>
          </a:bodyPr>
          <a:p>
            <a:pPr marL="457200" indent="-457200" algn="l">
              <a:buFont typeface="Arial" panose="020B0604020202020204" pitchFamily="34" charset="0"/>
              <a:buChar char="•"/>
            </a:pPr>
            <a:r>
              <a:rPr lang="en-US" altLang="zh-CN" sz="2800">
                <a:solidFill>
                  <a:srgbClr val="FF0000"/>
                </a:solidFill>
              </a:rPr>
              <a:t>R</a:t>
            </a:r>
            <a:r>
              <a:rPr lang="zh-CN" altLang="en-US" sz="2800">
                <a:solidFill>
                  <a:srgbClr val="FF0000"/>
                </a:solidFill>
              </a:rPr>
              <a:t>方：</a:t>
            </a:r>
            <a:r>
              <a:rPr lang="zh-CN" altLang="en-US" sz="2800"/>
              <a:t>衡量预测值对于真值的拟合好坏程度</a:t>
            </a:r>
            <a:endParaRPr lang="zh-CN" altLang="en-US" sz="2800"/>
          </a:p>
          <a:p>
            <a:pPr algn="l"/>
            <a:r>
              <a:rPr lang="en-US" altLang="zh-CN" sz="2800"/>
              <a:t>         </a:t>
            </a:r>
            <a:r>
              <a:rPr lang="zh-CN" altLang="en-US" sz="2800"/>
              <a:t>越接近</a:t>
            </a:r>
            <a:r>
              <a:rPr lang="en-US" altLang="zh-CN" sz="2800"/>
              <a:t>1</a:t>
            </a:r>
            <a:r>
              <a:rPr lang="zh-CN" altLang="en-US" sz="2800"/>
              <a:t>表明拟合效果越好</a:t>
            </a:r>
            <a:endParaRPr lang="zh-CN" altLang="en-US" sz="2800"/>
          </a:p>
          <a:p>
            <a:pPr algn="l"/>
            <a:r>
              <a:rPr lang="en-US" altLang="zh-CN" sz="2800"/>
              <a:t>     </a:t>
            </a:r>
            <a:endParaRPr lang="en-US" altLang="zh-CN" sz="2800"/>
          </a:p>
        </p:txBody>
      </p:sp>
      <p:pic>
        <p:nvPicPr>
          <p:cNvPr id="101" name="图片 100"/>
          <p:cNvPicPr/>
          <p:nvPr/>
        </p:nvPicPr>
        <p:blipFill>
          <a:blip r:embed="rId2">
            <a:extLst>
              <a:ext uri="{96DAC541-7B7A-43D3-8B79-37D633B846F1}">
                <asvg:svgBlip xmlns:asvg="http://schemas.microsoft.com/office/drawing/2016/SVG/main" r:embed="rId3"/>
              </a:ext>
            </a:extLst>
          </a:blip>
          <a:stretch>
            <a:fillRect/>
          </a:stretch>
        </p:blipFill>
        <p:spPr>
          <a:xfrm>
            <a:off x="1860550" y="4794250"/>
            <a:ext cx="3973195" cy="111633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bldLst>
      <p:bldP spid="49" grpId="2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2.2 </a:t>
            </a:r>
            <a:r>
              <a:rPr lang="zh-CN" altLang="en-US" b="0">
                <a:solidFill>
                  <a:srgbClr val="444444"/>
                </a:solidFill>
                <a:latin typeface="+mn-lt"/>
                <a:ea typeface="+mn-ea"/>
                <a:cs typeface="+mn-ea"/>
                <a:sym typeface="+mn-lt"/>
              </a:rPr>
              <a:t>各国</a:t>
            </a:r>
            <a:r>
              <a:rPr lang="en-US" altLang="zh-CN" b="0">
                <a:solidFill>
                  <a:srgbClr val="444444"/>
                </a:solidFill>
                <a:latin typeface="+mn-lt"/>
                <a:ea typeface="+mn-ea"/>
                <a:cs typeface="+mn-ea"/>
                <a:sym typeface="+mn-lt"/>
              </a:rPr>
              <a:t>GDP</a:t>
            </a:r>
            <a:r>
              <a:rPr lang="zh-CN" altLang="en-US" b="0">
                <a:solidFill>
                  <a:srgbClr val="444444"/>
                </a:solidFill>
                <a:latin typeface="+mn-lt"/>
                <a:ea typeface="+mn-ea"/>
                <a:cs typeface="+mn-ea"/>
                <a:sym typeface="+mn-lt"/>
              </a:rPr>
              <a:t>拟合</a:t>
            </a:r>
            <a:endParaRPr lang="zh-CN" altLang="en-US" b="0">
              <a:solidFill>
                <a:srgbClr val="444444"/>
              </a:solidFill>
              <a:latin typeface="+mn-lt"/>
              <a:ea typeface="+mn-ea"/>
              <a:cs typeface="+mn-ea"/>
              <a:sym typeface="+mn-lt"/>
            </a:endParaRPr>
          </a:p>
        </p:txBody>
      </p:sp>
      <p:sp>
        <p:nvSpPr>
          <p:cNvPr id="24" name="文本框 23"/>
          <p:cNvSpPr txBox="1"/>
          <p:nvPr/>
        </p:nvSpPr>
        <p:spPr>
          <a:xfrm>
            <a:off x="1503045" y="1232535"/>
            <a:ext cx="9356725" cy="398780"/>
          </a:xfrm>
          <a:prstGeom prst="rect">
            <a:avLst/>
          </a:prstGeom>
          <a:noFill/>
        </p:spPr>
        <p:txBody>
          <a:bodyPr wrap="none" rtlCol="0">
            <a:spAutoFit/>
          </a:bodyPr>
          <a:p>
            <a:pPr algn="l"/>
            <a:r>
              <a:rPr lang="zh-CN" altLang="en-US" sz="2000"/>
              <a:t>分别尝试用四种模型拟合美国、印度和南非的往年</a:t>
            </a:r>
            <a:r>
              <a:rPr lang="en-US" altLang="zh-CN" sz="2000"/>
              <a:t>GDP</a:t>
            </a:r>
            <a:r>
              <a:rPr lang="zh-CN" altLang="en-US" sz="2000"/>
              <a:t>数据，最终效果如下图所示</a:t>
            </a:r>
            <a:endParaRPr lang="zh-CN" altLang="en-US" sz="2000"/>
          </a:p>
        </p:txBody>
      </p:sp>
      <p:pic>
        <p:nvPicPr>
          <p:cNvPr id="32" name="图片 31" descr="3HNHZ_]U9[FPMD_7~)67R`T"/>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16205" y="1750060"/>
            <a:ext cx="3869055" cy="3357245"/>
          </a:xfrm>
          <a:prstGeom prst="rect">
            <a:avLst/>
          </a:prstGeom>
        </p:spPr>
      </p:pic>
      <p:pic>
        <p:nvPicPr>
          <p:cNvPr id="34" name="图片 33" descr="WEU%ND6VYA})2YFO`6%DGX6"/>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117975" y="1788795"/>
            <a:ext cx="3813810" cy="3279775"/>
          </a:xfrm>
          <a:prstGeom prst="rect">
            <a:avLst/>
          </a:prstGeom>
        </p:spPr>
      </p:pic>
      <p:pic>
        <p:nvPicPr>
          <p:cNvPr id="35" name="图片 34" descr="]5$ZO{O_ER)U~R1MKQ[_FU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064500" y="1712595"/>
            <a:ext cx="4011295" cy="3431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bldLst>
      <p:bldP spid="25" grpId="1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2"/>
          <p:cNvSpPr txBox="1"/>
          <p:nvPr/>
        </p:nvSpPr>
        <p:spPr>
          <a:xfrm>
            <a:off x="1311275" y="315595"/>
            <a:ext cx="4301490"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2.3 </a:t>
            </a:r>
            <a:r>
              <a:rPr lang="zh-CN" altLang="en-US" b="0">
                <a:solidFill>
                  <a:srgbClr val="444444"/>
                </a:solidFill>
                <a:latin typeface="+mn-lt"/>
                <a:ea typeface="+mn-ea"/>
                <a:cs typeface="+mn-ea"/>
                <a:sym typeface="+mn-lt"/>
              </a:rPr>
              <a:t>各国</a:t>
            </a:r>
            <a:r>
              <a:rPr lang="en-US" altLang="zh-CN" b="0">
                <a:solidFill>
                  <a:srgbClr val="444444"/>
                </a:solidFill>
                <a:latin typeface="+mn-lt"/>
                <a:ea typeface="+mn-ea"/>
                <a:cs typeface="+mn-ea"/>
                <a:sym typeface="+mn-lt"/>
              </a:rPr>
              <a:t>GDP</a:t>
            </a:r>
            <a:r>
              <a:rPr lang="zh-CN" altLang="en-US" b="0">
                <a:solidFill>
                  <a:srgbClr val="444444"/>
                </a:solidFill>
                <a:latin typeface="+mn-lt"/>
                <a:ea typeface="+mn-ea"/>
                <a:cs typeface="+mn-ea"/>
                <a:sym typeface="+mn-lt"/>
              </a:rPr>
              <a:t>预测与分析</a:t>
            </a:r>
            <a:endParaRPr lang="zh-CN" altLang="en-US" b="0">
              <a:solidFill>
                <a:srgbClr val="444444"/>
              </a:solidFill>
              <a:latin typeface="+mn-lt"/>
              <a:ea typeface="+mn-ea"/>
              <a:cs typeface="+mn-ea"/>
              <a:sym typeface="+mn-lt"/>
            </a:endParaRPr>
          </a:p>
        </p:txBody>
      </p:sp>
      <p:sp>
        <p:nvSpPr>
          <p:cNvPr id="24" name="文本框 23"/>
          <p:cNvSpPr txBox="1"/>
          <p:nvPr/>
        </p:nvSpPr>
        <p:spPr>
          <a:xfrm>
            <a:off x="1188720" y="1174115"/>
            <a:ext cx="10207625" cy="398780"/>
          </a:xfrm>
          <a:prstGeom prst="rect">
            <a:avLst/>
          </a:prstGeom>
          <a:noFill/>
        </p:spPr>
        <p:txBody>
          <a:bodyPr wrap="none" rtlCol="0">
            <a:spAutoFit/>
          </a:bodyPr>
          <a:p>
            <a:pPr algn="l"/>
            <a:r>
              <a:rPr lang="zh-CN" altLang="en-US" sz="2000"/>
              <a:t>分别用拟合效果最好的模型来预测美国、印度和南非</a:t>
            </a:r>
            <a:r>
              <a:rPr lang="en-US" sz="2000"/>
              <a:t>2020</a:t>
            </a:r>
            <a:r>
              <a:rPr lang="zh-CN" altLang="en-US" sz="2000"/>
              <a:t>年的</a:t>
            </a:r>
            <a:r>
              <a:rPr lang="en-US" altLang="zh-CN" sz="2000"/>
              <a:t>GDP</a:t>
            </a:r>
            <a:r>
              <a:rPr lang="zh-CN" altLang="en-US" sz="2000"/>
              <a:t>，结果如下表、图所示</a:t>
            </a:r>
            <a:endParaRPr lang="zh-CN" altLang="en-US" sz="2000"/>
          </a:p>
        </p:txBody>
      </p:sp>
      <p:pic>
        <p:nvPicPr>
          <p:cNvPr id="2" name="图片 1" descr="9R9IE)Q{CIS82DMX9LZ8N[C"/>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771775" y="1649095"/>
            <a:ext cx="6648450" cy="1114425"/>
          </a:xfrm>
          <a:prstGeom prst="rect">
            <a:avLst/>
          </a:prstGeom>
        </p:spPr>
      </p:pic>
      <p:pic>
        <p:nvPicPr>
          <p:cNvPr id="3" name="图片 2" descr="H{ED9[0VD1UXYS)K7WZ1DUV"/>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191510" y="2839720"/>
            <a:ext cx="5600700" cy="3686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bldLst>
      <p:bldP spid="25" grpId="1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a:stretch>
            <a:fillRect/>
          </a:stretch>
        </p:blipFill>
        <p:spPr>
          <a:xfrm>
            <a:off x="9274592" y="6060713"/>
            <a:ext cx="2734062" cy="539497"/>
          </a:xfrm>
          <a:prstGeom prst="rect">
            <a:avLst/>
          </a:prstGeom>
        </p:spPr>
      </p:pic>
      <p:pic>
        <p:nvPicPr>
          <p:cNvPr id="6" name="图片 5"/>
          <p:cNvPicPr>
            <a:picLocks noChangeAspect="1"/>
          </p:cNvPicPr>
          <p:nvPr/>
        </p:nvPicPr>
        <p:blipFill>
          <a:blip r:embed="rId4"/>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第三部分</a:t>
            </a:r>
            <a:endParaRPr lang="zh-CN" altLang="en-US" sz="6600">
              <a:solidFill>
                <a:srgbClr val="484848"/>
              </a:solidFill>
              <a:latin typeface="+mn-lt"/>
              <a:ea typeface="+mn-ea"/>
              <a:cs typeface="+mn-ea"/>
              <a:sym typeface="+mn-lt"/>
            </a:endParaRPr>
          </a:p>
        </p:txBody>
      </p:sp>
      <p:pic>
        <p:nvPicPr>
          <p:cNvPr id="55" name="图片 54"/>
          <p:cNvPicPr>
            <a:picLocks noChangeAspect="1"/>
          </p:cNvPicPr>
          <p:nvPr/>
        </p:nvPicPr>
        <p:blipFill>
          <a:blip r:embed="rId5">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失业率分析</a:t>
            </a:r>
            <a:endParaRPr lang="zh-CN" altLang="en-US" sz="660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bldLst>
      <p:bldP spid="7" grpId="0"/>
      <p:bldP spid="5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3.1 </a:t>
            </a:r>
            <a:r>
              <a:rPr lang="zh-CN" altLang="en-US" b="0">
                <a:solidFill>
                  <a:srgbClr val="444444"/>
                </a:solidFill>
                <a:latin typeface="+mn-lt"/>
                <a:ea typeface="+mn-ea"/>
                <a:cs typeface="+mn-ea"/>
                <a:sym typeface="+mn-lt"/>
              </a:rPr>
              <a:t>各国失业率拟合</a:t>
            </a:r>
            <a:endParaRPr lang="zh-CN" altLang="en-US" b="0">
              <a:solidFill>
                <a:srgbClr val="444444"/>
              </a:solidFill>
              <a:latin typeface="+mn-lt"/>
              <a:ea typeface="+mn-ea"/>
              <a:cs typeface="+mn-ea"/>
              <a:sym typeface="+mn-lt"/>
            </a:endParaRPr>
          </a:p>
        </p:txBody>
      </p:sp>
      <p:sp>
        <p:nvSpPr>
          <p:cNvPr id="24" name="文本框 23"/>
          <p:cNvSpPr txBox="1"/>
          <p:nvPr/>
        </p:nvSpPr>
        <p:spPr>
          <a:xfrm>
            <a:off x="1503045" y="1232535"/>
            <a:ext cx="9834880" cy="398780"/>
          </a:xfrm>
          <a:prstGeom prst="rect">
            <a:avLst/>
          </a:prstGeom>
          <a:noFill/>
        </p:spPr>
        <p:txBody>
          <a:bodyPr wrap="none" rtlCol="0">
            <a:spAutoFit/>
          </a:bodyPr>
          <a:p>
            <a:pPr algn="l"/>
            <a:r>
              <a:rPr lang="zh-CN" altLang="en-US" sz="2000"/>
              <a:t>分别尝试用四种模型拟合美国、俄罗斯和南非的往年失业率</a:t>
            </a:r>
            <a:r>
              <a:rPr lang="zh-CN" altLang="en-US" sz="2000"/>
              <a:t>数据，最终效果如下图所示</a:t>
            </a:r>
            <a:endParaRPr lang="zh-CN" altLang="en-US" sz="2000"/>
          </a:p>
        </p:txBody>
      </p:sp>
      <p:pic>
        <p:nvPicPr>
          <p:cNvPr id="2" name="图片 1" descr="_R%[_[~3R26KT_DARXIZB4C"/>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32080" y="1747520"/>
            <a:ext cx="3808730" cy="2683510"/>
          </a:xfrm>
          <a:prstGeom prst="rect">
            <a:avLst/>
          </a:prstGeom>
        </p:spPr>
      </p:pic>
      <p:pic>
        <p:nvPicPr>
          <p:cNvPr id="3" name="图片 2" descr="8XS~V8@L$%1~713OEB4R`9P"/>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947160" y="1747520"/>
            <a:ext cx="4041140" cy="3387725"/>
          </a:xfrm>
          <a:prstGeom prst="rect">
            <a:avLst/>
          </a:prstGeom>
        </p:spPr>
      </p:pic>
      <p:pic>
        <p:nvPicPr>
          <p:cNvPr id="4" name="图片 3" descr="}ETRS63TW{HXL(}K~X%8M~J"/>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034020" y="1881505"/>
            <a:ext cx="3998595" cy="3253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bldLst>
      <p:bldP spid="25" grpId="1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2"/>
          <p:cNvSpPr txBox="1"/>
          <p:nvPr/>
        </p:nvSpPr>
        <p:spPr>
          <a:xfrm>
            <a:off x="1311275" y="315595"/>
            <a:ext cx="4301490"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3.2 </a:t>
            </a:r>
            <a:r>
              <a:rPr lang="zh-CN" altLang="en-US" b="0">
                <a:solidFill>
                  <a:srgbClr val="444444"/>
                </a:solidFill>
                <a:latin typeface="+mn-lt"/>
                <a:ea typeface="+mn-ea"/>
                <a:cs typeface="+mn-ea"/>
                <a:sym typeface="+mn-lt"/>
              </a:rPr>
              <a:t>各国失业率</a:t>
            </a:r>
            <a:r>
              <a:rPr lang="zh-CN" altLang="en-US" b="0">
                <a:solidFill>
                  <a:srgbClr val="444444"/>
                </a:solidFill>
                <a:latin typeface="+mn-lt"/>
                <a:ea typeface="+mn-ea"/>
                <a:cs typeface="+mn-ea"/>
                <a:sym typeface="+mn-lt"/>
              </a:rPr>
              <a:t>预测与分析</a:t>
            </a:r>
            <a:endParaRPr lang="zh-CN" altLang="en-US" b="0">
              <a:solidFill>
                <a:srgbClr val="444444"/>
              </a:solidFill>
              <a:latin typeface="+mn-lt"/>
              <a:ea typeface="+mn-ea"/>
              <a:cs typeface="+mn-ea"/>
              <a:sym typeface="+mn-lt"/>
            </a:endParaRPr>
          </a:p>
        </p:txBody>
      </p:sp>
      <p:sp>
        <p:nvSpPr>
          <p:cNvPr id="24" name="文本框 23"/>
          <p:cNvSpPr txBox="1"/>
          <p:nvPr/>
        </p:nvSpPr>
        <p:spPr>
          <a:xfrm>
            <a:off x="990600" y="1174115"/>
            <a:ext cx="10685780" cy="398780"/>
          </a:xfrm>
          <a:prstGeom prst="rect">
            <a:avLst/>
          </a:prstGeom>
          <a:noFill/>
        </p:spPr>
        <p:txBody>
          <a:bodyPr wrap="none" rtlCol="0">
            <a:spAutoFit/>
          </a:bodyPr>
          <a:p>
            <a:pPr algn="l"/>
            <a:r>
              <a:rPr lang="zh-CN" altLang="en-US" sz="2000"/>
              <a:t>分别用拟合效果最好的模型来预测美国、俄罗斯和南非</a:t>
            </a:r>
            <a:r>
              <a:rPr lang="en-US" sz="2000"/>
              <a:t>2020</a:t>
            </a:r>
            <a:r>
              <a:rPr lang="zh-CN" altLang="en-US" sz="2000"/>
              <a:t>年的失业率</a:t>
            </a:r>
            <a:r>
              <a:rPr lang="zh-CN" altLang="en-US" sz="2000"/>
              <a:t>，结果如下表、图所示</a:t>
            </a:r>
            <a:endParaRPr lang="zh-CN" altLang="en-US" sz="2000"/>
          </a:p>
        </p:txBody>
      </p:sp>
      <p:pic>
        <p:nvPicPr>
          <p:cNvPr id="4" name="图片 3" descr="G$@8F_DMZY4I13OVD@MI7MM"/>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489835" y="1718310"/>
            <a:ext cx="6629400" cy="790575"/>
          </a:xfrm>
          <a:prstGeom prst="rect">
            <a:avLst/>
          </a:prstGeom>
        </p:spPr>
      </p:pic>
      <p:pic>
        <p:nvPicPr>
          <p:cNvPr id="5" name="图片 4" descr="`TNSWTGY1MY{JRNVJ3AZBEQ"/>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489835" y="2508885"/>
            <a:ext cx="6638925" cy="295275"/>
          </a:xfrm>
          <a:prstGeom prst="rect">
            <a:avLst/>
          </a:prstGeom>
        </p:spPr>
      </p:pic>
      <p:pic>
        <p:nvPicPr>
          <p:cNvPr id="6" name="图片 5" descr="IF4LZ2WIB(T$BA4VE[QWCPX"/>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925445" y="2804160"/>
            <a:ext cx="5768340" cy="3849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bldLst>
      <p:bldP spid="25" grpId="1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a:stretch>
            <a:fillRect/>
          </a:stretch>
        </p:blipFill>
        <p:spPr>
          <a:xfrm>
            <a:off x="9274592" y="6060713"/>
            <a:ext cx="2734062" cy="539497"/>
          </a:xfrm>
          <a:prstGeom prst="rect">
            <a:avLst/>
          </a:prstGeom>
        </p:spPr>
      </p:pic>
      <p:pic>
        <p:nvPicPr>
          <p:cNvPr id="6" name="图片 5"/>
          <p:cNvPicPr>
            <a:picLocks noChangeAspect="1"/>
          </p:cNvPicPr>
          <p:nvPr/>
        </p:nvPicPr>
        <p:blipFill>
          <a:blip r:embed="rId4"/>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第四部分</a:t>
            </a:r>
            <a:endParaRPr lang="zh-CN" altLang="en-US" sz="6600">
              <a:solidFill>
                <a:srgbClr val="484848"/>
              </a:solidFill>
              <a:latin typeface="+mn-lt"/>
              <a:ea typeface="+mn-ea"/>
              <a:cs typeface="+mn-ea"/>
              <a:sym typeface="+mn-lt"/>
            </a:endParaRPr>
          </a:p>
        </p:txBody>
      </p:sp>
      <p:pic>
        <p:nvPicPr>
          <p:cNvPr id="55" name="图片 54"/>
          <p:cNvPicPr>
            <a:picLocks noChangeAspect="1"/>
          </p:cNvPicPr>
          <p:nvPr/>
        </p:nvPicPr>
        <p:blipFill>
          <a:blip r:embed="rId5">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劳动力成本分析</a:t>
            </a:r>
            <a:endParaRPr lang="zh-CN" altLang="en-US" sz="660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bldLst>
      <p:bldP spid="7" grpId="0"/>
      <p:bldP spid="5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2"/>
          <p:cNvSpPr txBox="1"/>
          <p:nvPr/>
        </p:nvSpPr>
        <p:spPr>
          <a:xfrm>
            <a:off x="1311275" y="315595"/>
            <a:ext cx="4172585"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4.1 </a:t>
            </a:r>
            <a:r>
              <a:rPr lang="zh-CN" altLang="en-US" b="0">
                <a:solidFill>
                  <a:srgbClr val="444444"/>
                </a:solidFill>
                <a:latin typeface="+mn-lt"/>
                <a:ea typeface="+mn-ea"/>
                <a:cs typeface="+mn-ea"/>
                <a:sym typeface="+mn-lt"/>
              </a:rPr>
              <a:t>各国劳动力成本拟合</a:t>
            </a:r>
            <a:endParaRPr lang="zh-CN" altLang="en-US" b="0">
              <a:solidFill>
                <a:srgbClr val="444444"/>
              </a:solidFill>
              <a:latin typeface="+mn-lt"/>
              <a:ea typeface="+mn-ea"/>
              <a:cs typeface="+mn-ea"/>
              <a:sym typeface="+mn-lt"/>
            </a:endParaRPr>
          </a:p>
        </p:txBody>
      </p:sp>
      <p:sp>
        <p:nvSpPr>
          <p:cNvPr id="24" name="文本框 23"/>
          <p:cNvSpPr txBox="1"/>
          <p:nvPr/>
        </p:nvSpPr>
        <p:spPr>
          <a:xfrm>
            <a:off x="847090" y="1114425"/>
            <a:ext cx="10850880" cy="398780"/>
          </a:xfrm>
          <a:prstGeom prst="rect">
            <a:avLst/>
          </a:prstGeom>
          <a:noFill/>
        </p:spPr>
        <p:txBody>
          <a:bodyPr wrap="none" rtlCol="0">
            <a:spAutoFit/>
          </a:bodyPr>
          <a:p>
            <a:pPr algn="l"/>
            <a:r>
              <a:rPr lang="zh-CN" altLang="en-US" sz="2000"/>
              <a:t>分别尝试用四种模型拟合澳大利亚、捷克和立陶宛的往年劳动力成本数据，最终效果如下图所示</a:t>
            </a:r>
            <a:endParaRPr lang="zh-CN" altLang="en-US" sz="2000"/>
          </a:p>
        </p:txBody>
      </p:sp>
      <p:pic>
        <p:nvPicPr>
          <p:cNvPr id="5" name="图片 4" descr="9HTIVRD3FALOMD}B8V883TO"/>
          <p:cNvPicPr>
            <a:picLocks noChangeAspect="1"/>
          </p:cNvPicPr>
          <p:nvPr/>
        </p:nvPicPr>
        <p:blipFill>
          <a:blip r:embed="rId1">
            <a:clrChange>
              <a:clrFrom>
                <a:srgbClr val="FEFFFF">
                  <a:alpha val="100000"/>
                </a:srgbClr>
              </a:clrFrom>
              <a:clrTo>
                <a:srgbClr val="FEFFFF">
                  <a:alpha val="100000"/>
                  <a:alpha val="0"/>
                </a:srgbClr>
              </a:clrTo>
            </a:clrChange>
          </a:blip>
          <a:stretch>
            <a:fillRect/>
          </a:stretch>
        </p:blipFill>
        <p:spPr>
          <a:xfrm>
            <a:off x="256540" y="1784985"/>
            <a:ext cx="3870960" cy="3264535"/>
          </a:xfrm>
          <a:prstGeom prst="rect">
            <a:avLst/>
          </a:prstGeom>
        </p:spPr>
      </p:pic>
      <p:pic>
        <p:nvPicPr>
          <p:cNvPr id="6" name="图片 5" descr="E$C(HL7UJ9NP5A@9%]SG_X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197350" y="1747520"/>
            <a:ext cx="3889375" cy="3307715"/>
          </a:xfrm>
          <a:prstGeom prst="rect">
            <a:avLst/>
          </a:prstGeom>
        </p:spPr>
      </p:pic>
      <p:pic>
        <p:nvPicPr>
          <p:cNvPr id="7" name="图片 6" descr="OBUG((IBA1LHMGMVLTD6`SE"/>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156575" y="1784985"/>
            <a:ext cx="3859530" cy="3264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bldLst>
      <p:bldP spid="25" grpId="1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2"/>
          <p:cNvSpPr txBox="1"/>
          <p:nvPr/>
        </p:nvSpPr>
        <p:spPr>
          <a:xfrm>
            <a:off x="1311275" y="315595"/>
            <a:ext cx="5186045"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4.2 </a:t>
            </a:r>
            <a:r>
              <a:rPr lang="zh-CN" altLang="en-US" b="0">
                <a:solidFill>
                  <a:srgbClr val="444444"/>
                </a:solidFill>
                <a:latin typeface="+mn-lt"/>
                <a:ea typeface="+mn-ea"/>
                <a:cs typeface="+mn-ea"/>
                <a:sym typeface="+mn-lt"/>
              </a:rPr>
              <a:t>各国劳动力成本预测与分析</a:t>
            </a:r>
            <a:endParaRPr lang="zh-CN" altLang="en-US" b="0">
              <a:solidFill>
                <a:srgbClr val="444444"/>
              </a:solidFill>
              <a:latin typeface="+mn-lt"/>
              <a:ea typeface="+mn-ea"/>
              <a:cs typeface="+mn-ea"/>
              <a:sym typeface="+mn-lt"/>
            </a:endParaRPr>
          </a:p>
        </p:txBody>
      </p:sp>
      <p:sp>
        <p:nvSpPr>
          <p:cNvPr id="24" name="文本框 23"/>
          <p:cNvSpPr txBox="1"/>
          <p:nvPr/>
        </p:nvSpPr>
        <p:spPr>
          <a:xfrm>
            <a:off x="408305" y="1162685"/>
            <a:ext cx="11701780" cy="398780"/>
          </a:xfrm>
          <a:prstGeom prst="rect">
            <a:avLst/>
          </a:prstGeom>
          <a:noFill/>
        </p:spPr>
        <p:txBody>
          <a:bodyPr wrap="none" rtlCol="0">
            <a:spAutoFit/>
          </a:bodyPr>
          <a:p>
            <a:pPr algn="l"/>
            <a:r>
              <a:rPr lang="zh-CN" altLang="en-US" sz="2000"/>
              <a:t>分别用拟合效果最好的模型来预测</a:t>
            </a:r>
            <a:r>
              <a:rPr lang="zh-CN" altLang="en-US" sz="2000">
                <a:sym typeface="+mn-ea"/>
              </a:rPr>
              <a:t>澳大利亚、捷克和立陶宛</a:t>
            </a:r>
            <a:r>
              <a:rPr lang="en-US" sz="2000"/>
              <a:t>2020</a:t>
            </a:r>
            <a:r>
              <a:rPr lang="zh-CN" altLang="en-US" sz="2000"/>
              <a:t>年的劳动力成本，结果如下表、图所示</a:t>
            </a:r>
            <a:endParaRPr lang="zh-CN" altLang="en-US" sz="2000"/>
          </a:p>
        </p:txBody>
      </p:sp>
      <p:pic>
        <p:nvPicPr>
          <p:cNvPr id="2" name="图片 1" descr="81~PZ4A9_Z}~33_VZ9X$R%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559685" y="1642110"/>
            <a:ext cx="6677025" cy="1104900"/>
          </a:xfrm>
          <a:prstGeom prst="rect">
            <a:avLst/>
          </a:prstGeom>
        </p:spPr>
      </p:pic>
      <p:pic>
        <p:nvPicPr>
          <p:cNvPr id="3" name="图片 2" descr="X3L8O~4U(%BC)]82FSM8I_0"/>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243580" y="2827655"/>
            <a:ext cx="5705475" cy="3790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bldLst>
      <p:bldP spid="25" grpId="1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a:stretch>
            <a:fillRect/>
          </a:stretch>
        </p:blipFill>
        <p:spPr>
          <a:xfrm>
            <a:off x="9274592" y="6060713"/>
            <a:ext cx="2734062" cy="539497"/>
          </a:xfrm>
          <a:prstGeom prst="rect">
            <a:avLst/>
          </a:prstGeom>
        </p:spPr>
      </p:pic>
      <p:pic>
        <p:nvPicPr>
          <p:cNvPr id="6" name="图片 5"/>
          <p:cNvPicPr>
            <a:picLocks noChangeAspect="1"/>
          </p:cNvPicPr>
          <p:nvPr/>
        </p:nvPicPr>
        <p:blipFill>
          <a:blip r:embed="rId4"/>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第五部分</a:t>
            </a:r>
            <a:endParaRPr lang="zh-CN" altLang="en-US" sz="6600">
              <a:solidFill>
                <a:srgbClr val="484848"/>
              </a:solidFill>
              <a:latin typeface="+mn-lt"/>
              <a:ea typeface="+mn-ea"/>
              <a:cs typeface="+mn-ea"/>
              <a:sym typeface="+mn-lt"/>
            </a:endParaRPr>
          </a:p>
        </p:txBody>
      </p:sp>
      <p:pic>
        <p:nvPicPr>
          <p:cNvPr id="55" name="图片 54"/>
          <p:cNvPicPr>
            <a:picLocks noChangeAspect="1"/>
          </p:cNvPicPr>
          <p:nvPr/>
        </p:nvPicPr>
        <p:blipFill>
          <a:blip r:embed="rId5">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国际贸易额分析</a:t>
            </a:r>
            <a:endParaRPr lang="zh-CN" altLang="en-US" sz="660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bldLst>
      <p:bldP spid="7" grpId="0"/>
      <p:bldP spid="5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4" name="图片 3"/>
          <p:cNvPicPr>
            <a:picLocks noChangeAspect="1"/>
          </p:cNvPicPr>
          <p:nvPr/>
        </p:nvPicPr>
        <p:blipFill>
          <a:blip r:embed="rId3"/>
          <a:stretch>
            <a:fillRect/>
          </a:stretch>
        </p:blipFill>
        <p:spPr>
          <a:xfrm>
            <a:off x="1745762" y="1220061"/>
            <a:ext cx="1473200" cy="1679326"/>
          </a:xfrm>
          <a:prstGeom prst="rect">
            <a:avLst/>
          </a:prstGeom>
        </p:spPr>
      </p:pic>
      <p:sp>
        <p:nvSpPr>
          <p:cNvPr id="5" name="文本框 4"/>
          <p:cNvSpPr txBox="1"/>
          <p:nvPr/>
        </p:nvSpPr>
        <p:spPr>
          <a:xfrm>
            <a:off x="1542292" y="3330211"/>
            <a:ext cx="2055986" cy="1107996"/>
          </a:xfrm>
          <a:prstGeom prst="rect">
            <a:avLst/>
          </a:prstGeom>
          <a:noFill/>
        </p:spPr>
        <p:txBody>
          <a:bodyPr wrap="square" rtlCol="0">
            <a:spAutoFit/>
          </a:bodyPr>
          <a:lstStyle/>
          <a:p>
            <a:pPr algn="dist"/>
            <a:r>
              <a:rPr lang="zh-CN" altLang="en-US" sz="6600" b="1">
                <a:solidFill>
                  <a:srgbClr val="484848"/>
                </a:solidFill>
                <a:cs typeface="+mn-ea"/>
                <a:sym typeface="+mn-lt"/>
              </a:rPr>
              <a:t>目录</a:t>
            </a:r>
            <a:endParaRPr lang="zh-CN" altLang="en-US" sz="6600" b="1">
              <a:solidFill>
                <a:srgbClr val="484848"/>
              </a:solidFill>
              <a:cs typeface="+mn-ea"/>
              <a:sym typeface="+mn-lt"/>
            </a:endParaRPr>
          </a:p>
        </p:txBody>
      </p:sp>
      <p:pic>
        <p:nvPicPr>
          <p:cNvPr id="89" name="图片 88"/>
          <p:cNvPicPr>
            <a:picLocks noChangeAspect="1"/>
          </p:cNvPicPr>
          <p:nvPr/>
        </p:nvPicPr>
        <p:blipFill>
          <a:blip r:embed="rId4"/>
          <a:stretch>
            <a:fillRect/>
          </a:stretch>
        </p:blipFill>
        <p:spPr>
          <a:xfrm>
            <a:off x="5627076" y="3545750"/>
            <a:ext cx="625231" cy="625231"/>
          </a:xfrm>
          <a:prstGeom prst="rect">
            <a:avLst/>
          </a:prstGeom>
        </p:spPr>
      </p:pic>
      <p:pic>
        <p:nvPicPr>
          <p:cNvPr id="90" name="图片 89"/>
          <p:cNvPicPr>
            <a:picLocks noChangeAspect="1"/>
          </p:cNvPicPr>
          <p:nvPr/>
        </p:nvPicPr>
        <p:blipFill>
          <a:blip r:embed="rId4"/>
          <a:stretch>
            <a:fillRect/>
          </a:stretch>
        </p:blipFill>
        <p:spPr>
          <a:xfrm>
            <a:off x="5627076" y="4601072"/>
            <a:ext cx="625231" cy="625231"/>
          </a:xfrm>
          <a:prstGeom prst="rect">
            <a:avLst/>
          </a:prstGeom>
        </p:spPr>
      </p:pic>
      <p:sp>
        <p:nvSpPr>
          <p:cNvPr id="91" name="TextBox 56"/>
          <p:cNvSpPr txBox="1"/>
          <p:nvPr/>
        </p:nvSpPr>
        <p:spPr>
          <a:xfrm>
            <a:off x="6606855" y="3613362"/>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rgbClr val="484848"/>
                </a:solidFill>
                <a:latin typeface="+mn-lt"/>
                <a:ea typeface="+mn-ea"/>
                <a:cs typeface="+mn-ea"/>
                <a:sym typeface="+mn-lt"/>
              </a:rPr>
              <a:t>劳动力成本分析</a:t>
            </a:r>
            <a:endParaRPr lang="zh-CN" altLang="en-US" sz="2800">
              <a:solidFill>
                <a:srgbClr val="484848"/>
              </a:solidFill>
              <a:latin typeface="+mn-lt"/>
              <a:ea typeface="+mn-ea"/>
              <a:cs typeface="+mn-ea"/>
              <a:sym typeface="+mn-lt"/>
            </a:endParaRPr>
          </a:p>
        </p:txBody>
      </p:sp>
      <p:sp>
        <p:nvSpPr>
          <p:cNvPr id="92" name="TextBox 57"/>
          <p:cNvSpPr txBox="1"/>
          <p:nvPr/>
        </p:nvSpPr>
        <p:spPr>
          <a:xfrm>
            <a:off x="6606855" y="4674798"/>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rgbClr val="484848"/>
                </a:solidFill>
                <a:latin typeface="+mn-lt"/>
                <a:ea typeface="+mn-ea"/>
                <a:cs typeface="+mn-ea"/>
                <a:sym typeface="+mn-lt"/>
              </a:rPr>
              <a:t>国际贸易额分析</a:t>
            </a:r>
            <a:endParaRPr lang="zh-CN" altLang="en-US" sz="2800">
              <a:solidFill>
                <a:srgbClr val="484848"/>
              </a:solidFill>
              <a:latin typeface="+mn-lt"/>
              <a:ea typeface="+mn-ea"/>
              <a:cs typeface="+mn-ea"/>
              <a:sym typeface="+mn-lt"/>
            </a:endParaRPr>
          </a:p>
        </p:txBody>
      </p:sp>
      <p:pic>
        <p:nvPicPr>
          <p:cNvPr id="93" name="图片 92"/>
          <p:cNvPicPr>
            <a:picLocks noChangeAspect="1"/>
          </p:cNvPicPr>
          <p:nvPr/>
        </p:nvPicPr>
        <p:blipFill>
          <a:blip r:embed="rId5">
            <a:duotone>
              <a:prstClr val="black"/>
              <a:schemeClr val="tx2">
                <a:tint val="45000"/>
                <a:satMod val="400000"/>
              </a:schemeClr>
            </a:duotone>
          </a:blip>
          <a:stretch>
            <a:fillRect/>
          </a:stretch>
        </p:blipFill>
        <p:spPr>
          <a:xfrm>
            <a:off x="6194092" y="5258395"/>
            <a:ext cx="5301002" cy="145020"/>
          </a:xfrm>
          <a:prstGeom prst="rect">
            <a:avLst/>
          </a:prstGeom>
        </p:spPr>
      </p:pic>
      <p:pic>
        <p:nvPicPr>
          <p:cNvPr id="94" name="图片 93"/>
          <p:cNvPicPr>
            <a:picLocks noChangeAspect="1"/>
          </p:cNvPicPr>
          <p:nvPr/>
        </p:nvPicPr>
        <p:blipFill>
          <a:blip r:embed="rId5">
            <a:duotone>
              <a:prstClr val="black"/>
              <a:schemeClr val="tx2">
                <a:tint val="45000"/>
                <a:satMod val="400000"/>
              </a:schemeClr>
            </a:duotone>
          </a:blip>
          <a:stretch>
            <a:fillRect/>
          </a:stretch>
        </p:blipFill>
        <p:spPr>
          <a:xfrm>
            <a:off x="6194092" y="3112036"/>
            <a:ext cx="5301002" cy="145020"/>
          </a:xfrm>
          <a:prstGeom prst="rect">
            <a:avLst/>
          </a:prstGeom>
        </p:spPr>
      </p:pic>
      <p:pic>
        <p:nvPicPr>
          <p:cNvPr id="95" name="图片 94"/>
          <p:cNvPicPr>
            <a:picLocks noChangeAspect="1"/>
          </p:cNvPicPr>
          <p:nvPr/>
        </p:nvPicPr>
        <p:blipFill>
          <a:blip r:embed="rId5">
            <a:duotone>
              <a:prstClr val="black"/>
              <a:schemeClr val="tx2">
                <a:tint val="45000"/>
                <a:satMod val="400000"/>
              </a:schemeClr>
            </a:duotone>
          </a:blip>
          <a:stretch>
            <a:fillRect/>
          </a:stretch>
        </p:blipFill>
        <p:spPr>
          <a:xfrm>
            <a:off x="6194092" y="4185216"/>
            <a:ext cx="5301002" cy="145020"/>
          </a:xfrm>
          <a:prstGeom prst="rect">
            <a:avLst/>
          </a:prstGeom>
        </p:spPr>
      </p:pic>
      <p:pic>
        <p:nvPicPr>
          <p:cNvPr id="96" name="图片 95"/>
          <p:cNvPicPr>
            <a:picLocks noChangeAspect="1"/>
          </p:cNvPicPr>
          <p:nvPr/>
        </p:nvPicPr>
        <p:blipFill>
          <a:blip r:embed="rId4"/>
          <a:stretch>
            <a:fillRect/>
          </a:stretch>
        </p:blipFill>
        <p:spPr>
          <a:xfrm>
            <a:off x="5571196" y="5631042"/>
            <a:ext cx="625231" cy="625231"/>
          </a:xfrm>
          <a:prstGeom prst="rect">
            <a:avLst/>
          </a:prstGeom>
        </p:spPr>
      </p:pic>
      <p:sp>
        <p:nvSpPr>
          <p:cNvPr id="97" name="TextBox 57"/>
          <p:cNvSpPr txBox="1"/>
          <p:nvPr/>
        </p:nvSpPr>
        <p:spPr>
          <a:xfrm>
            <a:off x="6550975" y="5704768"/>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rgbClr val="484848"/>
                </a:solidFill>
                <a:latin typeface="+mn-lt"/>
                <a:ea typeface="+mn-ea"/>
                <a:cs typeface="+mn-ea"/>
                <a:sym typeface="+mn-lt"/>
              </a:rPr>
              <a:t>研究总结</a:t>
            </a:r>
            <a:endParaRPr lang="zh-CN" altLang="en-US" sz="2800">
              <a:solidFill>
                <a:srgbClr val="484848"/>
              </a:solidFill>
              <a:latin typeface="+mn-lt"/>
              <a:ea typeface="+mn-ea"/>
              <a:cs typeface="+mn-ea"/>
              <a:sym typeface="+mn-lt"/>
            </a:endParaRPr>
          </a:p>
        </p:txBody>
      </p:sp>
      <p:pic>
        <p:nvPicPr>
          <p:cNvPr id="98" name="图片 97"/>
          <p:cNvPicPr>
            <a:picLocks noChangeAspect="1"/>
          </p:cNvPicPr>
          <p:nvPr/>
        </p:nvPicPr>
        <p:blipFill>
          <a:blip r:embed="rId5">
            <a:duotone>
              <a:prstClr val="black"/>
              <a:schemeClr val="tx2">
                <a:tint val="45000"/>
                <a:satMod val="400000"/>
              </a:schemeClr>
            </a:duotone>
          </a:blip>
          <a:stretch>
            <a:fillRect/>
          </a:stretch>
        </p:blipFill>
        <p:spPr>
          <a:xfrm>
            <a:off x="6138212" y="6288365"/>
            <a:ext cx="5301002" cy="145020"/>
          </a:xfrm>
          <a:prstGeom prst="rect">
            <a:avLst/>
          </a:prstGeom>
        </p:spPr>
      </p:pic>
      <p:pic>
        <p:nvPicPr>
          <p:cNvPr id="99" name="图片 98"/>
          <p:cNvPicPr>
            <a:picLocks noChangeAspect="1"/>
          </p:cNvPicPr>
          <p:nvPr/>
        </p:nvPicPr>
        <p:blipFill>
          <a:blip r:embed="rId4"/>
          <a:stretch>
            <a:fillRect/>
          </a:stretch>
        </p:blipFill>
        <p:spPr>
          <a:xfrm>
            <a:off x="5627711" y="1435108"/>
            <a:ext cx="625231" cy="625231"/>
          </a:xfrm>
          <a:prstGeom prst="rect">
            <a:avLst/>
          </a:prstGeom>
        </p:spPr>
      </p:pic>
      <p:pic>
        <p:nvPicPr>
          <p:cNvPr id="100" name="图片 99"/>
          <p:cNvPicPr>
            <a:picLocks noChangeAspect="1"/>
          </p:cNvPicPr>
          <p:nvPr/>
        </p:nvPicPr>
        <p:blipFill>
          <a:blip r:embed="rId4"/>
          <a:stretch>
            <a:fillRect/>
          </a:stretch>
        </p:blipFill>
        <p:spPr>
          <a:xfrm>
            <a:off x="5627711" y="379787"/>
            <a:ext cx="625231" cy="625231"/>
          </a:xfrm>
          <a:prstGeom prst="rect">
            <a:avLst/>
          </a:prstGeom>
        </p:spPr>
      </p:pic>
      <p:pic>
        <p:nvPicPr>
          <p:cNvPr id="101" name="图片 100"/>
          <p:cNvPicPr>
            <a:picLocks noChangeAspect="1"/>
          </p:cNvPicPr>
          <p:nvPr/>
        </p:nvPicPr>
        <p:blipFill>
          <a:blip r:embed="rId4"/>
          <a:stretch>
            <a:fillRect/>
          </a:stretch>
        </p:blipFill>
        <p:spPr>
          <a:xfrm>
            <a:off x="5627711" y="2490429"/>
            <a:ext cx="625231" cy="625231"/>
          </a:xfrm>
          <a:prstGeom prst="rect">
            <a:avLst/>
          </a:prstGeom>
        </p:spPr>
      </p:pic>
      <p:pic>
        <p:nvPicPr>
          <p:cNvPr id="102" name="图片 101"/>
          <p:cNvPicPr>
            <a:picLocks noChangeAspect="1"/>
          </p:cNvPicPr>
          <p:nvPr/>
        </p:nvPicPr>
        <p:blipFill>
          <a:blip r:embed="rId5">
            <a:duotone>
              <a:prstClr val="black"/>
              <a:srgbClr val="38536A">
                <a:tint val="45000"/>
                <a:satMod val="400000"/>
              </a:srgbClr>
            </a:duotone>
          </a:blip>
          <a:stretch>
            <a:fillRect/>
          </a:stretch>
        </p:blipFill>
        <p:spPr>
          <a:xfrm>
            <a:off x="6194727" y="965677"/>
            <a:ext cx="5301002" cy="145020"/>
          </a:xfrm>
          <a:prstGeom prst="rect">
            <a:avLst/>
          </a:prstGeom>
        </p:spPr>
      </p:pic>
      <p:sp>
        <p:nvSpPr>
          <p:cNvPr id="103" name="TextBox 47"/>
          <p:cNvSpPr txBox="1"/>
          <p:nvPr/>
        </p:nvSpPr>
        <p:spPr>
          <a:xfrm>
            <a:off x="6607490" y="429060"/>
            <a:ext cx="5112568" cy="52197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a:solidFill>
                  <a:srgbClr val="484848"/>
                </a:solidFill>
                <a:latin typeface="+mn-lt"/>
                <a:ea typeface="+mn-ea"/>
                <a:cs typeface="+mn-ea"/>
                <a:sym typeface="+mn-lt"/>
              </a:rPr>
              <a:t>研究综述</a:t>
            </a:r>
            <a:endParaRPr lang="zh-CN" altLang="en-US">
              <a:solidFill>
                <a:srgbClr val="484848"/>
              </a:solidFill>
              <a:latin typeface="+mn-lt"/>
              <a:ea typeface="+mn-ea"/>
              <a:cs typeface="+mn-ea"/>
              <a:sym typeface="+mn-lt"/>
            </a:endParaRPr>
          </a:p>
        </p:txBody>
      </p:sp>
      <p:sp>
        <p:nvSpPr>
          <p:cNvPr id="104" name="TextBox 48"/>
          <p:cNvSpPr txBox="1"/>
          <p:nvPr/>
        </p:nvSpPr>
        <p:spPr>
          <a:xfrm>
            <a:off x="6607490" y="1490494"/>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800">
                <a:solidFill>
                  <a:srgbClr val="484848"/>
                </a:solidFill>
                <a:latin typeface="+mn-lt"/>
                <a:ea typeface="+mn-ea"/>
                <a:cs typeface="+mn-ea"/>
                <a:sym typeface="+mn-lt"/>
              </a:rPr>
              <a:t>GDP</a:t>
            </a:r>
            <a:r>
              <a:rPr lang="zh-CN" altLang="en-US" sz="2800">
                <a:solidFill>
                  <a:srgbClr val="484848"/>
                </a:solidFill>
                <a:latin typeface="+mn-lt"/>
                <a:ea typeface="+mn-ea"/>
                <a:cs typeface="+mn-ea"/>
                <a:sym typeface="+mn-lt"/>
              </a:rPr>
              <a:t>分析</a:t>
            </a:r>
            <a:endParaRPr lang="zh-CN" altLang="en-US" sz="2800">
              <a:solidFill>
                <a:srgbClr val="484848"/>
              </a:solidFill>
              <a:latin typeface="+mn-lt"/>
              <a:ea typeface="+mn-ea"/>
              <a:cs typeface="+mn-ea"/>
              <a:sym typeface="+mn-lt"/>
            </a:endParaRPr>
          </a:p>
        </p:txBody>
      </p:sp>
      <p:sp>
        <p:nvSpPr>
          <p:cNvPr id="105" name="TextBox 55"/>
          <p:cNvSpPr txBox="1"/>
          <p:nvPr/>
        </p:nvSpPr>
        <p:spPr>
          <a:xfrm>
            <a:off x="6607490" y="2551928"/>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rgbClr val="484848"/>
                </a:solidFill>
                <a:latin typeface="+mn-lt"/>
                <a:ea typeface="+mn-ea"/>
                <a:cs typeface="+mn-ea"/>
                <a:sym typeface="+mn-lt"/>
              </a:rPr>
              <a:t>失业率分析</a:t>
            </a:r>
            <a:endParaRPr lang="zh-CN" altLang="en-US" sz="2800">
              <a:solidFill>
                <a:srgbClr val="484848"/>
              </a:solidFill>
              <a:latin typeface="+mn-lt"/>
              <a:ea typeface="+mn-ea"/>
              <a:cs typeface="+mn-ea"/>
              <a:sym typeface="+mn-lt"/>
            </a:endParaRPr>
          </a:p>
        </p:txBody>
      </p:sp>
      <p:pic>
        <p:nvPicPr>
          <p:cNvPr id="106" name="图片 105"/>
          <p:cNvPicPr>
            <a:picLocks noChangeAspect="1"/>
          </p:cNvPicPr>
          <p:nvPr/>
        </p:nvPicPr>
        <p:blipFill>
          <a:blip r:embed="rId5">
            <a:duotone>
              <a:prstClr val="black"/>
              <a:schemeClr val="tx2">
                <a:tint val="45000"/>
                <a:satMod val="400000"/>
              </a:schemeClr>
            </a:duotone>
          </a:blip>
          <a:stretch>
            <a:fillRect/>
          </a:stretch>
        </p:blipFill>
        <p:spPr>
          <a:xfrm>
            <a:off x="6194727" y="2038856"/>
            <a:ext cx="5301002" cy="145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bldLst>
      <p:bldP spid="5" grpId="0"/>
      <p:bldP spid="91" grpId="4"/>
      <p:bldP spid="92" grpId="5"/>
      <p:bldP spid="97" grpId="5"/>
      <p:bldP spid="103" grpId="1"/>
      <p:bldP spid="104" grpId="2"/>
      <p:bldP spid="105" grpId="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2"/>
          <p:cNvSpPr txBox="1"/>
          <p:nvPr/>
        </p:nvSpPr>
        <p:spPr>
          <a:xfrm>
            <a:off x="1311275" y="315595"/>
            <a:ext cx="4172585"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5.1 </a:t>
            </a:r>
            <a:r>
              <a:rPr lang="zh-CN" altLang="en-US" b="0">
                <a:solidFill>
                  <a:srgbClr val="444444"/>
                </a:solidFill>
                <a:latin typeface="+mn-lt"/>
                <a:ea typeface="+mn-ea"/>
                <a:cs typeface="+mn-ea"/>
                <a:sym typeface="+mn-lt"/>
              </a:rPr>
              <a:t>各国国际贸易额拟合</a:t>
            </a:r>
            <a:endParaRPr lang="zh-CN" altLang="en-US" b="0">
              <a:solidFill>
                <a:srgbClr val="444444"/>
              </a:solidFill>
              <a:latin typeface="+mn-lt"/>
              <a:ea typeface="+mn-ea"/>
              <a:cs typeface="+mn-ea"/>
              <a:sym typeface="+mn-lt"/>
            </a:endParaRPr>
          </a:p>
        </p:txBody>
      </p:sp>
      <p:sp>
        <p:nvSpPr>
          <p:cNvPr id="24" name="文本框 23"/>
          <p:cNvSpPr txBox="1"/>
          <p:nvPr/>
        </p:nvSpPr>
        <p:spPr>
          <a:xfrm>
            <a:off x="847090" y="1114425"/>
            <a:ext cx="10596880" cy="398780"/>
          </a:xfrm>
          <a:prstGeom prst="rect">
            <a:avLst/>
          </a:prstGeom>
          <a:noFill/>
        </p:spPr>
        <p:txBody>
          <a:bodyPr wrap="none" rtlCol="0">
            <a:spAutoFit/>
          </a:bodyPr>
          <a:p>
            <a:pPr algn="l"/>
            <a:r>
              <a:rPr lang="zh-CN" altLang="en-US" sz="2000"/>
              <a:t>分别尝试用四种模型拟合澳大利亚、印度和南非的往年国际贸易额数据，最终效果如下图所示</a:t>
            </a:r>
            <a:endParaRPr lang="zh-CN" altLang="en-US" sz="2000"/>
          </a:p>
        </p:txBody>
      </p:sp>
      <p:pic>
        <p:nvPicPr>
          <p:cNvPr id="2" name="图片 1" descr="8$Q`IXHZJSVA_MAY%SAVP%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39395" y="1513205"/>
            <a:ext cx="3816350" cy="3232150"/>
          </a:xfrm>
          <a:prstGeom prst="rect">
            <a:avLst/>
          </a:prstGeom>
        </p:spPr>
      </p:pic>
      <p:pic>
        <p:nvPicPr>
          <p:cNvPr id="3" name="图片 2" descr="UQB3126%OV(1%$13852{RXQ"/>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017010" y="1513205"/>
            <a:ext cx="3898265" cy="3336290"/>
          </a:xfrm>
          <a:prstGeom prst="rect">
            <a:avLst/>
          </a:prstGeom>
        </p:spPr>
      </p:pic>
      <p:pic>
        <p:nvPicPr>
          <p:cNvPr id="4" name="图片 3" descr="O~)330VJI$762X`2VHA(UD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7978775" y="1513205"/>
            <a:ext cx="4034155" cy="352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bldLst>
      <p:bldP spid="25" grpId="1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2"/>
          <p:cNvSpPr txBox="1"/>
          <p:nvPr/>
        </p:nvSpPr>
        <p:spPr>
          <a:xfrm>
            <a:off x="1311275" y="315595"/>
            <a:ext cx="5186045"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5.2 </a:t>
            </a:r>
            <a:r>
              <a:rPr lang="zh-CN" altLang="en-US" b="0">
                <a:solidFill>
                  <a:srgbClr val="444444"/>
                </a:solidFill>
                <a:latin typeface="+mn-lt"/>
                <a:ea typeface="+mn-ea"/>
                <a:cs typeface="+mn-ea"/>
                <a:sym typeface="+mn-lt"/>
              </a:rPr>
              <a:t>各国国际贸易额预测与分析</a:t>
            </a:r>
            <a:endParaRPr lang="zh-CN" altLang="en-US" b="0">
              <a:solidFill>
                <a:srgbClr val="444444"/>
              </a:solidFill>
              <a:latin typeface="+mn-lt"/>
              <a:ea typeface="+mn-ea"/>
              <a:cs typeface="+mn-ea"/>
              <a:sym typeface="+mn-lt"/>
            </a:endParaRPr>
          </a:p>
        </p:txBody>
      </p:sp>
      <p:sp>
        <p:nvSpPr>
          <p:cNvPr id="24" name="文本框 23"/>
          <p:cNvSpPr txBox="1"/>
          <p:nvPr/>
        </p:nvSpPr>
        <p:spPr>
          <a:xfrm>
            <a:off x="408305" y="1162685"/>
            <a:ext cx="11447780" cy="398780"/>
          </a:xfrm>
          <a:prstGeom prst="rect">
            <a:avLst/>
          </a:prstGeom>
          <a:noFill/>
        </p:spPr>
        <p:txBody>
          <a:bodyPr wrap="none" rtlCol="0">
            <a:spAutoFit/>
          </a:bodyPr>
          <a:p>
            <a:pPr algn="l"/>
            <a:r>
              <a:rPr lang="zh-CN" altLang="en-US" sz="2000"/>
              <a:t>分别用拟合效果最好的模型来预测</a:t>
            </a:r>
            <a:r>
              <a:rPr lang="zh-CN" altLang="en-US" sz="2000">
                <a:sym typeface="+mn-ea"/>
              </a:rPr>
              <a:t>澳大利亚、印度和南非</a:t>
            </a:r>
            <a:r>
              <a:rPr lang="en-US" sz="2000"/>
              <a:t>2020</a:t>
            </a:r>
            <a:r>
              <a:rPr lang="zh-CN" altLang="en-US" sz="2000"/>
              <a:t>年的国际贸易额，结果如下表、图所示</a:t>
            </a:r>
            <a:endParaRPr lang="zh-CN" altLang="en-US" sz="2000"/>
          </a:p>
        </p:txBody>
      </p:sp>
      <p:pic>
        <p:nvPicPr>
          <p:cNvPr id="4" name="图片 3" descr="J~TDUMP[P`@CX9W5G()UJ%7"/>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501265" y="1561465"/>
            <a:ext cx="6677025" cy="1123950"/>
          </a:xfrm>
          <a:prstGeom prst="rect">
            <a:avLst/>
          </a:prstGeom>
        </p:spPr>
      </p:pic>
      <p:pic>
        <p:nvPicPr>
          <p:cNvPr id="6" name="图片 5" descr="V$FN9}@K2~MUHFF7BT3B5VN"/>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176270" y="2767330"/>
            <a:ext cx="5789295" cy="3825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bldLst>
      <p:bldP spid="25" grpId="1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a:stretch>
            <a:fillRect/>
          </a:stretch>
        </p:blipFill>
        <p:spPr>
          <a:xfrm>
            <a:off x="9274592" y="6060713"/>
            <a:ext cx="2734062" cy="539497"/>
          </a:xfrm>
          <a:prstGeom prst="rect">
            <a:avLst/>
          </a:prstGeom>
        </p:spPr>
      </p:pic>
      <p:pic>
        <p:nvPicPr>
          <p:cNvPr id="6" name="图片 5"/>
          <p:cNvPicPr>
            <a:picLocks noChangeAspect="1"/>
          </p:cNvPicPr>
          <p:nvPr/>
        </p:nvPicPr>
        <p:blipFill>
          <a:blip r:embed="rId4"/>
          <a:stretch>
            <a:fillRect/>
          </a:stretch>
        </p:blipFill>
        <p:spPr>
          <a:xfrm>
            <a:off x="1651394" y="1134208"/>
            <a:ext cx="2094129" cy="2172731"/>
          </a:xfrm>
          <a:prstGeom prst="rect">
            <a:avLst/>
          </a:prstGeom>
        </p:spPr>
      </p:pic>
      <p:sp>
        <p:nvSpPr>
          <p:cNvPr id="7" name="TextBox 12"/>
          <p:cNvSpPr txBox="1"/>
          <p:nvPr/>
        </p:nvSpPr>
        <p:spPr>
          <a:xfrm>
            <a:off x="2472996" y="1849942"/>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第六部分</a:t>
            </a:r>
            <a:endParaRPr lang="zh-CN" altLang="en-US" sz="6600">
              <a:solidFill>
                <a:srgbClr val="484848"/>
              </a:solidFill>
              <a:latin typeface="+mn-lt"/>
              <a:ea typeface="+mn-ea"/>
              <a:cs typeface="+mn-ea"/>
              <a:sym typeface="+mn-lt"/>
            </a:endParaRPr>
          </a:p>
        </p:txBody>
      </p:sp>
      <p:pic>
        <p:nvPicPr>
          <p:cNvPr id="55" name="图片 54"/>
          <p:cNvPicPr>
            <a:picLocks noChangeAspect="1"/>
          </p:cNvPicPr>
          <p:nvPr/>
        </p:nvPicPr>
        <p:blipFill>
          <a:blip r:embed="rId5">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研究总结</a:t>
            </a:r>
            <a:endParaRPr lang="zh-CN" altLang="en-US" sz="660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bldLst>
      <p:bldP spid="7" grpId="0"/>
      <p:bldP spid="5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13"/>
          <p:cNvSpPr/>
          <p:nvPr/>
        </p:nvSpPr>
        <p:spPr>
          <a:xfrm>
            <a:off x="3508375" y="4104640"/>
            <a:ext cx="8370570" cy="1811655"/>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grpSp>
        <p:nvGrpSpPr>
          <p:cNvPr id="4" name="组合 3"/>
          <p:cNvGrpSpPr/>
          <p:nvPr/>
        </p:nvGrpSpPr>
        <p:grpSpPr>
          <a:xfrm>
            <a:off x="1138519" y="1406258"/>
            <a:ext cx="1436856" cy="1972078"/>
            <a:chOff x="1032992" y="2432634"/>
            <a:chExt cx="1230525" cy="1688231"/>
          </a:xfrm>
        </p:grpSpPr>
        <p:sp>
          <p:nvSpPr>
            <p:cNvPr id="5" name="任意多边形 15"/>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2">
                  <a:moveTo>
                    <a:pt x="602108" y="0"/>
                  </a:moveTo>
                  <a:lnTo>
                    <a:pt x="1364578" y="0"/>
                  </a:lnTo>
                  <a:lnTo>
                    <a:pt x="1364578" y="1926623"/>
                  </a:lnTo>
                  <a:lnTo>
                    <a:pt x="0" y="1926623"/>
                  </a:lnTo>
                  <a:lnTo>
                    <a:pt x="0" y="602108"/>
                  </a:lnTo>
                  <a:cubicBezTo>
                    <a:pt x="0" y="269573"/>
                    <a:pt x="269573" y="0"/>
                    <a:pt x="602108" y="0"/>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KSO_Shape"/>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7"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7"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7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7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cs typeface="+mn-ea"/>
                <a:sym typeface="+mn-lt"/>
              </a:endParaRPr>
            </a:p>
          </p:txBody>
        </p:sp>
        <p:sp>
          <p:nvSpPr>
            <p:cNvPr id="7" name="文本框 6"/>
            <p:cNvSpPr txBox="1"/>
            <p:nvPr/>
          </p:nvSpPr>
          <p:spPr>
            <a:xfrm>
              <a:off x="1032992" y="3398149"/>
              <a:ext cx="1193800" cy="315289"/>
            </a:xfrm>
            <a:prstGeom prst="rect">
              <a:avLst/>
            </a:prstGeom>
            <a:noFill/>
          </p:spPr>
          <p:txBody>
            <a:bodyPr wrap="square" rtlCol="0">
              <a:spAutoFit/>
            </a:bodyPr>
            <a:lstStyle/>
            <a:p>
              <a:pPr algn="ctr"/>
              <a:r>
                <a:rPr lang="zh-CN" altLang="en-US">
                  <a:solidFill>
                    <a:schemeClr val="bg1"/>
                  </a:solidFill>
                  <a:cs typeface="+mn-ea"/>
                  <a:sym typeface="+mn-lt"/>
                </a:rPr>
                <a:t>主旨内容</a:t>
              </a:r>
              <a:endParaRPr lang="zh-CN" altLang="en-US">
                <a:solidFill>
                  <a:schemeClr val="bg1"/>
                </a:solidFill>
                <a:cs typeface="+mn-ea"/>
                <a:sym typeface="+mn-lt"/>
              </a:endParaRPr>
            </a:p>
          </p:txBody>
        </p:sp>
      </p:grpSp>
      <p:grpSp>
        <p:nvGrpSpPr>
          <p:cNvPr id="8" name="组合 7"/>
          <p:cNvGrpSpPr/>
          <p:nvPr/>
        </p:nvGrpSpPr>
        <p:grpSpPr>
          <a:xfrm>
            <a:off x="1128899" y="4038845"/>
            <a:ext cx="1446523" cy="1972077"/>
            <a:chOff x="2255236" y="3004658"/>
            <a:chExt cx="1238805" cy="1688231"/>
          </a:xfrm>
        </p:grpSpPr>
        <p:sp>
          <p:nvSpPr>
            <p:cNvPr id="9" name="任意多边形 19"/>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2">
                  <a:moveTo>
                    <a:pt x="602108" y="0"/>
                  </a:moveTo>
                  <a:lnTo>
                    <a:pt x="1364578" y="0"/>
                  </a:lnTo>
                  <a:lnTo>
                    <a:pt x="1364578" y="1926623"/>
                  </a:lnTo>
                  <a:lnTo>
                    <a:pt x="0" y="1926623"/>
                  </a:lnTo>
                  <a:lnTo>
                    <a:pt x="0" y="602108"/>
                  </a:lnTo>
                  <a:cubicBezTo>
                    <a:pt x="0" y="269573"/>
                    <a:pt x="269573" y="0"/>
                    <a:pt x="602108" y="0"/>
                  </a:cubicBez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0" name="KSO_Shape"/>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cs typeface="+mn-ea"/>
                <a:sym typeface="+mn-lt"/>
              </a:endParaRPr>
            </a:p>
          </p:txBody>
        </p:sp>
        <p:sp>
          <p:nvSpPr>
            <p:cNvPr id="11" name="文本框 85"/>
            <p:cNvSpPr txBox="1"/>
            <p:nvPr/>
          </p:nvSpPr>
          <p:spPr>
            <a:xfrm>
              <a:off x="2255236" y="3965724"/>
              <a:ext cx="1193800" cy="315290"/>
            </a:xfrm>
            <a:prstGeom prst="rect">
              <a:avLst/>
            </a:prstGeom>
            <a:noFill/>
          </p:spPr>
          <p:txBody>
            <a:bodyPr wrap="square" rtlCol="0">
              <a:spAutoFit/>
            </a:bodyPr>
            <a:lstStyle/>
            <a:p>
              <a:pPr algn="ctr"/>
              <a:r>
                <a:rPr lang="zh-CN" altLang="en-US">
                  <a:solidFill>
                    <a:schemeClr val="bg1"/>
                  </a:solidFill>
                  <a:cs typeface="+mn-ea"/>
                  <a:sym typeface="+mn-lt"/>
                </a:rPr>
                <a:t>设计方案</a:t>
              </a:r>
              <a:endParaRPr lang="zh-CN" altLang="en-US">
                <a:solidFill>
                  <a:schemeClr val="bg1"/>
                </a:solidFill>
                <a:cs typeface="+mn-ea"/>
                <a:sym typeface="+mn-lt"/>
              </a:endParaRPr>
            </a:p>
          </p:txBody>
        </p:sp>
      </p:grpSp>
      <p:cxnSp>
        <p:nvCxnSpPr>
          <p:cNvPr id="12" name="直接连接符 11"/>
          <p:cNvCxnSpPr/>
          <p:nvPr/>
        </p:nvCxnSpPr>
        <p:spPr>
          <a:xfrm>
            <a:off x="2489824" y="2534515"/>
            <a:ext cx="972791" cy="0"/>
          </a:xfrm>
          <a:prstGeom prst="line">
            <a:avLst/>
          </a:prstGeom>
          <a:ln>
            <a:solidFill>
              <a:srgbClr val="344F66"/>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552418" y="5010313"/>
            <a:ext cx="972791" cy="0"/>
          </a:xfrm>
          <a:prstGeom prst="line">
            <a:avLst/>
          </a:prstGeom>
          <a:ln>
            <a:solidFill>
              <a:srgbClr val="1B3378"/>
            </a:solidFill>
            <a:prstDash val="solid"/>
            <a:tailEnd type="oval"/>
          </a:ln>
        </p:spPr>
        <p:style>
          <a:lnRef idx="1">
            <a:schemeClr val="accent1"/>
          </a:lnRef>
          <a:fillRef idx="0">
            <a:schemeClr val="accent1"/>
          </a:fillRef>
          <a:effectRef idx="0">
            <a:schemeClr val="accent1"/>
          </a:effectRef>
          <a:fontRef idx="minor">
            <a:schemeClr val="tx1"/>
          </a:fontRef>
        </p:style>
      </p:cxnSp>
      <p:sp>
        <p:nvSpPr>
          <p:cNvPr id="16" name="圆角矩形 26"/>
          <p:cNvSpPr/>
          <p:nvPr/>
        </p:nvSpPr>
        <p:spPr>
          <a:xfrm>
            <a:off x="3463925" y="1238250"/>
            <a:ext cx="8415020" cy="2592705"/>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sp>
        <p:nvSpPr>
          <p:cNvPr id="17" name="文本框 13"/>
          <p:cNvSpPr txBox="1"/>
          <p:nvPr/>
        </p:nvSpPr>
        <p:spPr>
          <a:xfrm>
            <a:off x="3903345" y="1641475"/>
            <a:ext cx="7536180" cy="1568450"/>
          </a:xfrm>
          <a:prstGeom prst="rect">
            <a:avLst/>
          </a:prstGeom>
          <a:noFill/>
        </p:spPr>
        <p:txBody>
          <a:bodyPr wrap="square" rtlCol="0">
            <a:spAutoFit/>
          </a:bodyPr>
          <a:lstStyle/>
          <a:p>
            <a:pPr>
              <a:lnSpc>
                <a:spcPct val="120000"/>
              </a:lnSpc>
            </a:pPr>
            <a:r>
              <a:rPr lang="zh-CN" altLang="en-US" sz="2000">
                <a:solidFill>
                  <a:srgbClr val="555555"/>
                </a:solidFill>
                <a:cs typeface="+mn-ea"/>
                <a:sym typeface="+mn-lt"/>
              </a:rPr>
              <a:t>本作品的目的是量化新冠疫情对世界经济的影响。本文尝试探究不受新冠疫情影响时的全球经济状况，并延伸到，不同经济指标（GDP、失业率、劳动力成本和国际贸易）受疫情的影响如何因国家经济条件（发达国家</a:t>
            </a:r>
            <a:r>
              <a:rPr lang="en-US" altLang="zh-CN" sz="2000">
                <a:solidFill>
                  <a:srgbClr val="555555"/>
                </a:solidFill>
                <a:cs typeface="+mn-ea"/>
                <a:sym typeface="+mn-lt"/>
              </a:rPr>
              <a:t>/</a:t>
            </a:r>
            <a:r>
              <a:rPr lang="zh-CN" altLang="en-US" sz="2000">
                <a:solidFill>
                  <a:srgbClr val="555555"/>
                </a:solidFill>
                <a:cs typeface="+mn-ea"/>
                <a:sym typeface="+mn-lt"/>
              </a:rPr>
              <a:t>发展中国家</a:t>
            </a:r>
            <a:r>
              <a:rPr lang="en-US" altLang="zh-CN" sz="2000">
                <a:solidFill>
                  <a:srgbClr val="555555"/>
                </a:solidFill>
                <a:cs typeface="+mn-ea"/>
                <a:sym typeface="+mn-lt"/>
              </a:rPr>
              <a:t>/</a:t>
            </a:r>
            <a:r>
              <a:rPr lang="zh-CN" altLang="en-US" sz="2000">
                <a:solidFill>
                  <a:srgbClr val="555555"/>
                </a:solidFill>
                <a:cs typeface="+mn-ea"/>
                <a:sym typeface="+mn-lt"/>
              </a:rPr>
              <a:t>欠发达国家）的不同而不同。</a:t>
            </a:r>
            <a:endParaRPr lang="zh-CN" altLang="en-US" sz="2000">
              <a:solidFill>
                <a:srgbClr val="555555"/>
              </a:solidFill>
              <a:cs typeface="+mn-ea"/>
              <a:sym typeface="+mn-lt"/>
            </a:endParaRPr>
          </a:p>
        </p:txBody>
      </p:sp>
      <p:sp>
        <p:nvSpPr>
          <p:cNvPr id="18" name="文本框 89"/>
          <p:cNvSpPr txBox="1"/>
          <p:nvPr/>
        </p:nvSpPr>
        <p:spPr>
          <a:xfrm>
            <a:off x="4255770" y="4410710"/>
            <a:ext cx="6831330" cy="1198880"/>
          </a:xfrm>
          <a:prstGeom prst="rect">
            <a:avLst/>
          </a:prstGeom>
          <a:noFill/>
        </p:spPr>
        <p:txBody>
          <a:bodyPr wrap="square"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2000">
                <a:solidFill>
                  <a:srgbClr val="555555"/>
                </a:solidFill>
                <a:latin typeface="+mn-lt"/>
                <a:ea typeface="+mn-ea"/>
                <a:cs typeface="+mn-ea"/>
                <a:sym typeface="+mn-lt"/>
              </a:rPr>
              <a:t>根据截至2019年的数据，使用适当的回归模型预测2020 年这些经济指标的值，然后与实际记录值进行比较，并在不同类型国家间进行比较分析，来实现这一目标。</a:t>
            </a:r>
            <a:endParaRPr lang="en-US" altLang="zh-CN" sz="2000">
              <a:solidFill>
                <a:srgbClr val="555555"/>
              </a:solidFill>
              <a:latin typeface="+mn-lt"/>
              <a:ea typeface="+mn-ea"/>
              <a:cs typeface="+mn-ea"/>
              <a:sym typeface="+mn-lt"/>
            </a:endParaRPr>
          </a:p>
        </p:txBody>
      </p:sp>
      <p:sp>
        <p:nvSpPr>
          <p:cNvPr id="31"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b="0">
                <a:solidFill>
                  <a:srgbClr val="444444"/>
                </a:solidFill>
                <a:latin typeface="+mn-lt"/>
                <a:ea typeface="+mn-ea"/>
                <a:cs typeface="+mn-ea"/>
                <a:sym typeface="+mn-lt"/>
              </a:rPr>
              <a:t>6.1 </a:t>
            </a:r>
            <a:r>
              <a:rPr lang="zh-CN" altLang="en-US" b="0">
                <a:solidFill>
                  <a:srgbClr val="444444"/>
                </a:solidFill>
                <a:latin typeface="+mn-lt"/>
                <a:ea typeface="+mn-ea"/>
                <a:cs typeface="+mn-ea"/>
                <a:sym typeface="+mn-lt"/>
              </a:rPr>
              <a:t>研究小结</a:t>
            </a:r>
            <a:endParaRPr lang="zh-CN" altLang="en-US" b="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par>
    </p:tnLst>
    <p:bldLst>
      <p:bldP spid="3" grpId="1" bldLvl="0" animBg="1"/>
      <p:bldP spid="16" grpId="3" bldLvl="0" animBg="1"/>
      <p:bldP spid="17" grpId="4"/>
      <p:bldP spid="18" grpId="5"/>
      <p:bldP spid="31" grpId="8"/>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13"/>
          <p:cNvSpPr/>
          <p:nvPr/>
        </p:nvSpPr>
        <p:spPr>
          <a:xfrm>
            <a:off x="3508375" y="3964940"/>
            <a:ext cx="8370570" cy="230759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grpSp>
        <p:nvGrpSpPr>
          <p:cNvPr id="4" name="组合 3"/>
          <p:cNvGrpSpPr/>
          <p:nvPr/>
        </p:nvGrpSpPr>
        <p:grpSpPr>
          <a:xfrm>
            <a:off x="1138519" y="1406258"/>
            <a:ext cx="1436856" cy="1972078"/>
            <a:chOff x="1032992" y="2432634"/>
            <a:chExt cx="1230525" cy="1688231"/>
          </a:xfrm>
        </p:grpSpPr>
        <p:sp>
          <p:nvSpPr>
            <p:cNvPr id="5" name="任意多边形 15"/>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2">
                  <a:moveTo>
                    <a:pt x="602108" y="0"/>
                  </a:moveTo>
                  <a:lnTo>
                    <a:pt x="1364578" y="0"/>
                  </a:lnTo>
                  <a:lnTo>
                    <a:pt x="1364578" y="1926623"/>
                  </a:lnTo>
                  <a:lnTo>
                    <a:pt x="0" y="1926623"/>
                  </a:lnTo>
                  <a:lnTo>
                    <a:pt x="0" y="602108"/>
                  </a:lnTo>
                  <a:cubicBezTo>
                    <a:pt x="0" y="269573"/>
                    <a:pt x="269573" y="0"/>
                    <a:pt x="602108" y="0"/>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KSO_Shape"/>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7"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7"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7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7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cs typeface="+mn-ea"/>
                <a:sym typeface="+mn-lt"/>
              </a:endParaRPr>
            </a:p>
          </p:txBody>
        </p:sp>
        <p:sp>
          <p:nvSpPr>
            <p:cNvPr id="7" name="文本框 6"/>
            <p:cNvSpPr txBox="1"/>
            <p:nvPr/>
          </p:nvSpPr>
          <p:spPr>
            <a:xfrm>
              <a:off x="1032992" y="3398149"/>
              <a:ext cx="1193800" cy="315289"/>
            </a:xfrm>
            <a:prstGeom prst="rect">
              <a:avLst/>
            </a:prstGeom>
            <a:noFill/>
          </p:spPr>
          <p:txBody>
            <a:bodyPr wrap="square" rtlCol="0">
              <a:spAutoFit/>
            </a:bodyPr>
            <a:lstStyle/>
            <a:p>
              <a:pPr algn="ctr"/>
              <a:r>
                <a:rPr lang="zh-CN" altLang="en-US">
                  <a:solidFill>
                    <a:schemeClr val="bg1"/>
                  </a:solidFill>
                  <a:cs typeface="+mn-ea"/>
                  <a:sym typeface="+mn-lt"/>
                </a:rPr>
                <a:t>分析结论</a:t>
              </a:r>
              <a:endParaRPr lang="zh-CN" altLang="en-US">
                <a:solidFill>
                  <a:schemeClr val="bg1"/>
                </a:solidFill>
                <a:cs typeface="+mn-ea"/>
                <a:sym typeface="+mn-lt"/>
              </a:endParaRPr>
            </a:p>
          </p:txBody>
        </p:sp>
      </p:grpSp>
      <p:grpSp>
        <p:nvGrpSpPr>
          <p:cNvPr id="8" name="组合 7"/>
          <p:cNvGrpSpPr/>
          <p:nvPr/>
        </p:nvGrpSpPr>
        <p:grpSpPr>
          <a:xfrm>
            <a:off x="1128899" y="4038845"/>
            <a:ext cx="1446523" cy="1972077"/>
            <a:chOff x="2255236" y="3004658"/>
            <a:chExt cx="1238805" cy="1688231"/>
          </a:xfrm>
        </p:grpSpPr>
        <p:sp>
          <p:nvSpPr>
            <p:cNvPr id="9" name="任意多边形 19"/>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2">
                  <a:moveTo>
                    <a:pt x="602108" y="0"/>
                  </a:moveTo>
                  <a:lnTo>
                    <a:pt x="1364578" y="0"/>
                  </a:lnTo>
                  <a:lnTo>
                    <a:pt x="1364578" y="1926623"/>
                  </a:lnTo>
                  <a:lnTo>
                    <a:pt x="0" y="1926623"/>
                  </a:lnTo>
                  <a:lnTo>
                    <a:pt x="0" y="602108"/>
                  </a:lnTo>
                  <a:cubicBezTo>
                    <a:pt x="0" y="269573"/>
                    <a:pt x="269573" y="0"/>
                    <a:pt x="602108" y="0"/>
                  </a:cubicBez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0" name="KSO_Shape"/>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cs typeface="+mn-ea"/>
                <a:sym typeface="+mn-lt"/>
              </a:endParaRPr>
            </a:p>
          </p:txBody>
        </p:sp>
        <p:sp>
          <p:nvSpPr>
            <p:cNvPr id="11" name="文本框 85"/>
            <p:cNvSpPr txBox="1"/>
            <p:nvPr/>
          </p:nvSpPr>
          <p:spPr>
            <a:xfrm>
              <a:off x="2255236" y="3965724"/>
              <a:ext cx="1193800" cy="315290"/>
            </a:xfrm>
            <a:prstGeom prst="rect">
              <a:avLst/>
            </a:prstGeom>
            <a:noFill/>
          </p:spPr>
          <p:txBody>
            <a:bodyPr wrap="square" rtlCol="0">
              <a:spAutoFit/>
            </a:bodyPr>
            <a:lstStyle/>
            <a:p>
              <a:pPr algn="ctr"/>
              <a:r>
                <a:rPr lang="zh-CN" altLang="en-US">
                  <a:solidFill>
                    <a:schemeClr val="bg1"/>
                  </a:solidFill>
                  <a:cs typeface="+mn-ea"/>
                  <a:sym typeface="+mn-lt"/>
                </a:rPr>
                <a:t>改进方向</a:t>
              </a:r>
              <a:endParaRPr lang="zh-CN" altLang="en-US">
                <a:solidFill>
                  <a:schemeClr val="bg1"/>
                </a:solidFill>
                <a:cs typeface="+mn-ea"/>
                <a:sym typeface="+mn-lt"/>
              </a:endParaRPr>
            </a:p>
          </p:txBody>
        </p:sp>
      </p:grpSp>
      <p:cxnSp>
        <p:nvCxnSpPr>
          <p:cNvPr id="12" name="直接连接符 11"/>
          <p:cNvCxnSpPr/>
          <p:nvPr/>
        </p:nvCxnSpPr>
        <p:spPr>
          <a:xfrm>
            <a:off x="2489824" y="2534515"/>
            <a:ext cx="972791" cy="0"/>
          </a:xfrm>
          <a:prstGeom prst="line">
            <a:avLst/>
          </a:prstGeom>
          <a:ln>
            <a:solidFill>
              <a:srgbClr val="344F66"/>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552418" y="5010313"/>
            <a:ext cx="972791" cy="0"/>
          </a:xfrm>
          <a:prstGeom prst="line">
            <a:avLst/>
          </a:prstGeom>
          <a:ln>
            <a:solidFill>
              <a:srgbClr val="1B3378"/>
            </a:solidFill>
            <a:prstDash val="solid"/>
            <a:tailEnd type="oval"/>
          </a:ln>
        </p:spPr>
        <p:style>
          <a:lnRef idx="1">
            <a:schemeClr val="accent1"/>
          </a:lnRef>
          <a:fillRef idx="0">
            <a:schemeClr val="accent1"/>
          </a:fillRef>
          <a:effectRef idx="0">
            <a:schemeClr val="accent1"/>
          </a:effectRef>
          <a:fontRef idx="minor">
            <a:schemeClr val="tx1"/>
          </a:fontRef>
        </p:style>
      </p:cxnSp>
      <p:sp>
        <p:nvSpPr>
          <p:cNvPr id="16" name="圆角矩形 26"/>
          <p:cNvSpPr/>
          <p:nvPr/>
        </p:nvSpPr>
        <p:spPr>
          <a:xfrm>
            <a:off x="3463925" y="1238250"/>
            <a:ext cx="8415020" cy="2592705"/>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sp>
        <p:nvSpPr>
          <p:cNvPr id="17" name="文本框 13"/>
          <p:cNvSpPr txBox="1"/>
          <p:nvPr/>
        </p:nvSpPr>
        <p:spPr>
          <a:xfrm>
            <a:off x="4277995" y="1562100"/>
            <a:ext cx="7601585" cy="1568450"/>
          </a:xfrm>
          <a:prstGeom prst="rect">
            <a:avLst/>
          </a:prstGeom>
          <a:noFill/>
        </p:spPr>
        <p:txBody>
          <a:bodyPr wrap="square" rtlCol="0">
            <a:spAutoFit/>
          </a:bodyPr>
          <a:lstStyle/>
          <a:p>
            <a:pPr>
              <a:lnSpc>
                <a:spcPct val="120000"/>
              </a:lnSpc>
            </a:pPr>
            <a:r>
              <a:rPr lang="zh-CN" altLang="en-US" sz="2000">
                <a:solidFill>
                  <a:srgbClr val="555555"/>
                </a:solidFill>
                <a:cs typeface="+mn-ea"/>
                <a:sym typeface="+mn-lt"/>
              </a:rPr>
              <a:t>在</a:t>
            </a:r>
            <a:r>
              <a:rPr lang="en-US" altLang="zh-CN" sz="2000">
                <a:solidFill>
                  <a:srgbClr val="555555"/>
                </a:solidFill>
                <a:cs typeface="+mn-ea"/>
                <a:sym typeface="+mn-lt"/>
              </a:rPr>
              <a:t>GDP</a:t>
            </a:r>
            <a:r>
              <a:rPr lang="zh-CN" altLang="en-US" sz="2000">
                <a:solidFill>
                  <a:srgbClr val="555555"/>
                </a:solidFill>
                <a:cs typeface="+mn-ea"/>
                <a:sym typeface="+mn-lt"/>
              </a:rPr>
              <a:t>方面，发展中国家的</a:t>
            </a:r>
            <a:r>
              <a:rPr lang="en-US" altLang="zh-CN" sz="2000">
                <a:solidFill>
                  <a:srgbClr val="555555"/>
                </a:solidFill>
                <a:cs typeface="+mn-ea"/>
                <a:sym typeface="+mn-lt"/>
              </a:rPr>
              <a:t>GDP</a:t>
            </a:r>
            <a:r>
              <a:rPr lang="zh-CN" altLang="en-US" sz="2000">
                <a:solidFill>
                  <a:srgbClr val="555555"/>
                </a:solidFill>
                <a:cs typeface="+mn-ea"/>
                <a:sym typeface="+mn-lt"/>
              </a:rPr>
              <a:t>下降幅度往往最大。</a:t>
            </a:r>
            <a:endParaRPr lang="zh-CN" altLang="en-US" sz="2000">
              <a:solidFill>
                <a:srgbClr val="555555"/>
              </a:solidFill>
              <a:cs typeface="+mn-ea"/>
              <a:sym typeface="+mn-lt"/>
            </a:endParaRPr>
          </a:p>
          <a:p>
            <a:pPr>
              <a:lnSpc>
                <a:spcPct val="120000"/>
              </a:lnSpc>
            </a:pPr>
            <a:r>
              <a:rPr lang="zh-CN" altLang="en-US" sz="2000">
                <a:solidFill>
                  <a:srgbClr val="555555"/>
                </a:solidFill>
                <a:cs typeface="+mn-ea"/>
                <a:sym typeface="+mn-lt"/>
              </a:rPr>
              <a:t>在失业率方面，消极抗疫国家的失业率</a:t>
            </a:r>
            <a:r>
              <a:rPr lang="zh-CN" altLang="en-US" sz="2000">
                <a:solidFill>
                  <a:srgbClr val="555555"/>
                </a:solidFill>
                <a:cs typeface="+mn-ea"/>
                <a:sym typeface="+mn-lt"/>
              </a:rPr>
              <a:t>增幅</a:t>
            </a:r>
            <a:r>
              <a:rPr lang="zh-CN" altLang="en-US" sz="2000">
                <a:solidFill>
                  <a:srgbClr val="555555"/>
                </a:solidFill>
                <a:cs typeface="+mn-ea"/>
                <a:sym typeface="+mn-lt"/>
              </a:rPr>
              <a:t>往往最大。</a:t>
            </a:r>
            <a:endParaRPr lang="zh-CN" altLang="en-US" sz="2000">
              <a:solidFill>
                <a:srgbClr val="555555"/>
              </a:solidFill>
              <a:cs typeface="+mn-ea"/>
              <a:sym typeface="+mn-lt"/>
            </a:endParaRPr>
          </a:p>
          <a:p>
            <a:pPr>
              <a:lnSpc>
                <a:spcPct val="120000"/>
              </a:lnSpc>
            </a:pPr>
            <a:r>
              <a:rPr lang="zh-CN" altLang="en-US" sz="2000">
                <a:solidFill>
                  <a:srgbClr val="555555"/>
                </a:solidFill>
                <a:cs typeface="+mn-ea"/>
                <a:sym typeface="+mn-lt"/>
              </a:rPr>
              <a:t>在劳动力成本方面，欠发达国家的劳动力成本增幅往往最大。</a:t>
            </a:r>
            <a:endParaRPr lang="zh-CN" altLang="en-US" sz="2000">
              <a:solidFill>
                <a:srgbClr val="555555"/>
              </a:solidFill>
              <a:cs typeface="+mn-ea"/>
              <a:sym typeface="+mn-lt"/>
            </a:endParaRPr>
          </a:p>
          <a:p>
            <a:pPr>
              <a:lnSpc>
                <a:spcPct val="120000"/>
              </a:lnSpc>
            </a:pPr>
            <a:r>
              <a:rPr lang="zh-CN" altLang="en-US" sz="2000">
                <a:solidFill>
                  <a:srgbClr val="555555"/>
                </a:solidFill>
                <a:cs typeface="+mn-ea"/>
                <a:sym typeface="+mn-lt"/>
              </a:rPr>
              <a:t>在国际贸易额方面，封控较松国家的国际贸易额可能会逆势上涨。</a:t>
            </a:r>
            <a:endParaRPr lang="zh-CN" altLang="en-US" sz="2000">
              <a:solidFill>
                <a:srgbClr val="555555"/>
              </a:solidFill>
              <a:cs typeface="+mn-ea"/>
              <a:sym typeface="+mn-lt"/>
            </a:endParaRPr>
          </a:p>
        </p:txBody>
      </p:sp>
      <p:sp>
        <p:nvSpPr>
          <p:cNvPr id="18" name="文本框 89"/>
          <p:cNvSpPr txBox="1"/>
          <p:nvPr/>
        </p:nvSpPr>
        <p:spPr>
          <a:xfrm>
            <a:off x="4277995" y="3965575"/>
            <a:ext cx="6831330" cy="2306955"/>
          </a:xfrm>
          <a:prstGeom prst="rect">
            <a:avLst/>
          </a:prstGeom>
          <a:noFill/>
        </p:spPr>
        <p:txBody>
          <a:bodyPr wrap="square"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2000">
                <a:solidFill>
                  <a:srgbClr val="555555"/>
                </a:solidFill>
                <a:latin typeface="+mn-lt"/>
                <a:ea typeface="+mn-ea"/>
                <a:cs typeface="+mn-ea"/>
                <a:sym typeface="+mn-lt"/>
              </a:rPr>
              <a:t>结果并不总是直观的，这是因为影响各项经济指标的其它因素还有很多，本文所用的四类模型不一定能完全理解。例如，政府如何应对疫情，是否采用了强有力的措施来阻断病毒 传播；封锁措施的持续时间是否恰当，如过长自然对经济不利，但过短会导致疫情的再次爆发，仍然对经济不利；政府是否有强有力的基层组织来保证封控措施的有效执行等等。</a:t>
            </a:r>
            <a:endParaRPr lang="zh-CN" altLang="en-US" sz="2000">
              <a:solidFill>
                <a:srgbClr val="555555"/>
              </a:solidFill>
              <a:latin typeface="+mn-lt"/>
              <a:ea typeface="+mn-ea"/>
              <a:cs typeface="+mn-ea"/>
              <a:sym typeface="+mn-lt"/>
            </a:endParaRPr>
          </a:p>
        </p:txBody>
      </p:sp>
      <p:sp>
        <p:nvSpPr>
          <p:cNvPr id="31"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b="0">
                <a:solidFill>
                  <a:srgbClr val="444444"/>
                </a:solidFill>
                <a:latin typeface="+mn-lt"/>
                <a:ea typeface="+mn-ea"/>
                <a:cs typeface="+mn-ea"/>
                <a:sym typeface="+mn-lt"/>
              </a:rPr>
              <a:t>6.1 </a:t>
            </a:r>
            <a:r>
              <a:rPr lang="zh-CN" altLang="en-US" b="0">
                <a:solidFill>
                  <a:srgbClr val="444444"/>
                </a:solidFill>
                <a:latin typeface="+mn-lt"/>
                <a:ea typeface="+mn-ea"/>
                <a:cs typeface="+mn-ea"/>
                <a:sym typeface="+mn-lt"/>
              </a:rPr>
              <a:t>研究小结</a:t>
            </a:r>
            <a:endParaRPr lang="zh-CN" altLang="en-US" b="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par>
    </p:tnLst>
    <p:bldLst>
      <p:bldP spid="3" grpId="1" bldLvl="0" animBg="1"/>
      <p:bldP spid="16" grpId="3" bldLvl="0" animBg="1"/>
      <p:bldP spid="17" grpId="4"/>
      <p:bldP spid="18" grpId="5"/>
      <p:bldP spid="31" grpId="8"/>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528056" y="1124744"/>
            <a:ext cx="5224860" cy="4995598"/>
            <a:chOff x="3431704" y="1196752"/>
            <a:chExt cx="5224860" cy="4995598"/>
          </a:xfrm>
        </p:grpSpPr>
        <p:grpSp>
          <p:nvGrpSpPr>
            <p:cNvPr id="9" name="Group 4"/>
            <p:cNvGrpSpPr>
              <a:grpSpLocks noChangeAspect="1"/>
            </p:cNvGrpSpPr>
            <p:nvPr/>
          </p:nvGrpSpPr>
          <p:grpSpPr>
            <a:xfrm>
              <a:off x="3431704" y="1196752"/>
              <a:ext cx="5224860" cy="4995598"/>
              <a:chOff x="4803" y="-274"/>
              <a:chExt cx="3578" cy="3421"/>
            </a:xfrm>
          </p:grpSpPr>
          <p:sp>
            <p:nvSpPr>
              <p:cNvPr id="11" name="Freeform 5"/>
              <p:cNvSpPr/>
              <p:nvPr/>
            </p:nvSpPr>
            <p:spPr bwMode="auto">
              <a:xfrm>
                <a:off x="5948" y="1023"/>
                <a:ext cx="1308" cy="1312"/>
              </a:xfrm>
              <a:custGeom>
                <a:avLst/>
                <a:gdLst>
                  <a:gd name="T0" fmla="*/ 1059 w 1308"/>
                  <a:gd name="T1" fmla="*/ 0 h 1312"/>
                  <a:gd name="T2" fmla="*/ 250 w 1308"/>
                  <a:gd name="T3" fmla="*/ 0 h 1312"/>
                  <a:gd name="T4" fmla="*/ 0 w 1308"/>
                  <a:gd name="T5" fmla="*/ 811 h 1312"/>
                  <a:gd name="T6" fmla="*/ 653 w 1308"/>
                  <a:gd name="T7" fmla="*/ 1312 h 1312"/>
                  <a:gd name="T8" fmla="*/ 1308 w 1308"/>
                  <a:gd name="T9" fmla="*/ 811 h 1312"/>
                  <a:gd name="T10" fmla="*/ 1059 w 1308"/>
                  <a:gd name="T11" fmla="*/ 0 h 1312"/>
                </a:gdLst>
                <a:ahLst/>
                <a:cxnLst>
                  <a:cxn ang="0">
                    <a:pos x="T0" y="T1"/>
                  </a:cxn>
                  <a:cxn ang="0">
                    <a:pos x="T2" y="T3"/>
                  </a:cxn>
                  <a:cxn ang="0">
                    <a:pos x="T4" y="T5"/>
                  </a:cxn>
                  <a:cxn ang="0">
                    <a:pos x="T6" y="T7"/>
                  </a:cxn>
                  <a:cxn ang="0">
                    <a:pos x="T8" y="T9"/>
                  </a:cxn>
                  <a:cxn ang="0">
                    <a:pos x="T10" y="T11"/>
                  </a:cxn>
                </a:cxnLst>
                <a:rect l="0" t="0" r="r" b="b"/>
                <a:pathLst>
                  <a:path w="1308" h="1312">
                    <a:moveTo>
                      <a:pt x="1059" y="0"/>
                    </a:moveTo>
                    <a:lnTo>
                      <a:pt x="250" y="0"/>
                    </a:lnTo>
                    <a:lnTo>
                      <a:pt x="0" y="811"/>
                    </a:lnTo>
                    <a:lnTo>
                      <a:pt x="653" y="1312"/>
                    </a:lnTo>
                    <a:lnTo>
                      <a:pt x="1308" y="811"/>
                    </a:lnTo>
                    <a:lnTo>
                      <a:pt x="1059" y="0"/>
                    </a:lnTo>
                    <a:close/>
                  </a:path>
                </a:pathLst>
              </a:custGeom>
              <a:solidFill>
                <a:srgbClr val="344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6"/>
              <p:cNvSpPr/>
              <p:nvPr/>
            </p:nvSpPr>
            <p:spPr bwMode="auto">
              <a:xfrm>
                <a:off x="5948" y="1023"/>
                <a:ext cx="1308" cy="1312"/>
              </a:xfrm>
              <a:custGeom>
                <a:avLst/>
                <a:gdLst>
                  <a:gd name="T0" fmla="*/ 1059 w 1308"/>
                  <a:gd name="T1" fmla="*/ 0 h 1312"/>
                  <a:gd name="T2" fmla="*/ 250 w 1308"/>
                  <a:gd name="T3" fmla="*/ 0 h 1312"/>
                  <a:gd name="T4" fmla="*/ 0 w 1308"/>
                  <a:gd name="T5" fmla="*/ 811 h 1312"/>
                  <a:gd name="T6" fmla="*/ 653 w 1308"/>
                  <a:gd name="T7" fmla="*/ 1312 h 1312"/>
                  <a:gd name="T8" fmla="*/ 1308 w 1308"/>
                  <a:gd name="T9" fmla="*/ 811 h 1312"/>
                  <a:gd name="T10" fmla="*/ 1059 w 1308"/>
                  <a:gd name="T11" fmla="*/ 0 h 1312"/>
                </a:gdLst>
                <a:ahLst/>
                <a:cxnLst>
                  <a:cxn ang="0">
                    <a:pos x="T0" y="T1"/>
                  </a:cxn>
                  <a:cxn ang="0">
                    <a:pos x="T2" y="T3"/>
                  </a:cxn>
                  <a:cxn ang="0">
                    <a:pos x="T4" y="T5"/>
                  </a:cxn>
                  <a:cxn ang="0">
                    <a:pos x="T6" y="T7"/>
                  </a:cxn>
                  <a:cxn ang="0">
                    <a:pos x="T8" y="T9"/>
                  </a:cxn>
                  <a:cxn ang="0">
                    <a:pos x="T10" y="T11"/>
                  </a:cxn>
                </a:cxnLst>
                <a:rect l="0" t="0" r="r" b="b"/>
                <a:pathLst>
                  <a:path w="1308" h="1312">
                    <a:moveTo>
                      <a:pt x="1059" y="0"/>
                    </a:moveTo>
                    <a:lnTo>
                      <a:pt x="250" y="0"/>
                    </a:lnTo>
                    <a:lnTo>
                      <a:pt x="0" y="811"/>
                    </a:lnTo>
                    <a:lnTo>
                      <a:pt x="653" y="1312"/>
                    </a:lnTo>
                    <a:lnTo>
                      <a:pt x="1308" y="811"/>
                    </a:lnTo>
                    <a:lnTo>
                      <a:pt x="10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7"/>
              <p:cNvSpPr/>
              <p:nvPr/>
            </p:nvSpPr>
            <p:spPr bwMode="auto">
              <a:xfrm>
                <a:off x="6198" y="-274"/>
                <a:ext cx="809" cy="1277"/>
              </a:xfrm>
              <a:custGeom>
                <a:avLst/>
                <a:gdLst>
                  <a:gd name="T0" fmla="*/ 0 w 809"/>
                  <a:gd name="T1" fmla="*/ 1277 h 1277"/>
                  <a:gd name="T2" fmla="*/ 403 w 809"/>
                  <a:gd name="T3" fmla="*/ 0 h 1277"/>
                  <a:gd name="T4" fmla="*/ 809 w 809"/>
                  <a:gd name="T5" fmla="*/ 1277 h 1277"/>
                  <a:gd name="T6" fmla="*/ 0 w 809"/>
                  <a:gd name="T7" fmla="*/ 1277 h 1277"/>
                </a:gdLst>
                <a:ahLst/>
                <a:cxnLst>
                  <a:cxn ang="0">
                    <a:pos x="T0" y="T1"/>
                  </a:cxn>
                  <a:cxn ang="0">
                    <a:pos x="T2" y="T3"/>
                  </a:cxn>
                  <a:cxn ang="0">
                    <a:pos x="T4" y="T5"/>
                  </a:cxn>
                  <a:cxn ang="0">
                    <a:pos x="T6" y="T7"/>
                  </a:cxn>
                </a:cxnLst>
                <a:rect l="0" t="0" r="r" b="b"/>
                <a:pathLst>
                  <a:path w="809" h="1277">
                    <a:moveTo>
                      <a:pt x="0" y="1277"/>
                    </a:moveTo>
                    <a:lnTo>
                      <a:pt x="403" y="0"/>
                    </a:lnTo>
                    <a:lnTo>
                      <a:pt x="809" y="1277"/>
                    </a:lnTo>
                    <a:lnTo>
                      <a:pt x="0" y="1277"/>
                    </a:lnTo>
                    <a:close/>
                  </a:path>
                </a:pathLst>
              </a:custGeom>
              <a:solidFill>
                <a:srgbClr val="344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792000" rIns="91440" bIns="45720" numCol="1" anchor="ctr" anchorCtr="1" compatLnSpc="1"/>
              <a:lstStyle/>
              <a:p>
                <a:pPr algn="ctr"/>
                <a:r>
                  <a:rPr lang="en-US" altLang="zh-CN" sz="4500">
                    <a:solidFill>
                      <a:schemeClr val="bg1"/>
                    </a:solidFill>
                    <a:cs typeface="+mn-ea"/>
                    <a:sym typeface="+mn-lt"/>
                  </a:rPr>
                  <a:t>1</a:t>
                </a:r>
                <a:endParaRPr lang="zh-CN" altLang="en-US" sz="4500">
                  <a:solidFill>
                    <a:schemeClr val="bg1"/>
                  </a:solidFill>
                  <a:cs typeface="+mn-ea"/>
                  <a:sym typeface="+mn-lt"/>
                </a:endParaRPr>
              </a:p>
            </p:txBody>
          </p:sp>
          <p:sp>
            <p:nvSpPr>
              <p:cNvPr id="14" name="Freeform 8"/>
              <p:cNvSpPr/>
              <p:nvPr/>
            </p:nvSpPr>
            <p:spPr bwMode="auto">
              <a:xfrm>
                <a:off x="7028" y="1023"/>
                <a:ext cx="1353" cy="811"/>
              </a:xfrm>
              <a:custGeom>
                <a:avLst/>
                <a:gdLst>
                  <a:gd name="T0" fmla="*/ 0 w 1353"/>
                  <a:gd name="T1" fmla="*/ 0 h 811"/>
                  <a:gd name="T2" fmla="*/ 1353 w 1353"/>
                  <a:gd name="T3" fmla="*/ 14 h 811"/>
                  <a:gd name="T4" fmla="*/ 249 w 1353"/>
                  <a:gd name="T5" fmla="*/ 811 h 811"/>
                  <a:gd name="T6" fmla="*/ 0 w 1353"/>
                  <a:gd name="T7" fmla="*/ 0 h 811"/>
                </a:gdLst>
                <a:ahLst/>
                <a:cxnLst>
                  <a:cxn ang="0">
                    <a:pos x="T0" y="T1"/>
                  </a:cxn>
                  <a:cxn ang="0">
                    <a:pos x="T2" y="T3"/>
                  </a:cxn>
                  <a:cxn ang="0">
                    <a:pos x="T4" y="T5"/>
                  </a:cxn>
                  <a:cxn ang="0">
                    <a:pos x="T6" y="T7"/>
                  </a:cxn>
                </a:cxnLst>
                <a:rect l="0" t="0" r="r" b="b"/>
                <a:pathLst>
                  <a:path w="1353" h="811">
                    <a:moveTo>
                      <a:pt x="0" y="0"/>
                    </a:moveTo>
                    <a:lnTo>
                      <a:pt x="1353" y="14"/>
                    </a:lnTo>
                    <a:lnTo>
                      <a:pt x="249" y="811"/>
                    </a:lnTo>
                    <a:lnTo>
                      <a:pt x="0" y="0"/>
                    </a:lnTo>
                    <a:close/>
                  </a:path>
                </a:pathLst>
              </a:custGeom>
              <a:solidFill>
                <a:srgbClr val="CF3B4C"/>
              </a:solidFill>
              <a:ln>
                <a:noFill/>
              </a:ln>
              <a:extLst>
                <a:ext uri="{91240B29-F687-4F45-9708-019B960494DF}">
                  <a14:hiddenLine xmlns:a14="http://schemas.microsoft.com/office/drawing/2010/main" w="9525">
                    <a:solidFill>
                      <a:srgbClr val="000000"/>
                    </a:solidFill>
                    <a:round/>
                  </a14:hiddenLine>
                </a:ext>
              </a:extLst>
            </p:spPr>
            <p:txBody>
              <a:bodyPr vert="horz" wrap="square" lIns="432000" tIns="45720" rIns="91440" bIns="45720" numCol="1" anchor="t" anchorCtr="0" compatLnSpc="1"/>
              <a:lstStyle/>
              <a:p>
                <a:r>
                  <a:rPr lang="en-US" altLang="zh-CN" sz="4500">
                    <a:solidFill>
                      <a:schemeClr val="bg1"/>
                    </a:solidFill>
                    <a:cs typeface="+mn-ea"/>
                    <a:sym typeface="+mn-lt"/>
                  </a:rPr>
                  <a:t>2</a:t>
                </a:r>
                <a:endParaRPr lang="zh-CN" altLang="en-US" sz="4500">
                  <a:solidFill>
                    <a:schemeClr val="bg1"/>
                  </a:solidFill>
                  <a:cs typeface="+mn-ea"/>
                  <a:sym typeface="+mn-lt"/>
                </a:endParaRPr>
              </a:p>
            </p:txBody>
          </p:sp>
          <p:sp>
            <p:nvSpPr>
              <p:cNvPr id="15" name="Freeform 9"/>
              <p:cNvSpPr/>
              <p:nvPr/>
            </p:nvSpPr>
            <p:spPr bwMode="auto">
              <a:xfrm>
                <a:off x="6615" y="1848"/>
                <a:ext cx="1123" cy="1284"/>
              </a:xfrm>
              <a:custGeom>
                <a:avLst/>
                <a:gdLst>
                  <a:gd name="T0" fmla="*/ 655 w 1123"/>
                  <a:gd name="T1" fmla="*/ 0 h 1284"/>
                  <a:gd name="T2" fmla="*/ 1123 w 1123"/>
                  <a:gd name="T3" fmla="*/ 1284 h 1284"/>
                  <a:gd name="T4" fmla="*/ 0 w 1123"/>
                  <a:gd name="T5" fmla="*/ 501 h 1284"/>
                  <a:gd name="T6" fmla="*/ 655 w 1123"/>
                  <a:gd name="T7" fmla="*/ 0 h 1284"/>
                </a:gdLst>
                <a:ahLst/>
                <a:cxnLst>
                  <a:cxn ang="0">
                    <a:pos x="T0" y="T1"/>
                  </a:cxn>
                  <a:cxn ang="0">
                    <a:pos x="T2" y="T3"/>
                  </a:cxn>
                  <a:cxn ang="0">
                    <a:pos x="T4" y="T5"/>
                  </a:cxn>
                  <a:cxn ang="0">
                    <a:pos x="T6" y="T7"/>
                  </a:cxn>
                </a:cxnLst>
                <a:rect l="0" t="0" r="r" b="b"/>
                <a:pathLst>
                  <a:path w="1123" h="1284">
                    <a:moveTo>
                      <a:pt x="655" y="0"/>
                    </a:moveTo>
                    <a:lnTo>
                      <a:pt x="1123" y="1284"/>
                    </a:lnTo>
                    <a:lnTo>
                      <a:pt x="0" y="501"/>
                    </a:lnTo>
                    <a:lnTo>
                      <a:pt x="655" y="0"/>
                    </a:lnTo>
                    <a:close/>
                  </a:path>
                </a:pathLst>
              </a:custGeom>
              <a:solidFill>
                <a:srgbClr val="344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216000" bIns="468000" numCol="1" anchor="ctr" anchorCtr="1" compatLnSpc="1"/>
              <a:lstStyle/>
              <a:p>
                <a:r>
                  <a:rPr lang="en-US" altLang="zh-CN" sz="4500">
                    <a:solidFill>
                      <a:schemeClr val="bg1"/>
                    </a:solidFill>
                    <a:cs typeface="+mn-ea"/>
                    <a:sym typeface="+mn-lt"/>
                  </a:rPr>
                  <a:t>3</a:t>
                </a:r>
                <a:endParaRPr lang="zh-CN" altLang="en-US" sz="4500">
                  <a:solidFill>
                    <a:schemeClr val="bg1"/>
                  </a:solidFill>
                  <a:cs typeface="+mn-ea"/>
                  <a:sym typeface="+mn-lt"/>
                </a:endParaRPr>
              </a:p>
            </p:txBody>
          </p:sp>
          <p:sp>
            <p:nvSpPr>
              <p:cNvPr id="16" name="Freeform 10"/>
              <p:cNvSpPr/>
              <p:nvPr/>
            </p:nvSpPr>
            <p:spPr bwMode="auto">
              <a:xfrm>
                <a:off x="5463" y="1848"/>
                <a:ext cx="1125" cy="1299"/>
              </a:xfrm>
              <a:custGeom>
                <a:avLst/>
                <a:gdLst>
                  <a:gd name="T0" fmla="*/ 1125 w 1125"/>
                  <a:gd name="T1" fmla="*/ 501 h 1299"/>
                  <a:gd name="T2" fmla="*/ 0 w 1125"/>
                  <a:gd name="T3" fmla="*/ 1299 h 1299"/>
                  <a:gd name="T4" fmla="*/ 471 w 1125"/>
                  <a:gd name="T5" fmla="*/ 0 h 1299"/>
                  <a:gd name="T6" fmla="*/ 1125 w 1125"/>
                  <a:gd name="T7" fmla="*/ 501 h 1299"/>
                </a:gdLst>
                <a:ahLst/>
                <a:cxnLst>
                  <a:cxn ang="0">
                    <a:pos x="T0" y="T1"/>
                  </a:cxn>
                  <a:cxn ang="0">
                    <a:pos x="T2" y="T3"/>
                  </a:cxn>
                  <a:cxn ang="0">
                    <a:pos x="T4" y="T5"/>
                  </a:cxn>
                  <a:cxn ang="0">
                    <a:pos x="T6" y="T7"/>
                  </a:cxn>
                </a:cxnLst>
                <a:rect l="0" t="0" r="r" b="b"/>
                <a:pathLst>
                  <a:path w="1125" h="1299">
                    <a:moveTo>
                      <a:pt x="1125" y="501"/>
                    </a:moveTo>
                    <a:lnTo>
                      <a:pt x="0" y="1299"/>
                    </a:lnTo>
                    <a:lnTo>
                      <a:pt x="471" y="0"/>
                    </a:lnTo>
                    <a:lnTo>
                      <a:pt x="1125" y="501"/>
                    </a:lnTo>
                    <a:close/>
                  </a:path>
                </a:pathLst>
              </a:custGeom>
              <a:solidFill>
                <a:srgbClr val="344F66"/>
              </a:solidFill>
              <a:ln>
                <a:noFill/>
              </a:ln>
              <a:extLst>
                <a:ext uri="{91240B29-F687-4F45-9708-019B960494DF}">
                  <a14:hiddenLine xmlns:a14="http://schemas.microsoft.com/office/drawing/2010/main" w="9525">
                    <a:solidFill>
                      <a:srgbClr val="000000"/>
                    </a:solidFill>
                    <a:round/>
                  </a14:hiddenLine>
                </a:ext>
              </a:extLst>
            </p:spPr>
            <p:txBody>
              <a:bodyPr vert="horz" wrap="square" lIns="180000" tIns="45720" rIns="91440" bIns="468000" numCol="1" anchor="ctr" anchorCtr="1" compatLnSpc="1"/>
              <a:lstStyle/>
              <a:p>
                <a:r>
                  <a:rPr lang="en-US" altLang="zh-CN" sz="4500">
                    <a:solidFill>
                      <a:schemeClr val="bg1"/>
                    </a:solidFill>
                    <a:cs typeface="+mn-ea"/>
                    <a:sym typeface="+mn-lt"/>
                  </a:rPr>
                  <a:t>4</a:t>
                </a:r>
                <a:endParaRPr lang="zh-CN" altLang="en-US" sz="4500">
                  <a:solidFill>
                    <a:schemeClr val="bg1"/>
                  </a:solidFill>
                  <a:cs typeface="+mn-ea"/>
                  <a:sym typeface="+mn-lt"/>
                </a:endParaRPr>
              </a:p>
            </p:txBody>
          </p:sp>
          <p:sp>
            <p:nvSpPr>
              <p:cNvPr id="17" name="Freeform 11"/>
              <p:cNvSpPr/>
              <p:nvPr/>
            </p:nvSpPr>
            <p:spPr bwMode="auto">
              <a:xfrm>
                <a:off x="4803" y="1023"/>
                <a:ext cx="1374" cy="811"/>
              </a:xfrm>
              <a:custGeom>
                <a:avLst/>
                <a:gdLst>
                  <a:gd name="T0" fmla="*/ 1124 w 1374"/>
                  <a:gd name="T1" fmla="*/ 811 h 811"/>
                  <a:gd name="T2" fmla="*/ 0 w 1374"/>
                  <a:gd name="T3" fmla="*/ 47 h 811"/>
                  <a:gd name="T4" fmla="*/ 1374 w 1374"/>
                  <a:gd name="T5" fmla="*/ 0 h 811"/>
                  <a:gd name="T6" fmla="*/ 1124 w 1374"/>
                  <a:gd name="T7" fmla="*/ 811 h 811"/>
                  <a:gd name="connsiteX0" fmla="*/ 8180 w 10000"/>
                  <a:gd name="connsiteY0" fmla="*/ 10000 h 10000"/>
                  <a:gd name="connsiteX1" fmla="*/ 0 w 10000"/>
                  <a:gd name="connsiteY1" fmla="*/ 129 h 10000"/>
                  <a:gd name="connsiteX2" fmla="*/ 10000 w 10000"/>
                  <a:gd name="connsiteY2" fmla="*/ 0 h 10000"/>
                  <a:gd name="connsiteX3" fmla="*/ 8180 w 10000"/>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00" h="10000">
                    <a:moveTo>
                      <a:pt x="8180" y="10000"/>
                    </a:moveTo>
                    <a:lnTo>
                      <a:pt x="0" y="129"/>
                    </a:lnTo>
                    <a:lnTo>
                      <a:pt x="10000" y="0"/>
                    </a:lnTo>
                    <a:lnTo>
                      <a:pt x="8180" y="10000"/>
                    </a:lnTo>
                    <a:close/>
                  </a:path>
                </a:pathLst>
              </a:custGeom>
              <a:solidFill>
                <a:srgbClr val="CF3B4C"/>
              </a:solidFill>
              <a:ln>
                <a:noFill/>
              </a:ln>
              <a:extLst>
                <a:ext uri="{91240B29-F687-4F45-9708-019B960494DF}">
                  <a14:hiddenLine xmlns:a14="http://schemas.microsoft.com/office/drawing/2010/main" w="9525">
                    <a:solidFill>
                      <a:srgbClr val="000000"/>
                    </a:solidFill>
                    <a:round/>
                  </a14:hiddenLine>
                </a:ext>
              </a:extLst>
            </p:spPr>
            <p:txBody>
              <a:bodyPr vert="horz" wrap="square" lIns="828000" tIns="45720" rIns="91440" bIns="45720" numCol="1" anchor="t" anchorCtr="1" compatLnSpc="1"/>
              <a:lstStyle/>
              <a:p>
                <a:r>
                  <a:rPr lang="en-US" altLang="zh-CN" sz="4500">
                    <a:solidFill>
                      <a:schemeClr val="bg1"/>
                    </a:solidFill>
                    <a:cs typeface="+mn-ea"/>
                    <a:sym typeface="+mn-lt"/>
                  </a:rPr>
                  <a:t>5</a:t>
                </a:r>
                <a:endParaRPr lang="zh-CN" altLang="en-US" sz="4500">
                  <a:solidFill>
                    <a:schemeClr val="bg1"/>
                  </a:solidFill>
                  <a:cs typeface="+mn-ea"/>
                  <a:sym typeface="+mn-lt"/>
                </a:endParaRPr>
              </a:p>
            </p:txBody>
          </p:sp>
        </p:grpSp>
        <p:sp>
          <p:nvSpPr>
            <p:cNvPr id="10" name="Freeform 93"/>
            <p:cNvSpPr>
              <a:spLocks noEditPoints="1"/>
            </p:cNvSpPr>
            <p:nvPr/>
          </p:nvSpPr>
          <p:spPr bwMode="auto">
            <a:xfrm>
              <a:off x="5529827" y="3465331"/>
              <a:ext cx="1059916" cy="1043773"/>
            </a:xfrm>
            <a:custGeom>
              <a:avLst/>
              <a:gdLst>
                <a:gd name="T0" fmla="*/ 60 w 81"/>
                <a:gd name="T1" fmla="*/ 0 h 80"/>
                <a:gd name="T2" fmla="*/ 64 w 81"/>
                <a:gd name="T3" fmla="*/ 2 h 80"/>
                <a:gd name="T4" fmla="*/ 64 w 81"/>
                <a:gd name="T5" fmla="*/ 5 h 80"/>
                <a:gd name="T6" fmla="*/ 67 w 81"/>
                <a:gd name="T7" fmla="*/ 6 h 80"/>
                <a:gd name="T8" fmla="*/ 80 w 81"/>
                <a:gd name="T9" fmla="*/ 13 h 80"/>
                <a:gd name="T10" fmla="*/ 77 w 81"/>
                <a:gd name="T11" fmla="*/ 30 h 80"/>
                <a:gd name="T12" fmla="*/ 63 w 81"/>
                <a:gd name="T13" fmla="*/ 40 h 80"/>
                <a:gd name="T14" fmla="*/ 54 w 81"/>
                <a:gd name="T15" fmla="*/ 50 h 80"/>
                <a:gd name="T16" fmla="*/ 44 w 81"/>
                <a:gd name="T17" fmla="*/ 54 h 80"/>
                <a:gd name="T18" fmla="*/ 43 w 81"/>
                <a:gd name="T19" fmla="*/ 63 h 80"/>
                <a:gd name="T20" fmla="*/ 50 w 81"/>
                <a:gd name="T21" fmla="*/ 67 h 80"/>
                <a:gd name="T22" fmla="*/ 58 w 81"/>
                <a:gd name="T23" fmla="*/ 80 h 80"/>
                <a:gd name="T24" fmla="*/ 31 w 81"/>
                <a:gd name="T25" fmla="*/ 80 h 80"/>
                <a:gd name="T26" fmla="*/ 24 w 81"/>
                <a:gd name="T27" fmla="*/ 80 h 80"/>
                <a:gd name="T28" fmla="*/ 27 w 81"/>
                <a:gd name="T29" fmla="*/ 68 h 80"/>
                <a:gd name="T30" fmla="*/ 36 w 81"/>
                <a:gd name="T31" fmla="*/ 66 h 80"/>
                <a:gd name="T32" fmla="*/ 38 w 81"/>
                <a:gd name="T33" fmla="*/ 57 h 80"/>
                <a:gd name="T34" fmla="*/ 32 w 81"/>
                <a:gd name="T35" fmla="*/ 53 h 80"/>
                <a:gd name="T36" fmla="*/ 23 w 81"/>
                <a:gd name="T37" fmla="*/ 44 h 80"/>
                <a:gd name="T38" fmla="*/ 12 w 81"/>
                <a:gd name="T39" fmla="*/ 37 h 80"/>
                <a:gd name="T40" fmla="*/ 1 w 81"/>
                <a:gd name="T41" fmla="*/ 21 h 80"/>
                <a:gd name="T42" fmla="*/ 8 w 81"/>
                <a:gd name="T43" fmla="*/ 7 h 80"/>
                <a:gd name="T44" fmla="*/ 16 w 81"/>
                <a:gd name="T45" fmla="*/ 7 h 80"/>
                <a:gd name="T46" fmla="*/ 16 w 81"/>
                <a:gd name="T47" fmla="*/ 3 h 80"/>
                <a:gd name="T48" fmla="*/ 21 w 81"/>
                <a:gd name="T49" fmla="*/ 0 h 80"/>
                <a:gd name="T50" fmla="*/ 40 w 81"/>
                <a:gd name="T51" fmla="*/ 4 h 80"/>
                <a:gd name="T52" fmla="*/ 25 w 81"/>
                <a:gd name="T53" fmla="*/ 4 h 80"/>
                <a:gd name="T54" fmla="*/ 21 w 81"/>
                <a:gd name="T55" fmla="*/ 7 h 80"/>
                <a:gd name="T56" fmla="*/ 23 w 81"/>
                <a:gd name="T57" fmla="*/ 23 h 80"/>
                <a:gd name="T58" fmla="*/ 25 w 81"/>
                <a:gd name="T59" fmla="*/ 40 h 80"/>
                <a:gd name="T60" fmla="*/ 44 w 81"/>
                <a:gd name="T61" fmla="*/ 50 h 80"/>
                <a:gd name="T62" fmla="*/ 57 w 81"/>
                <a:gd name="T63" fmla="*/ 33 h 80"/>
                <a:gd name="T64" fmla="*/ 59 w 81"/>
                <a:gd name="T65" fmla="*/ 10 h 80"/>
                <a:gd name="T66" fmla="*/ 58 w 81"/>
                <a:gd name="T67" fmla="*/ 4 h 80"/>
                <a:gd name="T68" fmla="*/ 40 w 81"/>
                <a:gd name="T69" fmla="*/ 4 h 80"/>
                <a:gd name="T70" fmla="*/ 76 w 81"/>
                <a:gd name="T71" fmla="*/ 14 h 80"/>
                <a:gd name="T72" fmla="*/ 63 w 81"/>
                <a:gd name="T73" fmla="*/ 15 h 80"/>
                <a:gd name="T74" fmla="*/ 61 w 81"/>
                <a:gd name="T75" fmla="*/ 30 h 80"/>
                <a:gd name="T76" fmla="*/ 61 w 81"/>
                <a:gd name="T77" fmla="*/ 35 h 80"/>
                <a:gd name="T78" fmla="*/ 65 w 81"/>
                <a:gd name="T79" fmla="*/ 35 h 80"/>
                <a:gd name="T80" fmla="*/ 76 w 81"/>
                <a:gd name="T81" fmla="*/ 18 h 80"/>
                <a:gd name="T82" fmla="*/ 5 w 81"/>
                <a:gd name="T83" fmla="*/ 20 h 80"/>
                <a:gd name="T84" fmla="*/ 12 w 81"/>
                <a:gd name="T85" fmla="*/ 32 h 80"/>
                <a:gd name="T86" fmla="*/ 20 w 81"/>
                <a:gd name="T87" fmla="*/ 34 h 80"/>
                <a:gd name="T88" fmla="*/ 20 w 81"/>
                <a:gd name="T89" fmla="*/ 29 h 80"/>
                <a:gd name="T90" fmla="*/ 17 w 81"/>
                <a:gd name="T91" fmla="*/ 12 h 80"/>
                <a:gd name="T92" fmla="*/ 5 w 81"/>
                <a:gd name="T93" fmla="*/ 18 h 80"/>
                <a:gd name="T94" fmla="*/ 41 w 81"/>
                <a:gd name="T95" fmla="*/ 76 h 80"/>
                <a:gd name="T96" fmla="*/ 53 w 81"/>
                <a:gd name="T97" fmla="*/ 76 h 80"/>
                <a:gd name="T98" fmla="*/ 54 w 81"/>
                <a:gd name="T99" fmla="*/ 74 h 80"/>
                <a:gd name="T100" fmla="*/ 33 w 81"/>
                <a:gd name="T101" fmla="*/ 71 h 80"/>
                <a:gd name="T102" fmla="*/ 28 w 81"/>
                <a:gd name="T103" fmla="*/ 76 h 80"/>
                <a:gd name="T104" fmla="*/ 41 w 81"/>
                <a:gd name="T105"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80">
                  <a:moveTo>
                    <a:pt x="41" y="0"/>
                  </a:moveTo>
                  <a:cubicBezTo>
                    <a:pt x="47" y="0"/>
                    <a:pt x="53" y="0"/>
                    <a:pt x="60" y="0"/>
                  </a:cubicBezTo>
                  <a:cubicBezTo>
                    <a:pt x="60" y="0"/>
                    <a:pt x="61" y="0"/>
                    <a:pt x="62" y="0"/>
                  </a:cubicBezTo>
                  <a:cubicBezTo>
                    <a:pt x="64" y="0"/>
                    <a:pt x="64" y="1"/>
                    <a:pt x="64" y="2"/>
                  </a:cubicBezTo>
                  <a:cubicBezTo>
                    <a:pt x="64" y="3"/>
                    <a:pt x="64" y="4"/>
                    <a:pt x="64" y="5"/>
                  </a:cubicBezTo>
                  <a:cubicBezTo>
                    <a:pt x="64" y="5"/>
                    <a:pt x="64" y="5"/>
                    <a:pt x="64" y="5"/>
                  </a:cubicBezTo>
                  <a:cubicBezTo>
                    <a:pt x="64" y="6"/>
                    <a:pt x="65" y="6"/>
                    <a:pt x="66" y="6"/>
                  </a:cubicBezTo>
                  <a:cubicBezTo>
                    <a:pt x="66" y="6"/>
                    <a:pt x="67" y="6"/>
                    <a:pt x="67" y="6"/>
                  </a:cubicBezTo>
                  <a:cubicBezTo>
                    <a:pt x="70" y="6"/>
                    <a:pt x="73" y="6"/>
                    <a:pt x="76" y="8"/>
                  </a:cubicBezTo>
                  <a:cubicBezTo>
                    <a:pt x="78" y="9"/>
                    <a:pt x="79" y="11"/>
                    <a:pt x="80" y="13"/>
                  </a:cubicBezTo>
                  <a:cubicBezTo>
                    <a:pt x="81" y="16"/>
                    <a:pt x="81" y="19"/>
                    <a:pt x="80" y="21"/>
                  </a:cubicBezTo>
                  <a:cubicBezTo>
                    <a:pt x="80" y="24"/>
                    <a:pt x="78" y="27"/>
                    <a:pt x="77" y="30"/>
                  </a:cubicBezTo>
                  <a:cubicBezTo>
                    <a:pt x="74" y="34"/>
                    <a:pt x="72" y="36"/>
                    <a:pt x="68" y="38"/>
                  </a:cubicBezTo>
                  <a:cubicBezTo>
                    <a:pt x="66" y="39"/>
                    <a:pt x="65" y="39"/>
                    <a:pt x="63" y="40"/>
                  </a:cubicBezTo>
                  <a:cubicBezTo>
                    <a:pt x="61" y="41"/>
                    <a:pt x="59" y="43"/>
                    <a:pt x="58" y="45"/>
                  </a:cubicBezTo>
                  <a:cubicBezTo>
                    <a:pt x="57" y="47"/>
                    <a:pt x="55" y="48"/>
                    <a:pt x="54" y="50"/>
                  </a:cubicBezTo>
                  <a:cubicBezTo>
                    <a:pt x="52" y="52"/>
                    <a:pt x="49" y="53"/>
                    <a:pt x="47" y="54"/>
                  </a:cubicBezTo>
                  <a:cubicBezTo>
                    <a:pt x="46" y="54"/>
                    <a:pt x="45" y="54"/>
                    <a:pt x="44" y="54"/>
                  </a:cubicBezTo>
                  <a:cubicBezTo>
                    <a:pt x="43" y="55"/>
                    <a:pt x="43" y="56"/>
                    <a:pt x="43" y="58"/>
                  </a:cubicBezTo>
                  <a:cubicBezTo>
                    <a:pt x="43" y="59"/>
                    <a:pt x="43" y="61"/>
                    <a:pt x="43" y="63"/>
                  </a:cubicBezTo>
                  <a:cubicBezTo>
                    <a:pt x="43" y="65"/>
                    <a:pt x="44" y="66"/>
                    <a:pt x="46" y="66"/>
                  </a:cubicBezTo>
                  <a:cubicBezTo>
                    <a:pt x="47" y="66"/>
                    <a:pt x="49" y="66"/>
                    <a:pt x="50" y="67"/>
                  </a:cubicBezTo>
                  <a:cubicBezTo>
                    <a:pt x="55" y="68"/>
                    <a:pt x="59" y="72"/>
                    <a:pt x="60" y="76"/>
                  </a:cubicBezTo>
                  <a:cubicBezTo>
                    <a:pt x="60" y="78"/>
                    <a:pt x="59" y="80"/>
                    <a:pt x="58" y="80"/>
                  </a:cubicBezTo>
                  <a:cubicBezTo>
                    <a:pt x="56" y="80"/>
                    <a:pt x="55" y="80"/>
                    <a:pt x="53" y="80"/>
                  </a:cubicBezTo>
                  <a:cubicBezTo>
                    <a:pt x="46" y="80"/>
                    <a:pt x="39" y="80"/>
                    <a:pt x="31" y="80"/>
                  </a:cubicBezTo>
                  <a:cubicBezTo>
                    <a:pt x="29" y="80"/>
                    <a:pt x="28" y="80"/>
                    <a:pt x="26" y="80"/>
                  </a:cubicBezTo>
                  <a:cubicBezTo>
                    <a:pt x="25" y="80"/>
                    <a:pt x="24" y="80"/>
                    <a:pt x="24" y="80"/>
                  </a:cubicBezTo>
                  <a:cubicBezTo>
                    <a:pt x="22" y="80"/>
                    <a:pt x="21" y="78"/>
                    <a:pt x="21" y="76"/>
                  </a:cubicBezTo>
                  <a:cubicBezTo>
                    <a:pt x="22" y="73"/>
                    <a:pt x="24" y="70"/>
                    <a:pt x="27" y="68"/>
                  </a:cubicBezTo>
                  <a:cubicBezTo>
                    <a:pt x="29" y="67"/>
                    <a:pt x="31" y="67"/>
                    <a:pt x="32" y="66"/>
                  </a:cubicBezTo>
                  <a:cubicBezTo>
                    <a:pt x="34" y="66"/>
                    <a:pt x="35" y="66"/>
                    <a:pt x="36" y="66"/>
                  </a:cubicBezTo>
                  <a:cubicBezTo>
                    <a:pt x="38" y="66"/>
                    <a:pt x="38" y="65"/>
                    <a:pt x="38" y="64"/>
                  </a:cubicBezTo>
                  <a:cubicBezTo>
                    <a:pt x="39" y="62"/>
                    <a:pt x="39" y="60"/>
                    <a:pt x="38" y="57"/>
                  </a:cubicBezTo>
                  <a:cubicBezTo>
                    <a:pt x="38" y="56"/>
                    <a:pt x="37" y="55"/>
                    <a:pt x="36" y="54"/>
                  </a:cubicBezTo>
                  <a:cubicBezTo>
                    <a:pt x="35" y="54"/>
                    <a:pt x="33" y="53"/>
                    <a:pt x="32" y="53"/>
                  </a:cubicBezTo>
                  <a:cubicBezTo>
                    <a:pt x="29" y="51"/>
                    <a:pt x="26" y="49"/>
                    <a:pt x="24" y="47"/>
                  </a:cubicBezTo>
                  <a:cubicBezTo>
                    <a:pt x="24" y="46"/>
                    <a:pt x="23" y="45"/>
                    <a:pt x="23" y="44"/>
                  </a:cubicBezTo>
                  <a:cubicBezTo>
                    <a:pt x="21" y="42"/>
                    <a:pt x="20" y="41"/>
                    <a:pt x="18" y="40"/>
                  </a:cubicBezTo>
                  <a:cubicBezTo>
                    <a:pt x="16" y="39"/>
                    <a:pt x="14" y="38"/>
                    <a:pt x="12" y="37"/>
                  </a:cubicBezTo>
                  <a:cubicBezTo>
                    <a:pt x="8" y="35"/>
                    <a:pt x="5" y="32"/>
                    <a:pt x="3" y="28"/>
                  </a:cubicBezTo>
                  <a:cubicBezTo>
                    <a:pt x="2" y="26"/>
                    <a:pt x="1" y="24"/>
                    <a:pt x="1" y="21"/>
                  </a:cubicBezTo>
                  <a:cubicBezTo>
                    <a:pt x="0" y="19"/>
                    <a:pt x="0" y="16"/>
                    <a:pt x="2" y="13"/>
                  </a:cubicBezTo>
                  <a:cubicBezTo>
                    <a:pt x="3" y="10"/>
                    <a:pt x="5" y="8"/>
                    <a:pt x="8" y="7"/>
                  </a:cubicBezTo>
                  <a:cubicBezTo>
                    <a:pt x="10" y="6"/>
                    <a:pt x="12" y="6"/>
                    <a:pt x="15" y="7"/>
                  </a:cubicBezTo>
                  <a:cubicBezTo>
                    <a:pt x="15" y="7"/>
                    <a:pt x="15" y="7"/>
                    <a:pt x="16" y="7"/>
                  </a:cubicBezTo>
                  <a:cubicBezTo>
                    <a:pt x="16" y="7"/>
                    <a:pt x="17" y="6"/>
                    <a:pt x="17" y="5"/>
                  </a:cubicBezTo>
                  <a:cubicBezTo>
                    <a:pt x="17" y="5"/>
                    <a:pt x="17" y="4"/>
                    <a:pt x="16" y="3"/>
                  </a:cubicBezTo>
                  <a:cubicBezTo>
                    <a:pt x="16" y="2"/>
                    <a:pt x="17" y="0"/>
                    <a:pt x="19" y="0"/>
                  </a:cubicBezTo>
                  <a:cubicBezTo>
                    <a:pt x="19" y="0"/>
                    <a:pt x="20" y="0"/>
                    <a:pt x="21" y="0"/>
                  </a:cubicBezTo>
                  <a:cubicBezTo>
                    <a:pt x="27" y="0"/>
                    <a:pt x="34" y="0"/>
                    <a:pt x="41" y="0"/>
                  </a:cubicBezTo>
                  <a:close/>
                  <a:moveTo>
                    <a:pt x="40" y="4"/>
                  </a:moveTo>
                  <a:cubicBezTo>
                    <a:pt x="40" y="4"/>
                    <a:pt x="40" y="4"/>
                    <a:pt x="40" y="4"/>
                  </a:cubicBezTo>
                  <a:cubicBezTo>
                    <a:pt x="35" y="4"/>
                    <a:pt x="30" y="4"/>
                    <a:pt x="25" y="4"/>
                  </a:cubicBezTo>
                  <a:cubicBezTo>
                    <a:pt x="25" y="4"/>
                    <a:pt x="24" y="4"/>
                    <a:pt x="24" y="4"/>
                  </a:cubicBezTo>
                  <a:cubicBezTo>
                    <a:pt x="22" y="4"/>
                    <a:pt x="21" y="5"/>
                    <a:pt x="21" y="7"/>
                  </a:cubicBezTo>
                  <a:cubicBezTo>
                    <a:pt x="22" y="9"/>
                    <a:pt x="22" y="12"/>
                    <a:pt x="22" y="14"/>
                  </a:cubicBezTo>
                  <a:cubicBezTo>
                    <a:pt x="23" y="17"/>
                    <a:pt x="23" y="20"/>
                    <a:pt x="23" y="23"/>
                  </a:cubicBezTo>
                  <a:cubicBezTo>
                    <a:pt x="24" y="27"/>
                    <a:pt x="24" y="30"/>
                    <a:pt x="24" y="34"/>
                  </a:cubicBezTo>
                  <a:cubicBezTo>
                    <a:pt x="24" y="36"/>
                    <a:pt x="25" y="38"/>
                    <a:pt x="25" y="40"/>
                  </a:cubicBezTo>
                  <a:cubicBezTo>
                    <a:pt x="26" y="43"/>
                    <a:pt x="28" y="46"/>
                    <a:pt x="31" y="48"/>
                  </a:cubicBezTo>
                  <a:cubicBezTo>
                    <a:pt x="35" y="50"/>
                    <a:pt x="39" y="51"/>
                    <a:pt x="44" y="50"/>
                  </a:cubicBezTo>
                  <a:cubicBezTo>
                    <a:pt x="49" y="49"/>
                    <a:pt x="52" y="47"/>
                    <a:pt x="55" y="42"/>
                  </a:cubicBezTo>
                  <a:cubicBezTo>
                    <a:pt x="56" y="40"/>
                    <a:pt x="57" y="37"/>
                    <a:pt x="57" y="33"/>
                  </a:cubicBezTo>
                  <a:cubicBezTo>
                    <a:pt x="57" y="30"/>
                    <a:pt x="57" y="27"/>
                    <a:pt x="57" y="23"/>
                  </a:cubicBezTo>
                  <a:cubicBezTo>
                    <a:pt x="58" y="19"/>
                    <a:pt x="58" y="15"/>
                    <a:pt x="59" y="10"/>
                  </a:cubicBezTo>
                  <a:cubicBezTo>
                    <a:pt x="59" y="9"/>
                    <a:pt x="59" y="8"/>
                    <a:pt x="59" y="7"/>
                  </a:cubicBezTo>
                  <a:cubicBezTo>
                    <a:pt x="60" y="5"/>
                    <a:pt x="59" y="4"/>
                    <a:pt x="58" y="4"/>
                  </a:cubicBezTo>
                  <a:cubicBezTo>
                    <a:pt x="57" y="4"/>
                    <a:pt x="57" y="4"/>
                    <a:pt x="56" y="4"/>
                  </a:cubicBezTo>
                  <a:cubicBezTo>
                    <a:pt x="51" y="4"/>
                    <a:pt x="45" y="4"/>
                    <a:pt x="40" y="4"/>
                  </a:cubicBezTo>
                  <a:close/>
                  <a:moveTo>
                    <a:pt x="76" y="18"/>
                  </a:moveTo>
                  <a:cubicBezTo>
                    <a:pt x="76" y="17"/>
                    <a:pt x="76" y="15"/>
                    <a:pt x="76" y="14"/>
                  </a:cubicBezTo>
                  <a:cubicBezTo>
                    <a:pt x="74" y="11"/>
                    <a:pt x="71" y="9"/>
                    <a:pt x="68" y="10"/>
                  </a:cubicBezTo>
                  <a:cubicBezTo>
                    <a:pt x="65" y="11"/>
                    <a:pt x="64" y="13"/>
                    <a:pt x="63" y="15"/>
                  </a:cubicBezTo>
                  <a:cubicBezTo>
                    <a:pt x="62" y="16"/>
                    <a:pt x="62" y="17"/>
                    <a:pt x="62" y="19"/>
                  </a:cubicBezTo>
                  <a:cubicBezTo>
                    <a:pt x="61" y="22"/>
                    <a:pt x="61" y="26"/>
                    <a:pt x="61" y="30"/>
                  </a:cubicBezTo>
                  <a:cubicBezTo>
                    <a:pt x="61" y="31"/>
                    <a:pt x="61" y="32"/>
                    <a:pt x="61" y="33"/>
                  </a:cubicBezTo>
                  <a:cubicBezTo>
                    <a:pt x="61" y="34"/>
                    <a:pt x="61" y="34"/>
                    <a:pt x="61" y="35"/>
                  </a:cubicBezTo>
                  <a:cubicBezTo>
                    <a:pt x="62" y="35"/>
                    <a:pt x="62" y="36"/>
                    <a:pt x="63" y="36"/>
                  </a:cubicBezTo>
                  <a:cubicBezTo>
                    <a:pt x="64" y="36"/>
                    <a:pt x="64" y="35"/>
                    <a:pt x="65" y="35"/>
                  </a:cubicBezTo>
                  <a:cubicBezTo>
                    <a:pt x="68" y="34"/>
                    <a:pt x="71" y="31"/>
                    <a:pt x="73" y="28"/>
                  </a:cubicBezTo>
                  <a:cubicBezTo>
                    <a:pt x="75" y="25"/>
                    <a:pt x="76" y="22"/>
                    <a:pt x="76" y="18"/>
                  </a:cubicBezTo>
                  <a:close/>
                  <a:moveTo>
                    <a:pt x="5" y="18"/>
                  </a:moveTo>
                  <a:cubicBezTo>
                    <a:pt x="5" y="19"/>
                    <a:pt x="5" y="19"/>
                    <a:pt x="5" y="20"/>
                  </a:cubicBezTo>
                  <a:cubicBezTo>
                    <a:pt x="5" y="20"/>
                    <a:pt x="5" y="21"/>
                    <a:pt x="5" y="21"/>
                  </a:cubicBezTo>
                  <a:cubicBezTo>
                    <a:pt x="6" y="26"/>
                    <a:pt x="8" y="29"/>
                    <a:pt x="12" y="32"/>
                  </a:cubicBezTo>
                  <a:cubicBezTo>
                    <a:pt x="13" y="34"/>
                    <a:pt x="16" y="35"/>
                    <a:pt x="18" y="35"/>
                  </a:cubicBezTo>
                  <a:cubicBezTo>
                    <a:pt x="19" y="36"/>
                    <a:pt x="20" y="35"/>
                    <a:pt x="20" y="34"/>
                  </a:cubicBezTo>
                  <a:cubicBezTo>
                    <a:pt x="20" y="34"/>
                    <a:pt x="20" y="34"/>
                    <a:pt x="20" y="34"/>
                  </a:cubicBezTo>
                  <a:cubicBezTo>
                    <a:pt x="20" y="32"/>
                    <a:pt x="20" y="30"/>
                    <a:pt x="20" y="29"/>
                  </a:cubicBezTo>
                  <a:cubicBezTo>
                    <a:pt x="20" y="25"/>
                    <a:pt x="19" y="21"/>
                    <a:pt x="19" y="18"/>
                  </a:cubicBezTo>
                  <a:cubicBezTo>
                    <a:pt x="19" y="16"/>
                    <a:pt x="18" y="14"/>
                    <a:pt x="17" y="12"/>
                  </a:cubicBezTo>
                  <a:cubicBezTo>
                    <a:pt x="14" y="10"/>
                    <a:pt x="11" y="9"/>
                    <a:pt x="9" y="11"/>
                  </a:cubicBezTo>
                  <a:cubicBezTo>
                    <a:pt x="6" y="13"/>
                    <a:pt x="5" y="15"/>
                    <a:pt x="5" y="18"/>
                  </a:cubicBezTo>
                  <a:close/>
                  <a:moveTo>
                    <a:pt x="41" y="76"/>
                  </a:moveTo>
                  <a:cubicBezTo>
                    <a:pt x="41" y="76"/>
                    <a:pt x="41" y="76"/>
                    <a:pt x="41" y="76"/>
                  </a:cubicBezTo>
                  <a:cubicBezTo>
                    <a:pt x="45" y="76"/>
                    <a:pt x="49" y="76"/>
                    <a:pt x="53" y="76"/>
                  </a:cubicBezTo>
                  <a:cubicBezTo>
                    <a:pt x="53" y="76"/>
                    <a:pt x="53" y="76"/>
                    <a:pt x="53" y="76"/>
                  </a:cubicBezTo>
                  <a:cubicBezTo>
                    <a:pt x="54" y="76"/>
                    <a:pt x="54" y="76"/>
                    <a:pt x="55" y="75"/>
                  </a:cubicBezTo>
                  <a:cubicBezTo>
                    <a:pt x="55" y="75"/>
                    <a:pt x="55" y="74"/>
                    <a:pt x="54" y="74"/>
                  </a:cubicBezTo>
                  <a:cubicBezTo>
                    <a:pt x="53" y="72"/>
                    <a:pt x="51" y="71"/>
                    <a:pt x="48" y="71"/>
                  </a:cubicBezTo>
                  <a:cubicBezTo>
                    <a:pt x="43" y="71"/>
                    <a:pt x="38" y="71"/>
                    <a:pt x="33" y="71"/>
                  </a:cubicBezTo>
                  <a:cubicBezTo>
                    <a:pt x="30" y="71"/>
                    <a:pt x="28" y="72"/>
                    <a:pt x="27" y="74"/>
                  </a:cubicBezTo>
                  <a:cubicBezTo>
                    <a:pt x="26" y="75"/>
                    <a:pt x="27" y="76"/>
                    <a:pt x="28" y="76"/>
                  </a:cubicBezTo>
                  <a:cubicBezTo>
                    <a:pt x="28" y="76"/>
                    <a:pt x="29" y="76"/>
                    <a:pt x="29" y="76"/>
                  </a:cubicBezTo>
                  <a:cubicBezTo>
                    <a:pt x="33" y="76"/>
                    <a:pt x="37" y="76"/>
                    <a:pt x="41" y="76"/>
                  </a:cubicBezTo>
                  <a:close/>
                </a:path>
              </a:pathLst>
            </a:custGeom>
            <a:solidFill>
              <a:srgbClr val="FFFFFF"/>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5" name="矩形 4"/>
          <p:cNvSpPr/>
          <p:nvPr/>
        </p:nvSpPr>
        <p:spPr>
          <a:xfrm>
            <a:off x="2035699" y="3861048"/>
            <a:ext cx="2371388" cy="922020"/>
          </a:xfrm>
          <a:prstGeom prst="rect">
            <a:avLst/>
          </a:prstGeom>
        </p:spPr>
        <p:txBody>
          <a:bodyPr wrap="square">
            <a:spAutoFit/>
          </a:bodyPr>
          <a:lstStyle/>
          <a:p>
            <a:pPr algn="ctr">
              <a:lnSpc>
                <a:spcPct val="150000"/>
              </a:lnSpc>
              <a:spcBef>
                <a:spcPct val="0"/>
              </a:spcBef>
            </a:pPr>
            <a:r>
              <a:rPr lang="zh-CN" altLang="en-US" b="1">
                <a:solidFill>
                  <a:srgbClr val="344F66"/>
                </a:solidFill>
                <a:cs typeface="+mn-ea"/>
                <a:sym typeface="+mn-lt"/>
              </a:rPr>
              <a:t>绘制统计图表时力求形式创新与多样化</a:t>
            </a:r>
            <a:endParaRPr lang="en-US" altLang="zh-CN" sz="1200" b="1">
              <a:solidFill>
                <a:srgbClr val="555555"/>
              </a:solidFill>
              <a:cs typeface="+mn-ea"/>
              <a:sym typeface="+mn-lt"/>
            </a:endParaRPr>
          </a:p>
        </p:txBody>
      </p:sp>
      <p:sp>
        <p:nvSpPr>
          <p:cNvPr id="7" name="矩形 6"/>
          <p:cNvSpPr/>
          <p:nvPr/>
        </p:nvSpPr>
        <p:spPr>
          <a:xfrm>
            <a:off x="7904480" y="3860800"/>
            <a:ext cx="2604135" cy="922020"/>
          </a:xfrm>
          <a:prstGeom prst="rect">
            <a:avLst/>
          </a:prstGeom>
        </p:spPr>
        <p:txBody>
          <a:bodyPr wrap="square">
            <a:spAutoFit/>
          </a:bodyPr>
          <a:lstStyle/>
          <a:p>
            <a:pPr algn="l">
              <a:lnSpc>
                <a:spcPct val="100000"/>
              </a:lnSpc>
              <a:buClrTx/>
              <a:buSzTx/>
              <a:buNone/>
            </a:pPr>
            <a:r>
              <a:rPr lang="zh-CN" altLang="en-US" b="1">
                <a:solidFill>
                  <a:srgbClr val="344F66"/>
                </a:solidFill>
                <a:cs typeface="+mn-ea"/>
                <a:sym typeface="+mn-lt"/>
              </a:rPr>
              <a:t>比较新冠疫情对不同发展状况国家影响的差异，切入角度新颖</a:t>
            </a:r>
            <a:endParaRPr lang="zh-CN" altLang="en-US" sz="1800" b="1">
              <a:solidFill>
                <a:srgbClr val="344F66"/>
              </a:solidFill>
              <a:cs typeface="+mn-ea"/>
              <a:sym typeface="+mn-lt"/>
            </a:endParaRPr>
          </a:p>
        </p:txBody>
      </p:sp>
      <p:sp>
        <p:nvSpPr>
          <p:cNvPr id="18"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6.2 </a:t>
            </a:r>
            <a:r>
              <a:rPr lang="zh-CN" altLang="en-US" b="0">
                <a:solidFill>
                  <a:srgbClr val="444444"/>
                </a:solidFill>
                <a:latin typeface="+mn-lt"/>
                <a:ea typeface="+mn-ea"/>
                <a:cs typeface="+mn-ea"/>
                <a:sym typeface="+mn-lt"/>
              </a:rPr>
              <a:t>作品创意</a:t>
            </a:r>
            <a:endParaRPr lang="zh-CN" altLang="en-US" b="0">
              <a:solidFill>
                <a:srgbClr val="444444"/>
              </a:solidFill>
              <a:latin typeface="+mn-lt"/>
              <a:ea typeface="+mn-ea"/>
              <a:cs typeface="+mn-ea"/>
              <a:sym typeface="+mn-lt"/>
            </a:endParaRPr>
          </a:p>
        </p:txBody>
      </p:sp>
      <p:sp>
        <p:nvSpPr>
          <p:cNvPr id="2" name="文本框 1"/>
          <p:cNvSpPr txBox="1"/>
          <p:nvPr/>
        </p:nvSpPr>
        <p:spPr>
          <a:xfrm>
            <a:off x="6810375" y="1670050"/>
            <a:ext cx="3465830" cy="922020"/>
          </a:xfrm>
          <a:prstGeom prst="rect">
            <a:avLst/>
          </a:prstGeom>
          <a:noFill/>
        </p:spPr>
        <p:txBody>
          <a:bodyPr wrap="square" rtlCol="0">
            <a:spAutoFit/>
          </a:bodyPr>
          <a:p>
            <a:r>
              <a:rPr lang="zh-CN" altLang="en-US" b="1">
                <a:solidFill>
                  <a:srgbClr val="344F66"/>
                </a:solidFill>
                <a:cs typeface="+mn-ea"/>
              </a:rPr>
              <a:t>运用数据挖掘、机器学习等一系列等智能计算技术对疫情对经济指标的影响进行深度探究</a:t>
            </a:r>
            <a:endParaRPr lang="zh-CN" altLang="en-US" b="1">
              <a:solidFill>
                <a:srgbClr val="344F66"/>
              </a:solidFill>
              <a:cs typeface="+mn-ea"/>
            </a:endParaRPr>
          </a:p>
        </p:txBody>
      </p:sp>
      <p:sp>
        <p:nvSpPr>
          <p:cNvPr id="20" name="文本框 19"/>
          <p:cNvSpPr txBox="1"/>
          <p:nvPr/>
        </p:nvSpPr>
        <p:spPr>
          <a:xfrm>
            <a:off x="5368290" y="5447665"/>
            <a:ext cx="1575435" cy="1198880"/>
          </a:xfrm>
          <a:prstGeom prst="rect">
            <a:avLst/>
          </a:prstGeom>
          <a:noFill/>
        </p:spPr>
        <p:txBody>
          <a:bodyPr wrap="square" rtlCol="0">
            <a:spAutoFit/>
          </a:bodyPr>
          <a:p>
            <a:pPr algn="l">
              <a:buClrTx/>
              <a:buSzTx/>
              <a:buFontTx/>
            </a:pPr>
            <a:r>
              <a:rPr lang="zh-CN" altLang="en-US" b="1">
                <a:solidFill>
                  <a:srgbClr val="344F66"/>
                </a:solidFill>
                <a:cs typeface="+mn-ea"/>
              </a:rPr>
              <a:t>放眼全球经济状况而不拘于国内，具有全球视野担当</a:t>
            </a:r>
            <a:endParaRPr lang="zh-CN" altLang="en-US" b="1">
              <a:solidFill>
                <a:srgbClr val="344F66"/>
              </a:solidFill>
              <a:cs typeface="+mn-ea"/>
            </a:endParaRPr>
          </a:p>
        </p:txBody>
      </p:sp>
      <p:sp>
        <p:nvSpPr>
          <p:cNvPr id="21" name="文本框 20"/>
          <p:cNvSpPr txBox="1"/>
          <p:nvPr/>
        </p:nvSpPr>
        <p:spPr>
          <a:xfrm>
            <a:off x="2000250" y="1670050"/>
            <a:ext cx="3500755" cy="922020"/>
          </a:xfrm>
          <a:prstGeom prst="rect">
            <a:avLst/>
          </a:prstGeom>
          <a:noFill/>
        </p:spPr>
        <p:txBody>
          <a:bodyPr wrap="square" rtlCol="0">
            <a:spAutoFit/>
          </a:bodyPr>
          <a:p>
            <a:r>
              <a:rPr lang="zh-CN" altLang="en-US" b="1">
                <a:solidFill>
                  <a:srgbClr val="344F66"/>
                </a:solidFill>
                <a:cs typeface="+mn-ea"/>
              </a:rPr>
              <a:t>立足于数学统计和机器学习知识，科学严谨地选择最合适的研究国家、分析模型和评价指标</a:t>
            </a:r>
            <a:endParaRPr lang="zh-CN" altLang="en-US" b="1">
              <a:solidFill>
                <a:srgbClr val="344F66"/>
              </a:solidFill>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par>
    </p:tnLst>
    <p:bldLst>
      <p:bldP spid="5" grpId="1"/>
      <p:bldP spid="7" grpId="3"/>
      <p:bldP spid="18" grpId="5"/>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7" name="图片 6"/>
          <p:cNvPicPr>
            <a:picLocks noChangeAspect="1"/>
          </p:cNvPicPr>
          <p:nvPr/>
        </p:nvPicPr>
        <p:blipFill>
          <a:blip r:embed="rId3"/>
          <a:stretch>
            <a:fillRect/>
          </a:stretch>
        </p:blipFill>
        <p:spPr>
          <a:xfrm>
            <a:off x="5359400" y="536575"/>
            <a:ext cx="1473200" cy="1679326"/>
          </a:xfrm>
          <a:prstGeom prst="rect">
            <a:avLst/>
          </a:prstGeom>
        </p:spPr>
      </p:pic>
      <p:sp>
        <p:nvSpPr>
          <p:cNvPr id="17" name="文本框 16"/>
          <p:cNvSpPr txBox="1"/>
          <p:nvPr/>
        </p:nvSpPr>
        <p:spPr>
          <a:xfrm>
            <a:off x="2328445" y="2492976"/>
            <a:ext cx="7535103" cy="1107996"/>
          </a:xfrm>
          <a:prstGeom prst="rect">
            <a:avLst/>
          </a:prstGeom>
          <a:noFill/>
        </p:spPr>
        <p:txBody>
          <a:bodyPr wrap="square" rtlCol="0">
            <a:spAutoFit/>
          </a:bodyPr>
          <a:lstStyle/>
          <a:p>
            <a:pPr algn="dist"/>
            <a:r>
              <a:rPr lang="zh-CN" altLang="en-US" sz="6600" b="1">
                <a:solidFill>
                  <a:srgbClr val="484848"/>
                </a:solidFill>
                <a:cs typeface="+mn-ea"/>
                <a:sym typeface="+mn-lt"/>
              </a:rPr>
              <a:t>谢谢您的观看</a:t>
            </a:r>
            <a:endParaRPr lang="zh-CN" altLang="en-US" sz="6600" b="1">
              <a:solidFill>
                <a:srgbClr val="484848"/>
              </a:solidFill>
              <a:cs typeface="+mn-ea"/>
              <a:sym typeface="+mn-lt"/>
            </a:endParaRPr>
          </a:p>
        </p:txBody>
      </p:sp>
      <p:sp>
        <p:nvSpPr>
          <p:cNvPr id="18" name="文本框 17"/>
          <p:cNvSpPr txBox="1"/>
          <p:nvPr/>
        </p:nvSpPr>
        <p:spPr>
          <a:xfrm>
            <a:off x="2477070" y="4026902"/>
            <a:ext cx="7237857" cy="400110"/>
          </a:xfrm>
          <a:prstGeom prst="rect">
            <a:avLst/>
          </a:prstGeom>
          <a:noFill/>
        </p:spPr>
        <p:txBody>
          <a:bodyPr wrap="square" rtlCol="0">
            <a:spAutoFit/>
          </a:bodyPr>
          <a:lstStyle/>
          <a:p>
            <a:pPr algn="ctr"/>
            <a:r>
              <a:rPr lang="en-US" altLang="zh-CN" sz="2000">
                <a:solidFill>
                  <a:srgbClr val="484848"/>
                </a:solidFill>
                <a:cs typeface="+mn-ea"/>
                <a:sym typeface="+mn-lt"/>
              </a:rPr>
              <a:t>Thank you for watching</a:t>
            </a:r>
            <a:endParaRPr lang="zh-CN" altLang="en-US" sz="2000">
              <a:solidFill>
                <a:srgbClr val="484848"/>
              </a:solidFill>
              <a:cs typeface="+mn-ea"/>
              <a:sym typeface="+mn-lt"/>
            </a:endParaRPr>
          </a:p>
        </p:txBody>
      </p:sp>
      <p:sp>
        <p:nvSpPr>
          <p:cNvPr id="20" name="文本框 19"/>
          <p:cNvSpPr txBox="1"/>
          <p:nvPr/>
        </p:nvSpPr>
        <p:spPr>
          <a:xfrm>
            <a:off x="4442734" y="6013648"/>
            <a:ext cx="1717900" cy="306705"/>
          </a:xfrm>
          <a:prstGeom prst="rect">
            <a:avLst/>
          </a:prstGeom>
          <a:noFill/>
        </p:spPr>
        <p:txBody>
          <a:bodyPr wrap="square" rtlCol="0">
            <a:spAutoFit/>
          </a:bodyPr>
          <a:lstStyle/>
          <a:p>
            <a:r>
              <a:rPr lang="zh-CN" altLang="en-US" sz="1400">
                <a:solidFill>
                  <a:srgbClr val="484848"/>
                </a:solidFill>
                <a:cs typeface="+mn-ea"/>
                <a:sym typeface="+mn-lt"/>
              </a:rPr>
              <a:t>答辩人：</a:t>
            </a:r>
            <a:endParaRPr lang="zh-CN" sz="1400">
              <a:solidFill>
                <a:srgbClr val="484848"/>
              </a:solidFill>
              <a:cs typeface="+mn-ea"/>
              <a:sym typeface="+mn-lt"/>
            </a:endParaRPr>
          </a:p>
        </p:txBody>
      </p:sp>
      <p:sp>
        <p:nvSpPr>
          <p:cNvPr id="21" name="文本框 20"/>
          <p:cNvSpPr txBox="1"/>
          <p:nvPr/>
        </p:nvSpPr>
        <p:spPr>
          <a:xfrm>
            <a:off x="7153275" y="6013450"/>
            <a:ext cx="1911350" cy="306705"/>
          </a:xfrm>
          <a:prstGeom prst="rect">
            <a:avLst/>
          </a:prstGeom>
          <a:noFill/>
        </p:spPr>
        <p:txBody>
          <a:bodyPr wrap="square" rtlCol="0">
            <a:spAutoFit/>
          </a:bodyPr>
          <a:lstStyle/>
          <a:p>
            <a:r>
              <a:rPr lang="zh-CN" altLang="en-US" sz="1400">
                <a:solidFill>
                  <a:srgbClr val="484848"/>
                </a:solidFill>
                <a:cs typeface="+mn-ea"/>
                <a:sym typeface="+mn-lt"/>
              </a:rPr>
              <a:t>指导老师：</a:t>
            </a:r>
            <a:endParaRPr lang="zh-CN" altLang="en-US" sz="1400">
              <a:solidFill>
                <a:srgbClr val="484848"/>
              </a:solidFill>
              <a:cs typeface="+mn-ea"/>
              <a:sym typeface="+mn-lt"/>
            </a:endParaRPr>
          </a:p>
        </p:txBody>
      </p:sp>
      <p:pic>
        <p:nvPicPr>
          <p:cNvPr id="23" name="图片 22"/>
          <p:cNvPicPr>
            <a:picLocks noChangeAspect="1"/>
          </p:cNvPicPr>
          <p:nvPr/>
        </p:nvPicPr>
        <p:blipFill>
          <a:blip r:embed="rId4"/>
          <a:stretch>
            <a:fillRect/>
          </a:stretch>
        </p:blipFill>
        <p:spPr>
          <a:xfrm>
            <a:off x="6570298" y="5888769"/>
            <a:ext cx="769973" cy="433059"/>
          </a:xfrm>
          <a:prstGeom prst="rect">
            <a:avLst/>
          </a:prstGeom>
        </p:spPr>
      </p:pic>
      <p:pic>
        <p:nvPicPr>
          <p:cNvPr id="25" name="图片 24"/>
          <p:cNvPicPr>
            <a:picLocks noChangeAspect="1"/>
          </p:cNvPicPr>
          <p:nvPr/>
        </p:nvPicPr>
        <p:blipFill>
          <a:blip r:embed="rId5"/>
          <a:stretch>
            <a:fillRect/>
          </a:stretch>
        </p:blipFill>
        <p:spPr>
          <a:xfrm>
            <a:off x="3794804" y="5888769"/>
            <a:ext cx="769257" cy="432656"/>
          </a:xfrm>
          <a:prstGeom prst="rect">
            <a:avLst/>
          </a:prstGeom>
        </p:spPr>
      </p:pic>
      <p:grpSp>
        <p:nvGrpSpPr>
          <p:cNvPr id="2" name="组合 1"/>
          <p:cNvGrpSpPr/>
          <p:nvPr/>
        </p:nvGrpSpPr>
        <p:grpSpPr>
          <a:xfrm>
            <a:off x="-1" y="3794229"/>
            <a:ext cx="12195977" cy="71730"/>
            <a:chOff x="-1" y="3794229"/>
            <a:chExt cx="12195977" cy="71730"/>
          </a:xfrm>
        </p:grpSpPr>
        <p:sp>
          <p:nvSpPr>
            <p:cNvPr id="9" name="矩形 8"/>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timing>
    <p:tnLst>
      <p:par>
        <p:cTn id="1" dur="indefinite" restart="never" nodeType="tmRoot"/>
      </p:par>
    </p:tnLst>
    <p:bldLst>
      <p:bldP spid="17" grpId="0"/>
      <p:bldP spid="18" grpId="1"/>
      <p:bldP spid="20" grpId="3"/>
      <p:bldP spid="21" grpId="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a:stretch>
            <a:fillRect/>
          </a:stretch>
        </p:blipFill>
        <p:spPr>
          <a:xfrm>
            <a:off x="9274592" y="6060713"/>
            <a:ext cx="2734062" cy="539497"/>
          </a:xfrm>
          <a:prstGeom prst="rect">
            <a:avLst/>
          </a:prstGeom>
        </p:spPr>
      </p:pic>
      <p:pic>
        <p:nvPicPr>
          <p:cNvPr id="6" name="图片 5"/>
          <p:cNvPicPr>
            <a:picLocks noChangeAspect="1"/>
          </p:cNvPicPr>
          <p:nvPr/>
        </p:nvPicPr>
        <p:blipFill>
          <a:blip r:embed="rId4"/>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第一部分</a:t>
            </a:r>
            <a:endParaRPr lang="zh-CN" altLang="en-US" sz="6600">
              <a:solidFill>
                <a:srgbClr val="484848"/>
              </a:solidFill>
              <a:latin typeface="+mn-lt"/>
              <a:ea typeface="+mn-ea"/>
              <a:cs typeface="+mn-ea"/>
              <a:sym typeface="+mn-lt"/>
            </a:endParaRPr>
          </a:p>
        </p:txBody>
      </p:sp>
      <p:pic>
        <p:nvPicPr>
          <p:cNvPr id="55" name="图片 54"/>
          <p:cNvPicPr>
            <a:picLocks noChangeAspect="1"/>
          </p:cNvPicPr>
          <p:nvPr/>
        </p:nvPicPr>
        <p:blipFill>
          <a:blip r:embed="rId5">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研究综述</a:t>
            </a:r>
            <a:endParaRPr lang="zh-CN" altLang="en-US" sz="660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bldLst>
      <p:bldP spid="7" grpId="0"/>
      <p:bldP spid="5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45"/>
          <p:cNvSpPr/>
          <p:nvPr/>
        </p:nvSpPr>
        <p:spPr>
          <a:xfrm>
            <a:off x="1513205" y="3513455"/>
            <a:ext cx="1772920" cy="2425700"/>
          </a:xfrm>
          <a:custGeom>
            <a:avLst/>
            <a:gdLst/>
            <a:ahLst/>
            <a:cxnLst/>
            <a:rect l="l" t="t" r="r" b="b"/>
            <a:pathLst>
              <a:path w="1773057" h="959866">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0"/>
          <p:cNvSpPr txBox="1"/>
          <p:nvPr/>
        </p:nvSpPr>
        <p:spPr>
          <a:xfrm>
            <a:off x="1679664" y="3747084"/>
            <a:ext cx="1440160" cy="1938655"/>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r>
              <a:rPr lang="zh-CN" altLang="en-US" sz="1400" b="1">
                <a:cs typeface="+mn-ea"/>
                <a:sym typeface="+mn-lt"/>
              </a:rPr>
              <a:t>新冠疫情的广泛传播，使得由新冠病毒引发的健康问题日益严重，造成了劳动力短缺和劳动力市场的动荡。</a:t>
            </a:r>
            <a:endParaRPr lang="zh-CN" altLang="en-US" sz="1400" b="1">
              <a:cs typeface="+mn-ea"/>
              <a:sym typeface="+mn-lt"/>
            </a:endParaRPr>
          </a:p>
        </p:txBody>
      </p:sp>
      <p:sp>
        <p:nvSpPr>
          <p:cNvPr id="5" name="TextBox 16"/>
          <p:cNvSpPr txBox="1"/>
          <p:nvPr/>
        </p:nvSpPr>
        <p:spPr>
          <a:xfrm>
            <a:off x="5408930" y="3757295"/>
            <a:ext cx="1640205" cy="1938655"/>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r>
              <a:rPr lang="zh-CN" altLang="en-US" sz="1400" b="1">
                <a:cs typeface="+mn-ea"/>
                <a:sym typeface="+mn-lt"/>
              </a:rPr>
              <a:t>为阻断病毒传播而启用的封控措施在很大程度上使生产生活陷入停顿，并导致商品服务供应和需求出现严重失衡。</a:t>
            </a:r>
            <a:endParaRPr lang="zh-CN" altLang="en-US" sz="1400" b="1">
              <a:cs typeface="+mn-ea"/>
              <a:sym typeface="+mn-lt"/>
            </a:endParaRPr>
          </a:p>
        </p:txBody>
      </p:sp>
      <p:sp>
        <p:nvSpPr>
          <p:cNvPr id="6" name="TextBox 22"/>
          <p:cNvSpPr txBox="1"/>
          <p:nvPr/>
        </p:nvSpPr>
        <p:spPr>
          <a:xfrm>
            <a:off x="9171940" y="3757295"/>
            <a:ext cx="1693545" cy="1938655"/>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a:r>
              <a:rPr lang="zh-CN" altLang="en-US" sz="1400" b="1">
                <a:cs typeface="+mn-ea"/>
                <a:sym typeface="+mn-lt"/>
              </a:rPr>
              <a:t>新冠疫情对各国经济的影响很大程度上取决于国家自身的经济条件（发达国家</a:t>
            </a:r>
            <a:r>
              <a:rPr lang="en-US" altLang="zh-CN" sz="1400" b="1">
                <a:cs typeface="+mn-ea"/>
                <a:sym typeface="+mn-lt"/>
              </a:rPr>
              <a:t>/</a:t>
            </a:r>
            <a:r>
              <a:rPr lang="zh-CN" altLang="en-US" sz="1400" b="1">
                <a:cs typeface="+mn-ea"/>
                <a:sym typeface="+mn-lt"/>
              </a:rPr>
              <a:t>发展中国家</a:t>
            </a:r>
            <a:r>
              <a:rPr lang="en-US" altLang="zh-CN" sz="1400" b="1">
                <a:cs typeface="+mn-ea"/>
                <a:sym typeface="+mn-lt"/>
              </a:rPr>
              <a:t>/</a:t>
            </a:r>
            <a:r>
              <a:rPr lang="zh-CN" altLang="en-US" sz="1400" b="1">
                <a:cs typeface="+mn-ea"/>
                <a:sym typeface="+mn-lt"/>
              </a:rPr>
              <a:t>欠发达国家），故影响是各不相同的。</a:t>
            </a:r>
            <a:endParaRPr lang="zh-CN" altLang="en-US" sz="1400" b="1">
              <a:cs typeface="+mn-ea"/>
              <a:sym typeface="+mn-lt"/>
            </a:endParaRPr>
          </a:p>
        </p:txBody>
      </p:sp>
      <p:grpSp>
        <p:nvGrpSpPr>
          <p:cNvPr id="7" name="组合 6"/>
          <p:cNvGrpSpPr/>
          <p:nvPr/>
        </p:nvGrpSpPr>
        <p:grpSpPr>
          <a:xfrm>
            <a:off x="1535744" y="1596938"/>
            <a:ext cx="1728000" cy="1838115"/>
            <a:chOff x="1280133" y="1276560"/>
            <a:chExt cx="1728000" cy="1838115"/>
          </a:xfrm>
        </p:grpSpPr>
        <p:sp>
          <p:nvSpPr>
            <p:cNvPr id="8" name="椭圆 7"/>
            <p:cNvSpPr/>
            <p:nvPr/>
          </p:nvSpPr>
          <p:spPr>
            <a:xfrm>
              <a:off x="1280133" y="1276560"/>
              <a:ext cx="1728000" cy="172800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9" name="TextBox 30"/>
            <p:cNvSpPr txBox="1"/>
            <p:nvPr/>
          </p:nvSpPr>
          <p:spPr>
            <a:xfrm>
              <a:off x="1575408" y="1678515"/>
              <a:ext cx="1137920"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3200"/>
                <a:t>新冠疫情</a:t>
              </a:r>
              <a:endParaRPr lang="zh-CN" altLang="en-US" sz="5400"/>
            </a:p>
          </p:txBody>
        </p:sp>
        <p:sp>
          <p:nvSpPr>
            <p:cNvPr id="10" name="等腰三角形 9"/>
            <p:cNvSpPr/>
            <p:nvPr/>
          </p:nvSpPr>
          <p:spPr>
            <a:xfrm flipV="1">
              <a:off x="2034816" y="2975421"/>
              <a:ext cx="218634" cy="139254"/>
            </a:xfrm>
            <a:prstGeom prst="triangl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grpSp>
        <p:nvGrpSpPr>
          <p:cNvPr id="11" name="组合 10"/>
          <p:cNvGrpSpPr/>
          <p:nvPr/>
        </p:nvGrpSpPr>
        <p:grpSpPr>
          <a:xfrm>
            <a:off x="5354020" y="1590659"/>
            <a:ext cx="1728000" cy="1844394"/>
            <a:chOff x="3616599" y="1270281"/>
            <a:chExt cx="1728000" cy="1844394"/>
          </a:xfrm>
          <a:solidFill>
            <a:srgbClr val="CF3B4C"/>
          </a:solidFill>
        </p:grpSpPr>
        <p:sp>
          <p:nvSpPr>
            <p:cNvPr id="12" name="椭圆 11"/>
            <p:cNvSpPr/>
            <p:nvPr/>
          </p:nvSpPr>
          <p:spPr>
            <a:xfrm>
              <a:off x="3616599" y="1270281"/>
              <a:ext cx="1728000" cy="17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3" name="TextBox 31"/>
            <p:cNvSpPr txBox="1"/>
            <p:nvPr/>
          </p:nvSpPr>
          <p:spPr>
            <a:xfrm>
              <a:off x="3982994" y="1702081"/>
              <a:ext cx="1016635"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3200"/>
                <a:t>封控措施</a:t>
              </a:r>
              <a:endParaRPr lang="zh-CN" altLang="en-US" sz="5400"/>
            </a:p>
          </p:txBody>
        </p:sp>
        <p:sp>
          <p:nvSpPr>
            <p:cNvPr id="14" name="等腰三角形 13"/>
            <p:cNvSpPr/>
            <p:nvPr/>
          </p:nvSpPr>
          <p:spPr>
            <a:xfrm flipV="1">
              <a:off x="4379998" y="2975421"/>
              <a:ext cx="218634" cy="1392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grpSp>
        <p:nvGrpSpPr>
          <p:cNvPr id="15" name="组合 14"/>
          <p:cNvGrpSpPr/>
          <p:nvPr/>
        </p:nvGrpSpPr>
        <p:grpSpPr>
          <a:xfrm>
            <a:off x="9172295" y="1597614"/>
            <a:ext cx="1728000" cy="1837439"/>
            <a:chOff x="5990153" y="1277236"/>
            <a:chExt cx="1728000" cy="1837439"/>
          </a:xfrm>
          <a:solidFill>
            <a:srgbClr val="344F66"/>
          </a:solidFill>
        </p:grpSpPr>
        <p:sp>
          <p:nvSpPr>
            <p:cNvPr id="16" name="椭圆 15"/>
            <p:cNvSpPr/>
            <p:nvPr/>
          </p:nvSpPr>
          <p:spPr>
            <a:xfrm>
              <a:off x="5990153" y="1277236"/>
              <a:ext cx="1728000" cy="17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7" name="TextBox 32"/>
            <p:cNvSpPr txBox="1"/>
            <p:nvPr/>
          </p:nvSpPr>
          <p:spPr>
            <a:xfrm>
              <a:off x="6324798" y="1668396"/>
              <a:ext cx="1104265"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3200"/>
                <a:t>影响程度</a:t>
              </a:r>
              <a:endParaRPr lang="zh-CN" altLang="en-US" sz="5400"/>
            </a:p>
          </p:txBody>
        </p:sp>
        <p:sp>
          <p:nvSpPr>
            <p:cNvPr id="18" name="等腰三角形 17"/>
            <p:cNvSpPr/>
            <p:nvPr/>
          </p:nvSpPr>
          <p:spPr>
            <a:xfrm flipV="1">
              <a:off x="6744504" y="2975421"/>
              <a:ext cx="218634" cy="1392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sp>
        <p:nvSpPr>
          <p:cNvPr id="19" name="等腰三角形 45"/>
          <p:cNvSpPr/>
          <p:nvPr/>
        </p:nvSpPr>
        <p:spPr>
          <a:xfrm>
            <a:off x="5262245" y="3513455"/>
            <a:ext cx="1876425" cy="2425700"/>
          </a:xfrm>
          <a:custGeom>
            <a:avLst/>
            <a:gdLst/>
            <a:ahLst/>
            <a:cxnLst/>
            <a:rect l="l" t="t" r="r" b="b"/>
            <a:pathLst>
              <a:path w="1773057" h="959866">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45"/>
          <p:cNvSpPr/>
          <p:nvPr/>
        </p:nvSpPr>
        <p:spPr>
          <a:xfrm>
            <a:off x="9045575" y="3513455"/>
            <a:ext cx="2027555" cy="2425700"/>
          </a:xfrm>
          <a:custGeom>
            <a:avLst/>
            <a:gdLst/>
            <a:ahLst/>
            <a:cxnLst/>
            <a:rect l="l" t="t" r="r" b="b"/>
            <a:pathLst>
              <a:path w="1773057" h="959866">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42"/>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1.1 </a:t>
            </a:r>
            <a:r>
              <a:rPr lang="zh-CN" altLang="en-US" b="0">
                <a:solidFill>
                  <a:srgbClr val="444444"/>
                </a:solidFill>
                <a:latin typeface="+mn-lt"/>
                <a:ea typeface="+mn-ea"/>
                <a:cs typeface="+mn-ea"/>
                <a:sym typeface="+mn-lt"/>
              </a:rPr>
              <a:t>研究背景</a:t>
            </a:r>
            <a:endParaRPr lang="zh-CN" altLang="en-US" b="0">
              <a:solidFill>
                <a:srgbClr val="444444"/>
              </a:solidFill>
              <a:latin typeface="+mn-lt"/>
              <a:ea typeface="+mn-ea"/>
              <a:cs typeface="+mn-ea"/>
              <a:sym typeface="+mn-lt"/>
            </a:endParaRPr>
          </a:p>
        </p:txBody>
      </p:sp>
    </p:spTree>
  </p:cSld>
  <p:clrMapOvr>
    <a:masterClrMapping/>
  </p:clrMapOvr>
  <p:transition/>
  <p:timing>
    <p:tnLst>
      <p:par>
        <p:cTn id="1" dur="indefinite" restart="never" nodeType="tmRoot"/>
      </p:par>
    </p:tnLst>
    <p:bldLst>
      <p:bldP spid="2" grpId="0" bldLvl="0" animBg="1"/>
      <p:bldP spid="4" grpId="2"/>
      <p:bldP spid="5" grpId="3"/>
      <p:bldP spid="6" grpId="4"/>
      <p:bldP spid="19" grpId="5" bldLvl="0" animBg="1"/>
      <p:bldP spid="20" grpId="6" bldLvl="0" animBg="1"/>
      <p:bldP spid="21" grpId="7"/>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3"/>
          <p:cNvSpPr>
            <a:spLocks noChangeShapeType="1"/>
          </p:cNvSpPr>
          <p:nvPr/>
        </p:nvSpPr>
        <p:spPr bwMode="auto">
          <a:xfrm>
            <a:off x="251209" y="3875141"/>
            <a:ext cx="11766619" cy="0"/>
          </a:xfrm>
          <a:prstGeom prst="line">
            <a:avLst/>
          </a:prstGeom>
          <a:noFill/>
          <a:ln w="101600">
            <a:solidFill>
              <a:srgbClr val="344F66"/>
            </a:solidFill>
            <a:round/>
            <a:tailEnd type="triangle" w="med" len="med"/>
          </a:ln>
          <a:effectLst/>
        </p:spPr>
        <p:txBody>
          <a:bodyPr/>
          <a:lstStyle/>
          <a:p>
            <a:pPr fontAlgn="auto">
              <a:spcBef>
                <a:spcPct val="0"/>
              </a:spcBef>
              <a:spcAft>
                <a:spcPct val="0"/>
              </a:spcAft>
              <a:defRPr/>
            </a:pPr>
            <a:endParaRPr lang="zh-CN" altLang="en-US">
              <a:ln>
                <a:solidFill>
                  <a:srgbClr val="FFD347"/>
                </a:solidFill>
              </a:ln>
              <a:cs typeface="+mn-ea"/>
              <a:sym typeface="+mn-lt"/>
            </a:endParaRPr>
          </a:p>
        </p:txBody>
      </p:sp>
      <p:sp>
        <p:nvSpPr>
          <p:cNvPr id="3" name="AutoShape 2"/>
          <p:cNvSpPr>
            <a:spLocks noChangeArrowheads="1"/>
          </p:cNvSpPr>
          <p:nvPr/>
        </p:nvSpPr>
        <p:spPr bwMode="auto">
          <a:xfrm>
            <a:off x="2635519" y="1881947"/>
            <a:ext cx="1619250" cy="1668639"/>
          </a:xfrm>
          <a:prstGeom prst="roundRect">
            <a:avLst>
              <a:gd name="adj" fmla="val 13009"/>
            </a:avLst>
          </a:prstGeom>
          <a:solidFill>
            <a:srgbClr val="CF3B4C"/>
          </a:solidFill>
          <a:ln w="19050" cap="rnd">
            <a:solidFill>
              <a:schemeClr val="tx1">
                <a:lumMod val="65000"/>
                <a:lumOff val="35000"/>
              </a:schemeClr>
            </a:solidFill>
            <a:prstDash val="sysDot"/>
            <a:round/>
          </a:ln>
          <a:effectLst/>
        </p:spPr>
        <p:txBody>
          <a:bodyPr wrap="none" anchor="ctr"/>
          <a:lstStyle/>
          <a:p>
            <a:pPr fontAlgn="auto">
              <a:spcBef>
                <a:spcPct val="0"/>
              </a:spcBef>
              <a:spcAft>
                <a:spcPct val="0"/>
              </a:spcAft>
              <a:defRPr/>
            </a:pPr>
            <a:endParaRPr lang="zh-CN" altLang="en-US">
              <a:solidFill>
                <a:srgbClr val="595959"/>
              </a:solidFill>
              <a:cs typeface="+mn-ea"/>
              <a:sym typeface="+mn-lt"/>
            </a:endParaRPr>
          </a:p>
        </p:txBody>
      </p:sp>
      <p:sp>
        <p:nvSpPr>
          <p:cNvPr id="4" name="Line 16"/>
          <p:cNvSpPr>
            <a:spLocks noChangeShapeType="1"/>
          </p:cNvSpPr>
          <p:nvPr/>
        </p:nvSpPr>
        <p:spPr bwMode="auto">
          <a:xfrm flipH="1">
            <a:off x="2802207" y="2077740"/>
            <a:ext cx="0" cy="1793874"/>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5" name="Group 138"/>
          <p:cNvGrpSpPr/>
          <p:nvPr/>
        </p:nvGrpSpPr>
        <p:grpSpPr>
          <a:xfrm>
            <a:off x="2718653" y="3771579"/>
            <a:ext cx="182151" cy="202340"/>
            <a:chOff x="1661" y="2750"/>
            <a:chExt cx="250" cy="250"/>
          </a:xfrm>
        </p:grpSpPr>
        <p:sp>
          <p:nvSpPr>
            <p:cNvPr id="6" name="Oval 139"/>
            <p:cNvSpPr>
              <a:spLocks noChangeArrowheads="1"/>
            </p:cNvSpPr>
            <p:nvPr/>
          </p:nvSpPr>
          <p:spPr bwMode="auto">
            <a:xfrm>
              <a:off x="1661" y="2750"/>
              <a:ext cx="250" cy="250"/>
            </a:xfrm>
            <a:prstGeom prst="ellipse">
              <a:avLst/>
            </a:prstGeom>
            <a:solidFill>
              <a:schemeClr val="bg1">
                <a:lumMod val="65000"/>
              </a:schemeClr>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a:cs typeface="+mn-ea"/>
                <a:sym typeface="+mn-lt"/>
              </a:endParaRPr>
            </a:p>
          </p:txBody>
        </p:sp>
        <p:sp>
          <p:nvSpPr>
            <p:cNvPr id="7"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a:cs typeface="+mn-ea"/>
                <a:sym typeface="+mn-lt"/>
              </a:endParaRPr>
            </a:p>
          </p:txBody>
        </p:sp>
      </p:grpSp>
      <p:sp>
        <p:nvSpPr>
          <p:cNvPr id="8" name="TextBox 57"/>
          <p:cNvSpPr txBox="1">
            <a:spLocks noChangeArrowheads="1"/>
          </p:cNvSpPr>
          <p:nvPr/>
        </p:nvSpPr>
        <p:spPr bwMode="auto">
          <a:xfrm>
            <a:off x="2806622" y="1956030"/>
            <a:ext cx="1281112"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chemeClr val="bg1"/>
                </a:solidFill>
                <a:latin typeface="+mn-lt"/>
                <a:ea typeface="+mn-ea"/>
                <a:cs typeface="+mn-ea"/>
                <a:sym typeface="+mn-lt"/>
              </a:rPr>
              <a:t>分析和预测各国</a:t>
            </a:r>
            <a:r>
              <a:rPr lang="en-US" altLang="zh-CN" b="1">
                <a:solidFill>
                  <a:schemeClr val="bg1"/>
                </a:solidFill>
                <a:latin typeface="+mn-lt"/>
                <a:ea typeface="+mn-ea"/>
                <a:cs typeface="+mn-ea"/>
                <a:sym typeface="+mn-lt"/>
              </a:rPr>
              <a:t>GDP</a:t>
            </a:r>
            <a:endParaRPr lang="en-US" altLang="zh-CN" b="1">
              <a:solidFill>
                <a:schemeClr val="bg1"/>
              </a:solidFill>
              <a:latin typeface="+mn-lt"/>
              <a:ea typeface="+mn-ea"/>
              <a:cs typeface="+mn-ea"/>
              <a:sym typeface="+mn-lt"/>
            </a:endParaRPr>
          </a:p>
        </p:txBody>
      </p:sp>
      <p:sp>
        <p:nvSpPr>
          <p:cNvPr id="10" name="AutoShape 17"/>
          <p:cNvSpPr>
            <a:spLocks noChangeArrowheads="1"/>
          </p:cNvSpPr>
          <p:nvPr/>
        </p:nvSpPr>
        <p:spPr bwMode="auto">
          <a:xfrm>
            <a:off x="996315" y="4208780"/>
            <a:ext cx="1692275" cy="1864360"/>
          </a:xfrm>
          <a:prstGeom prst="roundRect">
            <a:avLst>
              <a:gd name="adj" fmla="val 13009"/>
            </a:avLst>
          </a:prstGeom>
          <a:solidFill>
            <a:srgbClr val="344F66"/>
          </a:solidFill>
          <a:ln w="19050" cap="rnd">
            <a:solidFill>
              <a:schemeClr val="tx1">
                <a:lumMod val="65000"/>
                <a:lumOff val="35000"/>
              </a:schemeClr>
            </a:solidFill>
            <a:prstDash val="sysDot"/>
            <a:round/>
          </a:ln>
          <a:effectLst/>
        </p:spPr>
        <p:txBody>
          <a:bodyPr/>
          <a:lstStyle/>
          <a:p>
            <a:pPr fontAlgn="auto">
              <a:spcBef>
                <a:spcPct val="0"/>
              </a:spcBef>
              <a:spcAft>
                <a:spcPct val="0"/>
              </a:spcAft>
              <a:defRPr/>
            </a:pPr>
            <a:endParaRPr lang="zh-CN" altLang="en-US">
              <a:solidFill>
                <a:schemeClr val="bg1"/>
              </a:solidFill>
              <a:cs typeface="+mn-ea"/>
              <a:sym typeface="+mn-lt"/>
            </a:endParaRPr>
          </a:p>
        </p:txBody>
      </p:sp>
      <p:sp>
        <p:nvSpPr>
          <p:cNvPr id="11" name="TextBox 57"/>
          <p:cNvSpPr txBox="1">
            <a:spLocks noChangeArrowheads="1"/>
          </p:cNvSpPr>
          <p:nvPr/>
        </p:nvSpPr>
        <p:spPr bwMode="auto">
          <a:xfrm>
            <a:off x="1170305" y="4232910"/>
            <a:ext cx="13620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b="1">
                <a:solidFill>
                  <a:srgbClr val="00206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chemeClr val="bg1"/>
                </a:solidFill>
                <a:latin typeface="+mn-lt"/>
                <a:ea typeface="+mn-ea"/>
                <a:cs typeface="+mn-ea"/>
                <a:sym typeface="+mn-lt"/>
              </a:rPr>
              <a:t>分析模型的实现</a:t>
            </a:r>
            <a:endParaRPr lang="zh-CN" altLang="en-US">
              <a:solidFill>
                <a:schemeClr val="bg1"/>
              </a:solidFill>
              <a:latin typeface="+mn-lt"/>
              <a:ea typeface="+mn-ea"/>
              <a:cs typeface="+mn-ea"/>
              <a:sym typeface="+mn-lt"/>
            </a:endParaRPr>
          </a:p>
        </p:txBody>
      </p:sp>
      <p:sp>
        <p:nvSpPr>
          <p:cNvPr id="12" name="TextBox 57"/>
          <p:cNvSpPr txBox="1">
            <a:spLocks noChangeArrowheads="1"/>
          </p:cNvSpPr>
          <p:nvPr/>
        </p:nvSpPr>
        <p:spPr bwMode="auto">
          <a:xfrm>
            <a:off x="1167485" y="4878136"/>
            <a:ext cx="144303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anose="020B0503020204020204" pitchFamily="34" charset="-122"/>
                <a:ea typeface="微软雅黑" panose="020B0503020204020204" pitchFamily="34" charset="-122"/>
              </a:defRPr>
            </a:lvl1pPr>
            <a:lvl2pPr marL="742950" indent="-285750" eaLnBrk="0" hangingPunct="0">
              <a:tabLst>
                <a:tab pos="101600" algn="l"/>
              </a:tabLst>
              <a:defRPr>
                <a:latin typeface="Calibri" panose="020F0502020204030204" pitchFamily="34" charset="0"/>
                <a:ea typeface="宋体" panose="02010600030101010101" pitchFamily="2" charset="-122"/>
              </a:defRPr>
            </a:lvl2pPr>
            <a:lvl3pPr marL="1143000" indent="-228600" eaLnBrk="0" hangingPunct="0">
              <a:tabLst>
                <a:tab pos="101600" algn="l"/>
              </a:tabLst>
              <a:defRPr>
                <a:latin typeface="Calibri" panose="020F0502020204030204" pitchFamily="34" charset="0"/>
                <a:ea typeface="宋体" panose="02010600030101010101" pitchFamily="2" charset="-122"/>
              </a:defRPr>
            </a:lvl3pPr>
            <a:lvl4pPr marL="1600200" indent="-228600" eaLnBrk="0" hangingPunct="0">
              <a:tabLst>
                <a:tab pos="101600" algn="l"/>
              </a:tabLst>
              <a:defRPr>
                <a:latin typeface="Calibri" panose="020F0502020204030204" pitchFamily="34" charset="0"/>
                <a:ea typeface="宋体" panose="02010600030101010101" pitchFamily="2" charset="-122"/>
              </a:defRPr>
            </a:lvl4pPr>
            <a:lvl5pPr marL="2057400" indent="-228600" eaLnBrk="0" hangingPunct="0">
              <a:tabLst>
                <a:tab pos="101600" algn="l"/>
              </a:tabLst>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101600" algn="l"/>
              </a:tabLs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101600" algn="l"/>
              </a:tabLs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101600" algn="l"/>
              </a:tabLs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101600" algn="l"/>
              </a:tabLst>
              <a:defRPr>
                <a:latin typeface="Calibri" panose="020F0502020204030204" pitchFamily="34" charset="0"/>
                <a:ea typeface="宋体" panose="02010600030101010101" pitchFamily="2" charset="-122"/>
              </a:defRPr>
            </a:lvl9pPr>
          </a:lstStyle>
          <a:p>
            <a:r>
              <a:rPr lang="zh-CN" altLang="zh-CN">
                <a:solidFill>
                  <a:schemeClr val="bg1"/>
                </a:solidFill>
                <a:latin typeface="+mn-lt"/>
                <a:ea typeface="+mn-ea"/>
                <a:cs typeface="+mn-ea"/>
                <a:sym typeface="+mn-lt"/>
              </a:rPr>
              <a:t>多项式回归模型</a:t>
            </a:r>
            <a:endParaRPr lang="zh-CN" altLang="zh-CN">
              <a:solidFill>
                <a:schemeClr val="bg1"/>
              </a:solidFill>
              <a:latin typeface="+mn-lt"/>
              <a:ea typeface="+mn-ea"/>
              <a:cs typeface="+mn-ea"/>
              <a:sym typeface="+mn-lt"/>
            </a:endParaRPr>
          </a:p>
          <a:p>
            <a:r>
              <a:rPr lang="en-US" altLang="zh-CN">
                <a:solidFill>
                  <a:schemeClr val="bg1"/>
                </a:solidFill>
                <a:latin typeface="+mn-lt"/>
                <a:ea typeface="+mn-ea"/>
                <a:cs typeface="+mn-ea"/>
                <a:sym typeface="+mn-lt"/>
              </a:rPr>
              <a:t>ARIMA</a:t>
            </a:r>
            <a:r>
              <a:rPr lang="zh-CN" altLang="en-US">
                <a:solidFill>
                  <a:schemeClr val="bg1"/>
                </a:solidFill>
                <a:latin typeface="+mn-lt"/>
                <a:ea typeface="+mn-ea"/>
                <a:cs typeface="+mn-ea"/>
                <a:sym typeface="+mn-lt"/>
              </a:rPr>
              <a:t>模型</a:t>
            </a:r>
            <a:endParaRPr lang="zh-CN" altLang="en-US">
              <a:solidFill>
                <a:schemeClr val="bg1"/>
              </a:solidFill>
              <a:latin typeface="+mn-lt"/>
              <a:ea typeface="+mn-ea"/>
              <a:cs typeface="+mn-ea"/>
              <a:sym typeface="+mn-lt"/>
            </a:endParaRPr>
          </a:p>
          <a:p>
            <a:r>
              <a:rPr lang="en-US" altLang="zh-CN">
                <a:solidFill>
                  <a:schemeClr val="bg1"/>
                </a:solidFill>
                <a:latin typeface="+mn-lt"/>
                <a:ea typeface="+mn-ea"/>
                <a:cs typeface="+mn-ea"/>
                <a:sym typeface="+mn-lt"/>
              </a:rPr>
              <a:t>SVR</a:t>
            </a:r>
            <a:r>
              <a:rPr lang="zh-CN" altLang="en-US">
                <a:solidFill>
                  <a:schemeClr val="bg1"/>
                </a:solidFill>
                <a:latin typeface="+mn-lt"/>
                <a:ea typeface="+mn-ea"/>
                <a:cs typeface="+mn-ea"/>
                <a:sym typeface="+mn-lt"/>
              </a:rPr>
              <a:t>模型</a:t>
            </a:r>
            <a:endParaRPr lang="zh-CN" altLang="en-US">
              <a:solidFill>
                <a:schemeClr val="bg1"/>
              </a:solidFill>
              <a:latin typeface="+mn-lt"/>
              <a:ea typeface="+mn-ea"/>
              <a:cs typeface="+mn-ea"/>
              <a:sym typeface="+mn-lt"/>
            </a:endParaRPr>
          </a:p>
          <a:p>
            <a:r>
              <a:rPr lang="en-US" altLang="zh-CN">
                <a:solidFill>
                  <a:schemeClr val="bg1"/>
                </a:solidFill>
                <a:latin typeface="+mn-lt"/>
                <a:ea typeface="+mn-ea"/>
                <a:cs typeface="+mn-ea"/>
                <a:sym typeface="+mn-lt"/>
              </a:rPr>
              <a:t>ANN</a:t>
            </a:r>
            <a:r>
              <a:rPr lang="zh-CN" altLang="en-US">
                <a:solidFill>
                  <a:schemeClr val="bg1"/>
                </a:solidFill>
                <a:latin typeface="+mn-lt"/>
                <a:ea typeface="+mn-ea"/>
                <a:cs typeface="+mn-ea"/>
                <a:sym typeface="+mn-lt"/>
              </a:rPr>
              <a:t>模型</a:t>
            </a:r>
            <a:endParaRPr lang="zh-CN" altLang="en-US">
              <a:solidFill>
                <a:schemeClr val="bg1"/>
              </a:solidFill>
              <a:latin typeface="+mn-lt"/>
              <a:ea typeface="+mn-ea"/>
              <a:cs typeface="+mn-ea"/>
              <a:sym typeface="+mn-lt"/>
            </a:endParaRPr>
          </a:p>
        </p:txBody>
      </p:sp>
      <p:sp>
        <p:nvSpPr>
          <p:cNvPr id="13" name="Line 18"/>
          <p:cNvSpPr>
            <a:spLocks noChangeShapeType="1"/>
          </p:cNvSpPr>
          <p:nvPr/>
        </p:nvSpPr>
        <p:spPr bwMode="auto">
          <a:xfrm flipH="1">
            <a:off x="1157960" y="3878670"/>
            <a:ext cx="1588" cy="64558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4" name="Group 138"/>
          <p:cNvGrpSpPr/>
          <p:nvPr/>
        </p:nvGrpSpPr>
        <p:grpSpPr>
          <a:xfrm>
            <a:off x="1073977" y="3767545"/>
            <a:ext cx="182211" cy="202388"/>
            <a:chOff x="1661" y="2750"/>
            <a:chExt cx="250" cy="250"/>
          </a:xfrm>
        </p:grpSpPr>
        <p:sp>
          <p:nvSpPr>
            <p:cNvPr id="15" name="Oval 139"/>
            <p:cNvSpPr>
              <a:spLocks noChangeArrowheads="1"/>
            </p:cNvSpPr>
            <p:nvPr/>
          </p:nvSpPr>
          <p:spPr bwMode="auto">
            <a:xfrm>
              <a:off x="1661" y="2750"/>
              <a:ext cx="250" cy="251"/>
            </a:xfrm>
            <a:prstGeom prst="ellipse">
              <a:avLst/>
            </a:prstGeom>
            <a:solidFill>
              <a:srgbClr val="013B6D"/>
            </a:solidFill>
            <a:ln>
              <a:noFill/>
            </a:ln>
          </p:spPr>
          <p:txBody>
            <a:bodyPr wrap="none" anchor="ctr"/>
            <a:lstStyle/>
            <a:p>
              <a:pPr algn="ctr" fontAlgn="auto">
                <a:spcBef>
                  <a:spcPct val="0"/>
                </a:spcBef>
                <a:spcAft>
                  <a:spcPct val="0"/>
                </a:spcAft>
                <a:defRPr/>
              </a:pPr>
              <a:endParaRPr lang="ko-KR" altLang="en-US">
                <a:cs typeface="+mn-ea"/>
                <a:sym typeface="+mn-lt"/>
              </a:endParaRPr>
            </a:p>
          </p:txBody>
        </p:sp>
        <p:sp>
          <p:nvSpPr>
            <p:cNvPr id="16"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a:cs typeface="+mn-ea"/>
                <a:sym typeface="+mn-lt"/>
              </a:endParaRPr>
            </a:p>
          </p:txBody>
        </p:sp>
      </p:grpSp>
      <p:sp>
        <p:nvSpPr>
          <p:cNvPr id="17" name="AutoShape 5"/>
          <p:cNvSpPr>
            <a:spLocks noChangeArrowheads="1"/>
          </p:cNvSpPr>
          <p:nvPr/>
        </p:nvSpPr>
        <p:spPr bwMode="auto">
          <a:xfrm>
            <a:off x="4274623" y="4220863"/>
            <a:ext cx="1700213" cy="1497997"/>
          </a:xfrm>
          <a:prstGeom prst="roundRect">
            <a:avLst>
              <a:gd name="adj" fmla="val 13009"/>
            </a:avLst>
          </a:prstGeom>
          <a:solidFill>
            <a:srgbClr val="CF3B4C"/>
          </a:solidFill>
          <a:ln w="19050" cap="rnd">
            <a:solidFill>
              <a:schemeClr val="tx1">
                <a:lumMod val="65000"/>
                <a:lumOff val="35000"/>
              </a:schemeClr>
            </a:solidFill>
            <a:prstDash val="sysDot"/>
            <a:round/>
          </a:ln>
          <a:effectLst/>
        </p:spPr>
        <p:txBody>
          <a:bodyPr wrap="none" anchor="ctr"/>
          <a:lstStyle/>
          <a:p>
            <a:endParaRPr lang="zh-CN" altLang="en-US">
              <a:solidFill>
                <a:srgbClr val="595959"/>
              </a:solidFill>
              <a:cs typeface="+mn-ea"/>
              <a:sym typeface="+mn-lt"/>
            </a:endParaRPr>
          </a:p>
        </p:txBody>
      </p:sp>
      <p:sp>
        <p:nvSpPr>
          <p:cNvPr id="18" name="TextBox 57"/>
          <p:cNvSpPr txBox="1">
            <a:spLocks noChangeArrowheads="1"/>
          </p:cNvSpPr>
          <p:nvPr/>
        </p:nvSpPr>
        <p:spPr bwMode="auto">
          <a:xfrm>
            <a:off x="4417497" y="4321406"/>
            <a:ext cx="177323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eaLnBrk="1" hangingPunct="1"/>
            <a:r>
              <a:rPr lang="zh-CN" altLang="en-US">
                <a:solidFill>
                  <a:schemeClr val="bg1"/>
                </a:solidFill>
                <a:latin typeface="+mn-lt"/>
                <a:ea typeface="+mn-ea"/>
                <a:cs typeface="+mn-ea"/>
                <a:sym typeface="+mn-lt"/>
              </a:rPr>
              <a:t>分析和预测</a:t>
            </a:r>
            <a:endParaRPr lang="zh-CN" altLang="en-US">
              <a:solidFill>
                <a:schemeClr val="bg1"/>
              </a:solidFill>
              <a:latin typeface="+mn-lt"/>
              <a:ea typeface="+mn-ea"/>
              <a:cs typeface="+mn-ea"/>
              <a:sym typeface="+mn-lt"/>
            </a:endParaRPr>
          </a:p>
          <a:p>
            <a:pPr eaLnBrk="1" hangingPunct="1"/>
            <a:r>
              <a:rPr lang="zh-CN" altLang="en-US">
                <a:solidFill>
                  <a:schemeClr val="bg1"/>
                </a:solidFill>
                <a:latin typeface="+mn-lt"/>
                <a:ea typeface="+mn-ea"/>
                <a:cs typeface="+mn-ea"/>
                <a:sym typeface="+mn-lt"/>
              </a:rPr>
              <a:t>各国</a:t>
            </a:r>
            <a:endParaRPr lang="zh-CN" altLang="en-US">
              <a:solidFill>
                <a:schemeClr val="bg1"/>
              </a:solidFill>
              <a:latin typeface="+mn-lt"/>
              <a:ea typeface="+mn-ea"/>
              <a:cs typeface="+mn-ea"/>
              <a:sym typeface="+mn-lt"/>
            </a:endParaRPr>
          </a:p>
          <a:p>
            <a:pPr eaLnBrk="1" hangingPunct="1"/>
            <a:r>
              <a:rPr lang="zh-CN">
                <a:solidFill>
                  <a:schemeClr val="bg1"/>
                </a:solidFill>
                <a:latin typeface="+mn-lt"/>
                <a:ea typeface="+mn-ea"/>
                <a:cs typeface="+mn-ea"/>
                <a:sym typeface="+mn-lt"/>
              </a:rPr>
              <a:t>失业率</a:t>
            </a:r>
            <a:endParaRPr lang="zh-CN">
              <a:solidFill>
                <a:schemeClr val="bg1"/>
              </a:solidFill>
              <a:latin typeface="+mn-lt"/>
              <a:ea typeface="+mn-ea"/>
              <a:cs typeface="+mn-ea"/>
              <a:sym typeface="+mn-lt"/>
            </a:endParaRPr>
          </a:p>
        </p:txBody>
      </p:sp>
      <p:sp>
        <p:nvSpPr>
          <p:cNvPr id="20" name="Line 18"/>
          <p:cNvSpPr>
            <a:spLocks noChangeShapeType="1"/>
          </p:cNvSpPr>
          <p:nvPr/>
        </p:nvSpPr>
        <p:spPr bwMode="auto">
          <a:xfrm flipH="1">
            <a:off x="4427022" y="3878670"/>
            <a:ext cx="1588" cy="64558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21" name="Group 138"/>
          <p:cNvGrpSpPr/>
          <p:nvPr/>
        </p:nvGrpSpPr>
        <p:grpSpPr>
          <a:xfrm>
            <a:off x="4363269" y="3767544"/>
            <a:ext cx="182252" cy="202458"/>
            <a:chOff x="1661" y="2750"/>
            <a:chExt cx="250" cy="250"/>
          </a:xfrm>
        </p:grpSpPr>
        <p:sp>
          <p:nvSpPr>
            <p:cNvPr id="22" name="Oval 139"/>
            <p:cNvSpPr>
              <a:spLocks noChangeArrowheads="1"/>
            </p:cNvSpPr>
            <p:nvPr/>
          </p:nvSpPr>
          <p:spPr bwMode="auto">
            <a:xfrm>
              <a:off x="1661" y="2750"/>
              <a:ext cx="250" cy="250"/>
            </a:xfrm>
            <a:prstGeom prst="ellipse">
              <a:avLst/>
            </a:prstGeom>
            <a:solidFill>
              <a:schemeClr val="bg1">
                <a:lumMod val="65000"/>
              </a:schemeClr>
            </a:solidFill>
            <a:ln>
              <a:noFill/>
            </a:ln>
          </p:spPr>
          <p:txBody>
            <a:bodyPr wrap="none" anchor="ctr"/>
            <a:lstStyle/>
            <a:p>
              <a:pPr algn="ctr" fontAlgn="auto">
                <a:spcBef>
                  <a:spcPct val="0"/>
                </a:spcBef>
                <a:spcAft>
                  <a:spcPct val="0"/>
                </a:spcAft>
                <a:defRPr/>
              </a:pPr>
              <a:endParaRPr lang="ko-KR" altLang="en-US">
                <a:cs typeface="+mn-ea"/>
                <a:sym typeface="+mn-lt"/>
              </a:endParaRPr>
            </a:p>
          </p:txBody>
        </p:sp>
        <p:sp>
          <p:nvSpPr>
            <p:cNvPr id="23"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a:cs typeface="+mn-ea"/>
                <a:sym typeface="+mn-lt"/>
              </a:endParaRPr>
            </a:p>
          </p:txBody>
        </p:sp>
      </p:grpSp>
      <p:sp>
        <p:nvSpPr>
          <p:cNvPr id="24" name="AutoShape 2"/>
          <p:cNvSpPr>
            <a:spLocks noChangeArrowheads="1"/>
          </p:cNvSpPr>
          <p:nvPr/>
        </p:nvSpPr>
        <p:spPr bwMode="auto">
          <a:xfrm>
            <a:off x="5929377" y="1881947"/>
            <a:ext cx="1619250" cy="1668639"/>
          </a:xfrm>
          <a:prstGeom prst="roundRect">
            <a:avLst>
              <a:gd name="adj" fmla="val 13009"/>
            </a:avLst>
          </a:prstGeom>
          <a:solidFill>
            <a:srgbClr val="344F66"/>
          </a:solidFill>
          <a:ln w="19050" cap="rnd">
            <a:solidFill>
              <a:schemeClr val="tx1">
                <a:lumMod val="65000"/>
                <a:lumOff val="35000"/>
              </a:schemeClr>
            </a:solidFill>
            <a:prstDash val="sysDot"/>
            <a:round/>
          </a:ln>
          <a:effectLst/>
        </p:spPr>
        <p:txBody>
          <a:bodyPr/>
          <a:lstStyle/>
          <a:p>
            <a:endParaRPr lang="zh-CN" altLang="en-US">
              <a:cs typeface="+mn-ea"/>
              <a:sym typeface="+mn-lt"/>
            </a:endParaRPr>
          </a:p>
        </p:txBody>
      </p:sp>
      <p:sp>
        <p:nvSpPr>
          <p:cNvPr id="25" name="TextBox 57"/>
          <p:cNvSpPr txBox="1">
            <a:spLocks noChangeArrowheads="1"/>
          </p:cNvSpPr>
          <p:nvPr/>
        </p:nvSpPr>
        <p:spPr bwMode="auto">
          <a:xfrm>
            <a:off x="6108065" y="1955800"/>
            <a:ext cx="140843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chemeClr val="bg1"/>
                </a:solidFill>
                <a:latin typeface="+mn-lt"/>
                <a:ea typeface="+mn-ea"/>
                <a:cs typeface="+mn-ea"/>
                <a:sym typeface="+mn-lt"/>
              </a:rPr>
              <a:t>分析和预测各国</a:t>
            </a:r>
            <a:endParaRPr lang="zh-CN" altLang="en-US" b="1">
              <a:solidFill>
                <a:schemeClr val="bg1"/>
              </a:solidFill>
              <a:latin typeface="+mn-lt"/>
              <a:ea typeface="+mn-ea"/>
              <a:cs typeface="+mn-ea"/>
              <a:sym typeface="+mn-lt"/>
            </a:endParaRPr>
          </a:p>
          <a:p>
            <a:pPr eaLnBrk="1" hangingPunct="1"/>
            <a:r>
              <a:rPr lang="zh-CN" altLang="en-US" b="1">
                <a:solidFill>
                  <a:schemeClr val="bg1"/>
                </a:solidFill>
                <a:latin typeface="+mn-lt"/>
                <a:ea typeface="+mn-ea"/>
                <a:cs typeface="+mn-ea"/>
                <a:sym typeface="+mn-lt"/>
              </a:rPr>
              <a:t>劳动力成本</a:t>
            </a:r>
            <a:endParaRPr lang="zh-CN" altLang="en-US" b="1">
              <a:solidFill>
                <a:schemeClr val="bg1"/>
              </a:solidFill>
              <a:latin typeface="+mn-lt"/>
              <a:ea typeface="+mn-ea"/>
              <a:cs typeface="+mn-ea"/>
              <a:sym typeface="+mn-lt"/>
            </a:endParaRPr>
          </a:p>
        </p:txBody>
      </p:sp>
      <p:sp>
        <p:nvSpPr>
          <p:cNvPr id="27" name="Line 16"/>
          <p:cNvSpPr>
            <a:spLocks noChangeShapeType="1"/>
          </p:cNvSpPr>
          <p:nvPr/>
        </p:nvSpPr>
        <p:spPr bwMode="auto">
          <a:xfrm flipH="1">
            <a:off x="6088127" y="2077740"/>
            <a:ext cx="0" cy="1793874"/>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28" name="Group 138"/>
          <p:cNvGrpSpPr/>
          <p:nvPr/>
        </p:nvGrpSpPr>
        <p:grpSpPr>
          <a:xfrm>
            <a:off x="6007986" y="3771579"/>
            <a:ext cx="182151" cy="202340"/>
            <a:chOff x="1661" y="2750"/>
            <a:chExt cx="250" cy="250"/>
          </a:xfrm>
        </p:grpSpPr>
        <p:sp>
          <p:nvSpPr>
            <p:cNvPr id="29" name="Oval 139"/>
            <p:cNvSpPr>
              <a:spLocks noChangeArrowheads="1"/>
            </p:cNvSpPr>
            <p:nvPr/>
          </p:nvSpPr>
          <p:spPr bwMode="auto">
            <a:xfrm>
              <a:off x="1661" y="2750"/>
              <a:ext cx="250" cy="250"/>
            </a:xfrm>
            <a:prstGeom prst="ellipse">
              <a:avLst/>
            </a:prstGeom>
            <a:solidFill>
              <a:srgbClr val="013B6D"/>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a:cs typeface="+mn-ea"/>
                <a:sym typeface="+mn-lt"/>
              </a:endParaRPr>
            </a:p>
          </p:txBody>
        </p:sp>
        <p:sp>
          <p:nvSpPr>
            <p:cNvPr id="30"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a:cs typeface="+mn-ea"/>
                <a:sym typeface="+mn-lt"/>
              </a:endParaRPr>
            </a:p>
          </p:txBody>
        </p:sp>
      </p:grpSp>
      <p:sp>
        <p:nvSpPr>
          <p:cNvPr id="31" name="AutoShape 6"/>
          <p:cNvSpPr>
            <a:spLocks noChangeArrowheads="1"/>
          </p:cNvSpPr>
          <p:nvPr/>
        </p:nvSpPr>
        <p:spPr bwMode="auto">
          <a:xfrm>
            <a:off x="7615319" y="4208517"/>
            <a:ext cx="1681162" cy="1497996"/>
          </a:xfrm>
          <a:prstGeom prst="roundRect">
            <a:avLst>
              <a:gd name="adj" fmla="val 13009"/>
            </a:avLst>
          </a:prstGeom>
          <a:solidFill>
            <a:srgbClr val="344F66"/>
          </a:solidFill>
          <a:ln w="19050" cap="rnd">
            <a:solidFill>
              <a:schemeClr val="tx1">
                <a:lumMod val="65000"/>
                <a:lumOff val="35000"/>
              </a:schemeClr>
            </a:solidFill>
            <a:prstDash val="sysDot"/>
            <a:round/>
          </a:ln>
          <a:effectLst/>
        </p:spPr>
        <p:txBody>
          <a:bodyPr/>
          <a:lstStyle/>
          <a:p>
            <a:endParaRPr lang="zh-CN" altLang="en-US">
              <a:cs typeface="+mn-ea"/>
              <a:sym typeface="+mn-lt"/>
            </a:endParaRPr>
          </a:p>
        </p:txBody>
      </p:sp>
      <p:sp>
        <p:nvSpPr>
          <p:cNvPr id="32" name="Line 7"/>
          <p:cNvSpPr>
            <a:spLocks noChangeShapeType="1"/>
          </p:cNvSpPr>
          <p:nvPr/>
        </p:nvSpPr>
        <p:spPr bwMode="auto">
          <a:xfrm flipH="1">
            <a:off x="7751845" y="3878670"/>
            <a:ext cx="3175" cy="645583"/>
          </a:xfrm>
          <a:prstGeom prst="line">
            <a:avLst/>
          </a:prstGeom>
          <a:noFill/>
          <a:ln w="19050">
            <a:solidFill>
              <a:schemeClr val="bg1"/>
            </a:solidFill>
            <a:prstDash val="sysDot"/>
            <a:round/>
            <a:headEnd type="oval" w="med" len="med"/>
            <a:tailEnd type="oval" w="med" len="med"/>
          </a:ln>
          <a:effectLst/>
        </p:spPr>
        <p:txBody>
          <a:bodyPr/>
          <a:lstStyle/>
          <a:p>
            <a:pPr fontAlgn="auto">
              <a:spcBef>
                <a:spcPct val="0"/>
              </a:spcBef>
              <a:spcAft>
                <a:spcPct val="0"/>
              </a:spcAft>
              <a:defRPr/>
            </a:pPr>
            <a:endParaRPr lang="zh-CN" altLang="en-US">
              <a:cs typeface="+mn-ea"/>
              <a:sym typeface="+mn-lt"/>
            </a:endParaRPr>
          </a:p>
        </p:txBody>
      </p:sp>
      <p:grpSp>
        <p:nvGrpSpPr>
          <p:cNvPr id="33" name="Group 138"/>
          <p:cNvGrpSpPr/>
          <p:nvPr/>
        </p:nvGrpSpPr>
        <p:grpSpPr>
          <a:xfrm>
            <a:off x="7652602" y="3771073"/>
            <a:ext cx="182144" cy="202433"/>
            <a:chOff x="1661" y="2750"/>
            <a:chExt cx="250" cy="250"/>
          </a:xfrm>
        </p:grpSpPr>
        <p:sp>
          <p:nvSpPr>
            <p:cNvPr id="34" name="Oval 139"/>
            <p:cNvSpPr>
              <a:spLocks noChangeArrowheads="1"/>
            </p:cNvSpPr>
            <p:nvPr/>
          </p:nvSpPr>
          <p:spPr bwMode="auto">
            <a:xfrm>
              <a:off x="1661" y="2750"/>
              <a:ext cx="250" cy="250"/>
            </a:xfrm>
            <a:prstGeom prst="ellipse">
              <a:avLst/>
            </a:prstGeom>
            <a:solidFill>
              <a:srgbClr val="013B6D"/>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a:cs typeface="+mn-ea"/>
                <a:sym typeface="+mn-lt"/>
              </a:endParaRPr>
            </a:p>
          </p:txBody>
        </p:sp>
        <p:sp>
          <p:nvSpPr>
            <p:cNvPr id="35"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a:cs typeface="+mn-ea"/>
                <a:sym typeface="+mn-lt"/>
              </a:endParaRPr>
            </a:p>
          </p:txBody>
        </p:sp>
      </p:grpSp>
      <p:sp>
        <p:nvSpPr>
          <p:cNvPr id="36" name="TextBox 57"/>
          <p:cNvSpPr txBox="1">
            <a:spLocks noChangeArrowheads="1"/>
          </p:cNvSpPr>
          <p:nvPr/>
        </p:nvSpPr>
        <p:spPr bwMode="auto">
          <a:xfrm>
            <a:off x="7796295" y="4333752"/>
            <a:ext cx="2287587"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anose="020B0503020204020204" pitchFamily="34" charset="-122"/>
                <a:ea typeface="微软雅黑" panose="020B0503020204020204" pitchFamily="34" charset="-122"/>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chemeClr val="bg1"/>
                </a:solidFill>
                <a:latin typeface="+mn-lt"/>
                <a:ea typeface="+mn-ea"/>
                <a:cs typeface="+mn-ea"/>
                <a:sym typeface="+mn-lt"/>
              </a:rPr>
              <a:t>分析和预测</a:t>
            </a:r>
            <a:endParaRPr lang="zh-CN" altLang="en-US">
              <a:solidFill>
                <a:schemeClr val="bg1"/>
              </a:solidFill>
              <a:latin typeface="+mn-lt"/>
              <a:ea typeface="+mn-ea"/>
              <a:cs typeface="+mn-ea"/>
              <a:sym typeface="+mn-lt"/>
            </a:endParaRPr>
          </a:p>
          <a:p>
            <a:r>
              <a:rPr lang="zh-CN" altLang="en-US">
                <a:solidFill>
                  <a:schemeClr val="bg1"/>
                </a:solidFill>
                <a:latin typeface="+mn-lt"/>
                <a:ea typeface="+mn-ea"/>
                <a:cs typeface="+mn-ea"/>
                <a:sym typeface="+mn-lt"/>
              </a:rPr>
              <a:t>各国</a:t>
            </a:r>
            <a:endParaRPr lang="zh-CN" altLang="en-US">
              <a:solidFill>
                <a:schemeClr val="bg1"/>
              </a:solidFill>
              <a:latin typeface="+mn-lt"/>
              <a:ea typeface="+mn-ea"/>
              <a:cs typeface="+mn-ea"/>
              <a:sym typeface="+mn-lt"/>
            </a:endParaRPr>
          </a:p>
          <a:p>
            <a:r>
              <a:rPr lang="zh-CN" altLang="en-US">
                <a:solidFill>
                  <a:schemeClr val="bg1"/>
                </a:solidFill>
                <a:latin typeface="+mn-lt"/>
                <a:ea typeface="+mn-ea"/>
                <a:cs typeface="+mn-ea"/>
                <a:sym typeface="+mn-lt"/>
              </a:rPr>
              <a:t>国际贸易额</a:t>
            </a:r>
            <a:endParaRPr lang="zh-CN" altLang="en-US">
              <a:solidFill>
                <a:schemeClr val="bg1"/>
              </a:solidFill>
              <a:latin typeface="+mn-lt"/>
              <a:ea typeface="+mn-ea"/>
              <a:cs typeface="+mn-ea"/>
              <a:sym typeface="+mn-lt"/>
            </a:endParaRPr>
          </a:p>
        </p:txBody>
      </p:sp>
      <p:sp>
        <p:nvSpPr>
          <p:cNvPr id="38" name="AutoShape 4"/>
          <p:cNvSpPr>
            <a:spLocks noChangeArrowheads="1"/>
          </p:cNvSpPr>
          <p:nvPr/>
        </p:nvSpPr>
        <p:spPr bwMode="auto">
          <a:xfrm>
            <a:off x="9229789" y="1881074"/>
            <a:ext cx="1619250" cy="1669572"/>
          </a:xfrm>
          <a:prstGeom prst="roundRect">
            <a:avLst>
              <a:gd name="adj" fmla="val 13009"/>
            </a:avLst>
          </a:prstGeom>
          <a:solidFill>
            <a:srgbClr val="CF3B4C"/>
          </a:solidFill>
          <a:ln w="19050" cap="rnd">
            <a:solidFill>
              <a:schemeClr val="tx1">
                <a:lumMod val="65000"/>
                <a:lumOff val="35000"/>
              </a:schemeClr>
            </a:solidFill>
            <a:prstDash val="sysDot"/>
            <a:round/>
          </a:ln>
          <a:effectLst/>
        </p:spPr>
        <p:txBody>
          <a:bodyPr wrap="none" anchor="ctr"/>
          <a:lstStyle/>
          <a:p>
            <a:endParaRPr lang="zh-CN" altLang="en-US">
              <a:solidFill>
                <a:srgbClr val="595959"/>
              </a:solidFill>
              <a:cs typeface="+mn-ea"/>
              <a:sym typeface="+mn-lt"/>
            </a:endParaRPr>
          </a:p>
        </p:txBody>
      </p:sp>
      <p:sp>
        <p:nvSpPr>
          <p:cNvPr id="39" name="Line 14"/>
          <p:cNvSpPr>
            <a:spLocks noChangeShapeType="1"/>
          </p:cNvSpPr>
          <p:nvPr/>
        </p:nvSpPr>
        <p:spPr bwMode="auto">
          <a:xfrm flipH="1">
            <a:off x="9380601" y="2111253"/>
            <a:ext cx="0" cy="1760361"/>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40" name="Group 138"/>
          <p:cNvGrpSpPr/>
          <p:nvPr/>
        </p:nvGrpSpPr>
        <p:grpSpPr>
          <a:xfrm>
            <a:off x="9297210" y="3775147"/>
            <a:ext cx="182151" cy="202300"/>
            <a:chOff x="1661" y="2750"/>
            <a:chExt cx="250" cy="250"/>
          </a:xfrm>
        </p:grpSpPr>
        <p:sp>
          <p:nvSpPr>
            <p:cNvPr id="41" name="Oval 139"/>
            <p:cNvSpPr>
              <a:spLocks noChangeArrowheads="1"/>
            </p:cNvSpPr>
            <p:nvPr/>
          </p:nvSpPr>
          <p:spPr bwMode="auto">
            <a:xfrm>
              <a:off x="1660" y="2749"/>
              <a:ext cx="251" cy="251"/>
            </a:xfrm>
            <a:prstGeom prst="ellipse">
              <a:avLst/>
            </a:prstGeom>
            <a:solidFill>
              <a:schemeClr val="bg1">
                <a:lumMod val="65000"/>
              </a:schemeClr>
            </a:solidFill>
            <a:ln>
              <a:noFill/>
            </a:ln>
          </p:spPr>
          <p:txBody>
            <a:bodyPr wrap="none" anchor="ctr"/>
            <a:lstStyle/>
            <a:p>
              <a:pPr algn="ctr" fontAlgn="auto">
                <a:spcBef>
                  <a:spcPct val="0"/>
                </a:spcBef>
                <a:spcAft>
                  <a:spcPct val="0"/>
                </a:spcAft>
                <a:defRPr/>
              </a:pPr>
              <a:endParaRPr lang="ko-KR" altLang="en-US">
                <a:cs typeface="+mn-ea"/>
                <a:sym typeface="+mn-lt"/>
              </a:endParaRPr>
            </a:p>
          </p:txBody>
        </p:sp>
        <p:sp>
          <p:nvSpPr>
            <p:cNvPr id="42"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14:hiddenLine>
              </a:ext>
            </a:extLst>
          </p:spPr>
          <p:txBody>
            <a:bodyPr wrap="none" anchor="ctr"/>
            <a:lstStyle/>
            <a:p>
              <a:pPr algn="ctr"/>
              <a:endParaRPr lang="ko-KR" altLang="en-US">
                <a:cs typeface="+mn-ea"/>
                <a:sym typeface="+mn-lt"/>
              </a:endParaRPr>
            </a:p>
          </p:txBody>
        </p:sp>
      </p:grpSp>
      <p:sp>
        <p:nvSpPr>
          <p:cNvPr id="43" name="TextBox 57"/>
          <p:cNvSpPr txBox="1">
            <a:spLocks noChangeArrowheads="1"/>
          </p:cNvSpPr>
          <p:nvPr/>
        </p:nvSpPr>
        <p:spPr bwMode="auto">
          <a:xfrm>
            <a:off x="9373870" y="1955800"/>
            <a:ext cx="158877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solidFill>
                  <a:schemeClr val="bg1"/>
                </a:solidFill>
                <a:latin typeface="+mn-lt"/>
                <a:ea typeface="+mn-ea"/>
                <a:cs typeface="+mn-ea"/>
                <a:sym typeface="+mn-lt"/>
              </a:rPr>
              <a:t>比较分析</a:t>
            </a:r>
            <a:endParaRPr lang="zh-CN" altLang="en-US" b="1">
              <a:solidFill>
                <a:schemeClr val="bg1"/>
              </a:solidFill>
              <a:latin typeface="+mn-lt"/>
              <a:ea typeface="+mn-ea"/>
              <a:cs typeface="+mn-ea"/>
              <a:sym typeface="+mn-lt"/>
            </a:endParaRPr>
          </a:p>
          <a:p>
            <a:pPr eaLnBrk="1" hangingPunct="1"/>
            <a:r>
              <a:rPr lang="zh-CN" altLang="en-US" b="1">
                <a:solidFill>
                  <a:schemeClr val="bg1"/>
                </a:solidFill>
                <a:latin typeface="+mn-lt"/>
                <a:ea typeface="+mn-ea"/>
                <a:cs typeface="+mn-ea"/>
                <a:sym typeface="+mn-lt"/>
              </a:rPr>
              <a:t>新冠疫情</a:t>
            </a:r>
            <a:endParaRPr lang="zh-CN" altLang="en-US" b="1">
              <a:solidFill>
                <a:schemeClr val="bg1"/>
              </a:solidFill>
              <a:latin typeface="+mn-lt"/>
              <a:ea typeface="+mn-ea"/>
              <a:cs typeface="+mn-ea"/>
              <a:sym typeface="+mn-lt"/>
            </a:endParaRPr>
          </a:p>
          <a:p>
            <a:pPr eaLnBrk="1" hangingPunct="1"/>
            <a:r>
              <a:rPr lang="zh-CN" altLang="en-US" b="1">
                <a:solidFill>
                  <a:schemeClr val="bg1"/>
                </a:solidFill>
                <a:latin typeface="+mn-lt"/>
                <a:ea typeface="+mn-ea"/>
                <a:cs typeface="+mn-ea"/>
                <a:sym typeface="+mn-lt"/>
              </a:rPr>
              <a:t>对</a:t>
            </a:r>
            <a:endParaRPr lang="zh-CN" altLang="en-US" b="1">
              <a:solidFill>
                <a:schemeClr val="bg1"/>
              </a:solidFill>
              <a:latin typeface="+mn-lt"/>
              <a:ea typeface="+mn-ea"/>
              <a:cs typeface="+mn-ea"/>
              <a:sym typeface="+mn-lt"/>
            </a:endParaRPr>
          </a:p>
          <a:p>
            <a:pPr eaLnBrk="1" hangingPunct="1"/>
            <a:r>
              <a:rPr lang="zh-CN" altLang="en-US" b="1">
                <a:solidFill>
                  <a:schemeClr val="bg1"/>
                </a:solidFill>
                <a:latin typeface="+mn-lt"/>
                <a:ea typeface="+mn-ea"/>
                <a:cs typeface="+mn-ea"/>
                <a:sym typeface="+mn-lt"/>
              </a:rPr>
              <a:t>不同类型国家</a:t>
            </a:r>
            <a:endParaRPr lang="zh-CN" altLang="en-US" b="1">
              <a:solidFill>
                <a:schemeClr val="bg1"/>
              </a:solidFill>
              <a:latin typeface="+mn-lt"/>
              <a:ea typeface="+mn-ea"/>
              <a:cs typeface="+mn-ea"/>
              <a:sym typeface="+mn-lt"/>
            </a:endParaRPr>
          </a:p>
          <a:p>
            <a:pPr eaLnBrk="1" hangingPunct="1"/>
            <a:r>
              <a:rPr lang="zh-CN" altLang="en-US" b="1">
                <a:solidFill>
                  <a:schemeClr val="bg1"/>
                </a:solidFill>
                <a:latin typeface="+mn-lt"/>
                <a:ea typeface="+mn-ea"/>
                <a:cs typeface="+mn-ea"/>
                <a:sym typeface="+mn-lt"/>
              </a:rPr>
              <a:t>的影响差异</a:t>
            </a:r>
            <a:endParaRPr lang="zh-CN" altLang="en-US" b="1">
              <a:solidFill>
                <a:schemeClr val="bg1"/>
              </a:solidFill>
              <a:latin typeface="+mn-lt"/>
              <a:ea typeface="+mn-ea"/>
              <a:cs typeface="+mn-ea"/>
              <a:sym typeface="+mn-lt"/>
            </a:endParaRPr>
          </a:p>
        </p:txBody>
      </p:sp>
      <p:sp>
        <p:nvSpPr>
          <p:cNvPr id="47"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1.2 </a:t>
            </a:r>
            <a:r>
              <a:rPr lang="zh-CN" altLang="en-US" b="0">
                <a:solidFill>
                  <a:srgbClr val="444444"/>
                </a:solidFill>
                <a:latin typeface="+mn-lt"/>
                <a:ea typeface="+mn-ea"/>
                <a:cs typeface="+mn-ea"/>
                <a:sym typeface="+mn-lt"/>
              </a:rPr>
              <a:t>研究内容</a:t>
            </a:r>
            <a:endParaRPr lang="zh-CN" altLang="en-US" b="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bldLst>
      <p:bldP spid="3" grpId="0"/>
      <p:bldP spid="4" grpId="1"/>
      <p:bldP spid="8" grpId="2"/>
      <p:bldP spid="10" grpId="4" bldLvl="0" animBg="1"/>
      <p:bldP spid="11" grpId="5"/>
      <p:bldP spid="12" grpId="6"/>
      <p:bldP spid="13" grpId="7"/>
      <p:bldP spid="17" grpId="8"/>
      <p:bldP spid="18" grpId="9"/>
      <p:bldP spid="20" grpId="11"/>
      <p:bldP spid="24" grpId="12"/>
      <p:bldP spid="25" grpId="13"/>
      <p:bldP spid="27" grpId="15"/>
      <p:bldP spid="31" grpId="16"/>
      <p:bldP spid="32" grpId="17"/>
      <p:bldP spid="36" grpId="18"/>
      <p:bldP spid="38" grpId="20"/>
      <p:bldP spid="39" grpId="21"/>
      <p:bldP spid="43" grpId="22"/>
      <p:bldP spid="47" grpId="24"/>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3"/>
          <p:cNvSpPr txBox="1"/>
          <p:nvPr/>
        </p:nvSpPr>
        <p:spPr>
          <a:xfrm>
            <a:off x="2153285" y="1337945"/>
            <a:ext cx="9199880" cy="1384935"/>
          </a:xfrm>
          <a:prstGeom prst="rect">
            <a:avLst/>
          </a:prstGeom>
          <a:noFill/>
        </p:spPr>
        <p:txBody>
          <a:bodyPr wrap="square" lIns="0" tIns="0" rIns="0" bIns="0" rtlCol="0">
            <a:spAutoFit/>
          </a:bodyPr>
          <a:lstStyle/>
          <a:p>
            <a:pPr>
              <a:lnSpc>
                <a:spcPct val="150000"/>
              </a:lnSpc>
            </a:pPr>
            <a:r>
              <a:rPr lang="zh-CN" altLang="en-US" sz="2000">
                <a:solidFill>
                  <a:srgbClr val="555555"/>
                </a:solidFill>
                <a:cs typeface="+mn-ea"/>
                <a:sym typeface="+mn-lt"/>
              </a:rPr>
              <a:t>由官方提供的，国际货币基金组织（IMF）的全球数据</a:t>
            </a:r>
            <a:endParaRPr lang="zh-CN" altLang="en-US" sz="2000">
              <a:solidFill>
                <a:srgbClr val="555555"/>
              </a:solidFill>
              <a:cs typeface="+mn-ea"/>
              <a:sym typeface="+mn-lt"/>
            </a:endParaRPr>
          </a:p>
          <a:p>
            <a:pPr>
              <a:lnSpc>
                <a:spcPct val="150000"/>
              </a:lnSpc>
            </a:pPr>
            <a:r>
              <a:rPr lang="zh-CN" altLang="en-US" sz="2000">
                <a:solidFill>
                  <a:srgbClr val="555555"/>
                </a:solidFill>
                <a:cs typeface="+mn-ea"/>
                <a:sym typeface="+mn-lt"/>
              </a:rPr>
              <a:t>包含了所有国家自1980年开始的GDP、</a:t>
            </a:r>
            <a:r>
              <a:rPr lang="zh-CN" altLang="en-US" sz="2000">
                <a:solidFill>
                  <a:srgbClr val="555555"/>
                </a:solidFill>
                <a:cs typeface="+mn-ea"/>
                <a:sym typeface="+mn-lt"/>
              </a:rPr>
              <a:t>失业率、</a:t>
            </a:r>
            <a:r>
              <a:rPr lang="zh-CN" altLang="en-US" sz="2000">
                <a:solidFill>
                  <a:srgbClr val="555555"/>
                </a:solidFill>
                <a:cs typeface="+mn-ea"/>
                <a:sym typeface="+mn-lt"/>
              </a:rPr>
              <a:t>国民收入、通货膨胀率、人口、政府支出等</a:t>
            </a:r>
            <a:endParaRPr lang="zh-CN" altLang="en-US" sz="2000">
              <a:solidFill>
                <a:srgbClr val="555555"/>
              </a:solidFill>
              <a:cs typeface="+mn-ea"/>
              <a:sym typeface="+mn-lt"/>
            </a:endParaRPr>
          </a:p>
        </p:txBody>
      </p:sp>
      <p:sp>
        <p:nvSpPr>
          <p:cNvPr id="4" name="椭圆 3"/>
          <p:cNvSpPr/>
          <p:nvPr/>
        </p:nvSpPr>
        <p:spPr>
          <a:xfrm>
            <a:off x="1296078" y="1409700"/>
            <a:ext cx="640210" cy="64021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1</a:t>
            </a:r>
            <a:endParaRPr lang="zh-CN" altLang="en-US" sz="3200">
              <a:cs typeface="+mn-ea"/>
              <a:sym typeface="+mn-lt"/>
            </a:endParaRPr>
          </a:p>
        </p:txBody>
      </p:sp>
      <p:sp>
        <p:nvSpPr>
          <p:cNvPr id="5" name="TextBox 33"/>
          <p:cNvSpPr txBox="1"/>
          <p:nvPr/>
        </p:nvSpPr>
        <p:spPr>
          <a:xfrm>
            <a:off x="2153285" y="3314065"/>
            <a:ext cx="7106285" cy="461645"/>
          </a:xfrm>
          <a:prstGeom prst="rect">
            <a:avLst/>
          </a:prstGeom>
          <a:noFill/>
        </p:spPr>
        <p:txBody>
          <a:bodyPr wrap="square" lIns="0" tIns="0" rIns="0" bIns="0" rtlCol="0">
            <a:spAutoFit/>
          </a:bodyPr>
          <a:lstStyle/>
          <a:p>
            <a:pPr>
              <a:lnSpc>
                <a:spcPct val="150000"/>
              </a:lnSpc>
            </a:pPr>
            <a:r>
              <a:rPr lang="zh-CN" altLang="en-US" sz="2000">
                <a:solidFill>
                  <a:srgbClr val="555555"/>
                </a:solidFill>
                <a:cs typeface="+mn-ea"/>
                <a:sym typeface="+mn-lt"/>
              </a:rPr>
              <a:t>由</a:t>
            </a:r>
            <a:r>
              <a:rPr lang="en-US" altLang="zh-CN" sz="2000">
                <a:solidFill>
                  <a:srgbClr val="555555"/>
                </a:solidFill>
                <a:cs typeface="+mn-ea"/>
                <a:sym typeface="+mn-lt"/>
              </a:rPr>
              <a:t>OECD</a:t>
            </a:r>
            <a:r>
              <a:rPr lang="zh-CN" altLang="en-US" sz="2000">
                <a:solidFill>
                  <a:srgbClr val="555555"/>
                </a:solidFill>
                <a:cs typeface="+mn-ea"/>
                <a:sym typeface="+mn-lt"/>
              </a:rPr>
              <a:t>经济合作与发展组织提供的，国际贸易额数据</a:t>
            </a:r>
            <a:endParaRPr lang="zh-CN" altLang="en-US" sz="2000">
              <a:solidFill>
                <a:srgbClr val="555555"/>
              </a:solidFill>
              <a:cs typeface="+mn-ea"/>
              <a:sym typeface="+mn-lt"/>
            </a:endParaRPr>
          </a:p>
        </p:txBody>
      </p:sp>
      <p:sp>
        <p:nvSpPr>
          <p:cNvPr id="6" name="椭圆 5"/>
          <p:cNvSpPr/>
          <p:nvPr/>
        </p:nvSpPr>
        <p:spPr>
          <a:xfrm>
            <a:off x="1295867" y="3201320"/>
            <a:ext cx="640210" cy="640210"/>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2</a:t>
            </a:r>
            <a:endParaRPr lang="zh-CN" altLang="en-US" sz="3200">
              <a:cs typeface="+mn-ea"/>
              <a:sym typeface="+mn-lt"/>
            </a:endParaRPr>
          </a:p>
        </p:txBody>
      </p:sp>
      <p:sp>
        <p:nvSpPr>
          <p:cNvPr id="7" name="TextBox 33"/>
          <p:cNvSpPr txBox="1"/>
          <p:nvPr/>
        </p:nvSpPr>
        <p:spPr>
          <a:xfrm>
            <a:off x="2153285" y="5104765"/>
            <a:ext cx="7200265" cy="461645"/>
          </a:xfrm>
          <a:prstGeom prst="rect">
            <a:avLst/>
          </a:prstGeom>
          <a:noFill/>
        </p:spPr>
        <p:txBody>
          <a:bodyPr wrap="square" lIns="0" tIns="0" rIns="0" bIns="0" rtlCol="0">
            <a:spAutoFit/>
          </a:bodyPr>
          <a:lstStyle/>
          <a:p>
            <a:pPr>
              <a:lnSpc>
                <a:spcPct val="150000"/>
              </a:lnSpc>
            </a:pPr>
            <a:r>
              <a:rPr lang="zh-CN" altLang="en-US" sz="2000">
                <a:solidFill>
                  <a:srgbClr val="555555"/>
                </a:solidFill>
                <a:cs typeface="+mn-ea"/>
                <a:sym typeface="+mn-lt"/>
              </a:rPr>
              <a:t>由</a:t>
            </a:r>
            <a:r>
              <a:rPr lang="en-US" altLang="zh-CN" sz="2000">
                <a:solidFill>
                  <a:srgbClr val="555555"/>
                </a:solidFill>
                <a:cs typeface="+mn-ea"/>
                <a:sym typeface="+mn-lt"/>
              </a:rPr>
              <a:t>OECD</a:t>
            </a:r>
            <a:r>
              <a:rPr lang="zh-CN" altLang="en-US" sz="2000">
                <a:solidFill>
                  <a:srgbClr val="555555"/>
                </a:solidFill>
                <a:cs typeface="+mn-ea"/>
                <a:sym typeface="+mn-lt"/>
              </a:rPr>
              <a:t>经济合作与发展组织提供的，劳动力成本数据</a:t>
            </a:r>
            <a:endParaRPr lang="zh-CN" altLang="en-US" sz="2000">
              <a:solidFill>
                <a:srgbClr val="555555"/>
              </a:solidFill>
              <a:cs typeface="+mn-ea"/>
              <a:sym typeface="+mn-lt"/>
            </a:endParaRPr>
          </a:p>
        </p:txBody>
      </p:sp>
      <p:sp>
        <p:nvSpPr>
          <p:cNvPr id="8" name="椭圆 7"/>
          <p:cNvSpPr/>
          <p:nvPr/>
        </p:nvSpPr>
        <p:spPr>
          <a:xfrm>
            <a:off x="1296165" y="4992940"/>
            <a:ext cx="640210" cy="64021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3</a:t>
            </a:r>
            <a:endParaRPr lang="zh-CN" altLang="en-US" sz="3200">
              <a:cs typeface="+mn-ea"/>
              <a:sym typeface="+mn-lt"/>
            </a:endParaRPr>
          </a:p>
        </p:txBody>
      </p:sp>
      <p:sp>
        <p:nvSpPr>
          <p:cNvPr id="16"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1.</a:t>
            </a:r>
            <a:r>
              <a:rPr lang="en-US" b="0">
                <a:solidFill>
                  <a:srgbClr val="444444"/>
                </a:solidFill>
                <a:latin typeface="+mn-lt"/>
                <a:ea typeface="+mn-ea"/>
                <a:cs typeface="+mn-ea"/>
                <a:sym typeface="+mn-lt"/>
              </a:rPr>
              <a:t>3 </a:t>
            </a:r>
            <a:r>
              <a:rPr lang="zh-CN" altLang="en-US" b="0">
                <a:solidFill>
                  <a:srgbClr val="444444"/>
                </a:solidFill>
                <a:latin typeface="+mn-lt"/>
                <a:ea typeface="+mn-ea"/>
                <a:cs typeface="+mn-ea"/>
                <a:sym typeface="+mn-lt"/>
              </a:rPr>
              <a:t>研究数据</a:t>
            </a:r>
            <a:endParaRPr lang="zh-CN" altLang="en-US" b="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bldLst>
      <p:bldP spid="3" grpId="0"/>
      <p:bldP spid="4" grpId="1" bldLvl="0" animBg="1"/>
      <p:bldP spid="5" grpId="2"/>
      <p:bldP spid="6" grpId="3" bldLvl="0" animBg="1"/>
      <p:bldP spid="7" grpId="4"/>
      <p:bldP spid="8" grpId="5" bldLvl="0" animBg="1"/>
      <p:bldP spid="16" grpId="1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H="1">
            <a:off x="6722529" y="1729085"/>
            <a:ext cx="3312368" cy="453534"/>
            <a:chOff x="-380931" y="1470144"/>
            <a:chExt cx="3312368" cy="453534"/>
          </a:xfrm>
        </p:grpSpPr>
        <p:cxnSp>
          <p:nvCxnSpPr>
            <p:cNvPr id="35" name="直接连接符 34"/>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flipH="1">
            <a:off x="8403941" y="3719585"/>
            <a:ext cx="2132459"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167485" y="4742773"/>
            <a:ext cx="3168352"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569921" y="2578495"/>
            <a:ext cx="2440674" cy="856274"/>
            <a:chOff x="611560" y="1470144"/>
            <a:chExt cx="2440674" cy="856274"/>
          </a:xfrm>
        </p:grpSpPr>
        <p:cxnSp>
          <p:nvCxnSpPr>
            <p:cNvPr id="31" name="直接连接符 30"/>
            <p:cNvCxnSpPr/>
            <p:nvPr/>
          </p:nvCxnSpPr>
          <p:spPr>
            <a:xfrm>
              <a:off x="611560" y="1470144"/>
              <a:ext cx="1872208"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483768" y="1470144"/>
              <a:ext cx="568466" cy="856274"/>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a:grpSpLocks noChangeAspect="1"/>
          </p:cNvGrpSpPr>
          <p:nvPr/>
        </p:nvGrpSpPr>
        <p:grpSpPr>
          <a:xfrm>
            <a:off x="5153166" y="1697216"/>
            <a:ext cx="2020575" cy="1683815"/>
            <a:chOff x="1017666" y="1460660"/>
            <a:chExt cx="1241816" cy="1034848"/>
          </a:xfrm>
        </p:grpSpPr>
        <p:grpSp>
          <p:nvGrpSpPr>
            <p:cNvPr id="3" name="组合 2"/>
            <p:cNvGrpSpPr/>
            <p:nvPr/>
          </p:nvGrpSpPr>
          <p:grpSpPr>
            <a:xfrm>
              <a:off x="1017666" y="1460660"/>
              <a:ext cx="1241816" cy="1034848"/>
              <a:chOff x="1017666" y="1609725"/>
              <a:chExt cx="1241816" cy="1034848"/>
            </a:xfrm>
          </p:grpSpPr>
          <p:sp>
            <p:nvSpPr>
              <p:cNvPr id="5" name="六边形 4"/>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TextBox 10"/>
            <p:cNvSpPr txBox="1"/>
            <p:nvPr/>
          </p:nvSpPr>
          <p:spPr>
            <a:xfrm>
              <a:off x="1337252" y="1808549"/>
              <a:ext cx="580710" cy="245084"/>
            </a:xfrm>
            <a:prstGeom prst="rect">
              <a:avLst/>
            </a:prstGeom>
            <a:noFill/>
          </p:spPr>
          <p:txBody>
            <a:bodyPr wrap="none" rtlCol="0">
              <a:spAutoFit/>
            </a:bodyPr>
            <a:lstStyle/>
            <a:p>
              <a:pPr algn="r"/>
              <a:r>
                <a:rPr lang="zh-CN" altLang="en-US" sz="2000">
                  <a:solidFill>
                    <a:schemeClr val="bg1"/>
                  </a:solidFill>
                  <a:cs typeface="+mn-ea"/>
                  <a:sym typeface="+mn-lt"/>
                </a:rPr>
                <a:t>规则二</a:t>
              </a:r>
              <a:endParaRPr lang="zh-CN" altLang="en-US" sz="2000">
                <a:solidFill>
                  <a:schemeClr val="bg1"/>
                </a:solidFill>
                <a:cs typeface="+mn-ea"/>
                <a:sym typeface="+mn-lt"/>
              </a:endParaRPr>
            </a:p>
          </p:txBody>
        </p:sp>
      </p:grpSp>
      <p:grpSp>
        <p:nvGrpSpPr>
          <p:cNvPr id="7" name="组合 6"/>
          <p:cNvGrpSpPr>
            <a:grpSpLocks noChangeAspect="1"/>
          </p:cNvGrpSpPr>
          <p:nvPr/>
        </p:nvGrpSpPr>
        <p:grpSpPr>
          <a:xfrm>
            <a:off x="3318547" y="2569908"/>
            <a:ext cx="2020575" cy="1683815"/>
            <a:chOff x="1017666" y="2695004"/>
            <a:chExt cx="1241816" cy="1034848"/>
          </a:xfrm>
        </p:grpSpPr>
        <p:grpSp>
          <p:nvGrpSpPr>
            <p:cNvPr id="8" name="组合 7"/>
            <p:cNvGrpSpPr/>
            <p:nvPr/>
          </p:nvGrpSpPr>
          <p:grpSpPr>
            <a:xfrm>
              <a:off x="1017666" y="2695004"/>
              <a:ext cx="1241816" cy="1034848"/>
              <a:chOff x="1017666" y="1609725"/>
              <a:chExt cx="1241816" cy="1034848"/>
            </a:xfrm>
          </p:grpSpPr>
          <p:sp>
            <p:nvSpPr>
              <p:cNvPr id="10" name="六边形 9"/>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六边形 10"/>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TextBox 15"/>
            <p:cNvSpPr txBox="1"/>
            <p:nvPr/>
          </p:nvSpPr>
          <p:spPr>
            <a:xfrm>
              <a:off x="1336538" y="3062229"/>
              <a:ext cx="580710" cy="245084"/>
            </a:xfrm>
            <a:prstGeom prst="rect">
              <a:avLst/>
            </a:prstGeom>
            <a:noFill/>
          </p:spPr>
          <p:txBody>
            <a:bodyPr wrap="none" rtlCol="0">
              <a:spAutoFit/>
            </a:bodyPr>
            <a:lstStyle/>
            <a:p>
              <a:pPr algn="r"/>
              <a:r>
                <a:rPr lang="zh-CN" altLang="en-US" sz="2000">
                  <a:solidFill>
                    <a:schemeClr val="bg1"/>
                  </a:solidFill>
                  <a:cs typeface="+mn-ea"/>
                  <a:sym typeface="+mn-lt"/>
                </a:rPr>
                <a:t>规则一</a:t>
              </a:r>
              <a:endParaRPr lang="zh-CN" altLang="en-US" sz="2000">
                <a:solidFill>
                  <a:schemeClr val="bg1"/>
                </a:solidFill>
                <a:cs typeface="+mn-ea"/>
                <a:sym typeface="+mn-lt"/>
              </a:endParaRPr>
            </a:p>
          </p:txBody>
        </p:sp>
      </p:grpSp>
      <p:grpSp>
        <p:nvGrpSpPr>
          <p:cNvPr id="12" name="组合 11"/>
          <p:cNvGrpSpPr>
            <a:grpSpLocks noChangeAspect="1"/>
          </p:cNvGrpSpPr>
          <p:nvPr/>
        </p:nvGrpSpPr>
        <p:grpSpPr>
          <a:xfrm>
            <a:off x="4937395" y="3669097"/>
            <a:ext cx="2020575" cy="1683815"/>
            <a:chOff x="1017666" y="3929062"/>
            <a:chExt cx="1241816" cy="1034848"/>
          </a:xfrm>
        </p:grpSpPr>
        <p:grpSp>
          <p:nvGrpSpPr>
            <p:cNvPr id="13" name="组合 12"/>
            <p:cNvGrpSpPr/>
            <p:nvPr/>
          </p:nvGrpSpPr>
          <p:grpSpPr>
            <a:xfrm>
              <a:off x="1017666" y="3929062"/>
              <a:ext cx="1241816" cy="1034848"/>
              <a:chOff x="1017666" y="1609725"/>
              <a:chExt cx="1241816" cy="1034848"/>
            </a:xfrm>
          </p:grpSpPr>
          <p:sp>
            <p:nvSpPr>
              <p:cNvPr id="15" name="六边形 14"/>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六边形 15"/>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TextBox 20"/>
            <p:cNvSpPr txBox="1"/>
            <p:nvPr/>
          </p:nvSpPr>
          <p:spPr>
            <a:xfrm>
              <a:off x="1340360" y="4312512"/>
              <a:ext cx="580710" cy="245084"/>
            </a:xfrm>
            <a:prstGeom prst="rect">
              <a:avLst/>
            </a:prstGeom>
            <a:noFill/>
          </p:spPr>
          <p:txBody>
            <a:bodyPr wrap="none" rtlCol="0">
              <a:spAutoFit/>
            </a:bodyPr>
            <a:lstStyle/>
            <a:p>
              <a:pPr algn="r"/>
              <a:r>
                <a:rPr lang="zh-CN" altLang="en-US" sz="2000">
                  <a:solidFill>
                    <a:schemeClr val="bg1"/>
                  </a:solidFill>
                  <a:cs typeface="+mn-ea"/>
                  <a:sym typeface="+mn-lt"/>
                </a:rPr>
                <a:t>规则四</a:t>
              </a:r>
              <a:endParaRPr lang="zh-CN" altLang="en-US" sz="2000">
                <a:solidFill>
                  <a:schemeClr val="bg1"/>
                </a:solidFill>
                <a:cs typeface="+mn-ea"/>
                <a:sym typeface="+mn-lt"/>
              </a:endParaRPr>
            </a:p>
          </p:txBody>
        </p:sp>
      </p:grpSp>
      <p:grpSp>
        <p:nvGrpSpPr>
          <p:cNvPr id="17" name="组合 16"/>
          <p:cNvGrpSpPr>
            <a:grpSpLocks noChangeAspect="1"/>
          </p:cNvGrpSpPr>
          <p:nvPr/>
        </p:nvGrpSpPr>
        <p:grpSpPr>
          <a:xfrm>
            <a:off x="6683882" y="2949890"/>
            <a:ext cx="2020575" cy="1683815"/>
            <a:chOff x="1017666" y="2695004"/>
            <a:chExt cx="1241816" cy="1034848"/>
          </a:xfrm>
        </p:grpSpPr>
        <p:grpSp>
          <p:nvGrpSpPr>
            <p:cNvPr id="18" name="组合 17"/>
            <p:cNvGrpSpPr/>
            <p:nvPr/>
          </p:nvGrpSpPr>
          <p:grpSpPr>
            <a:xfrm>
              <a:off x="1017666" y="2695004"/>
              <a:ext cx="1241816" cy="1034848"/>
              <a:chOff x="1017666" y="1609725"/>
              <a:chExt cx="1241816" cy="1034848"/>
            </a:xfrm>
          </p:grpSpPr>
          <p:sp>
            <p:nvSpPr>
              <p:cNvPr id="20" name="六边形 19"/>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六边形 20"/>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TextBox 25"/>
            <p:cNvSpPr txBox="1"/>
            <p:nvPr/>
          </p:nvSpPr>
          <p:spPr>
            <a:xfrm>
              <a:off x="1329368" y="3082283"/>
              <a:ext cx="580710" cy="245084"/>
            </a:xfrm>
            <a:prstGeom prst="rect">
              <a:avLst/>
            </a:prstGeom>
            <a:noFill/>
          </p:spPr>
          <p:txBody>
            <a:bodyPr wrap="none" rtlCol="0">
              <a:spAutoFit/>
            </a:bodyPr>
            <a:lstStyle/>
            <a:p>
              <a:pPr algn="r"/>
              <a:r>
                <a:rPr lang="zh-CN" altLang="en-US" sz="2000">
                  <a:solidFill>
                    <a:schemeClr val="bg1"/>
                  </a:solidFill>
                  <a:cs typeface="+mn-ea"/>
                  <a:sym typeface="+mn-lt"/>
                </a:rPr>
                <a:t>规则三</a:t>
              </a:r>
              <a:endParaRPr lang="zh-CN" altLang="en-US" sz="2000">
                <a:solidFill>
                  <a:schemeClr val="bg1"/>
                </a:solidFill>
                <a:cs typeface="+mn-ea"/>
                <a:sym typeface="+mn-lt"/>
              </a:endParaRPr>
            </a:p>
          </p:txBody>
        </p:sp>
      </p:grpSp>
      <p:sp>
        <p:nvSpPr>
          <p:cNvPr id="23" name="Rectangle 13" descr="FD1DDF730CE4456e89755B07FE1653D0# #Rectangle 13"/>
          <p:cNvSpPr>
            <a:spLocks noChangeArrowheads="1"/>
          </p:cNvSpPr>
          <p:nvPr/>
        </p:nvSpPr>
        <p:spPr bwMode="auto">
          <a:xfrm>
            <a:off x="1473835" y="2597150"/>
            <a:ext cx="182499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None/>
              <a:defRPr/>
            </a:pPr>
            <a:r>
              <a:rPr lang="zh-CN" altLang="en-US" sz="1600">
                <a:solidFill>
                  <a:srgbClr val="555555"/>
                </a:solidFill>
                <a:latin typeface="+mn-lt"/>
                <a:ea typeface="+mn-ea"/>
                <a:cs typeface="+mn-ea"/>
                <a:sym typeface="+mn-lt"/>
              </a:rPr>
              <a:t>选择的代表国家应具备不同的经济发展状况（发达国家</a:t>
            </a:r>
            <a:r>
              <a:rPr lang="en-US" altLang="zh-CN" sz="1600">
                <a:solidFill>
                  <a:srgbClr val="555555"/>
                </a:solidFill>
                <a:latin typeface="+mn-lt"/>
                <a:ea typeface="+mn-ea"/>
                <a:cs typeface="+mn-ea"/>
                <a:sym typeface="+mn-lt"/>
              </a:rPr>
              <a:t>/</a:t>
            </a:r>
            <a:r>
              <a:rPr lang="zh-CN" altLang="en-US" sz="1600">
                <a:solidFill>
                  <a:srgbClr val="555555"/>
                </a:solidFill>
                <a:latin typeface="+mn-lt"/>
                <a:ea typeface="+mn-ea"/>
                <a:cs typeface="+mn-ea"/>
                <a:sym typeface="+mn-lt"/>
              </a:rPr>
              <a:t>发展中国家</a:t>
            </a:r>
            <a:r>
              <a:rPr lang="en-US" altLang="zh-CN" sz="1600">
                <a:solidFill>
                  <a:srgbClr val="555555"/>
                </a:solidFill>
                <a:latin typeface="+mn-lt"/>
                <a:ea typeface="+mn-ea"/>
                <a:cs typeface="+mn-ea"/>
                <a:sym typeface="+mn-lt"/>
              </a:rPr>
              <a:t>/</a:t>
            </a:r>
            <a:r>
              <a:rPr lang="zh-CN" altLang="en-US" sz="1600">
                <a:solidFill>
                  <a:srgbClr val="555555"/>
                </a:solidFill>
                <a:latin typeface="+mn-lt"/>
                <a:ea typeface="+mn-ea"/>
                <a:cs typeface="+mn-ea"/>
                <a:sym typeface="+mn-lt"/>
              </a:rPr>
              <a:t>欠发达国家）</a:t>
            </a:r>
            <a:endParaRPr lang="en-GB" altLang="zh-CN" sz="1600">
              <a:solidFill>
                <a:srgbClr val="555555"/>
              </a:solidFill>
              <a:latin typeface="+mn-lt"/>
              <a:ea typeface="+mn-ea"/>
              <a:cs typeface="+mn-ea"/>
              <a:sym typeface="+mn-lt"/>
            </a:endParaRPr>
          </a:p>
        </p:txBody>
      </p:sp>
      <p:sp>
        <p:nvSpPr>
          <p:cNvPr id="25" name="Rectangle 13" descr="FD1DDF730CE4456e89755B07FE1653D0# #Rectangle 13"/>
          <p:cNvSpPr>
            <a:spLocks noChangeArrowheads="1"/>
          </p:cNvSpPr>
          <p:nvPr/>
        </p:nvSpPr>
        <p:spPr bwMode="auto">
          <a:xfrm>
            <a:off x="7154545" y="1748155"/>
            <a:ext cx="42894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None/>
              <a:defRPr/>
            </a:pPr>
            <a:r>
              <a:rPr lang="zh-CN" altLang="en-US" sz="1600">
                <a:solidFill>
                  <a:srgbClr val="555555"/>
                </a:solidFill>
                <a:latin typeface="+mn-lt"/>
                <a:ea typeface="+mn-ea"/>
                <a:cs typeface="+mn-ea"/>
                <a:sym typeface="+mn-lt"/>
              </a:rPr>
              <a:t>选择的代表国家应尽量分布在各个大洲中，以使研究结论更具普适性</a:t>
            </a:r>
            <a:endParaRPr lang="zh-CN" altLang="en-US" sz="1600">
              <a:solidFill>
                <a:srgbClr val="555555"/>
              </a:solidFill>
              <a:latin typeface="+mn-lt"/>
              <a:ea typeface="+mn-ea"/>
              <a:cs typeface="+mn-ea"/>
              <a:sym typeface="+mn-lt"/>
            </a:endParaRPr>
          </a:p>
        </p:txBody>
      </p:sp>
      <p:sp>
        <p:nvSpPr>
          <p:cNvPr id="27" name="Rectangle 13" descr="FD1DDF730CE4456e89755B07FE1653D0# #Rectangle 13"/>
          <p:cNvSpPr>
            <a:spLocks noChangeArrowheads="1"/>
          </p:cNvSpPr>
          <p:nvPr/>
        </p:nvSpPr>
        <p:spPr bwMode="auto">
          <a:xfrm>
            <a:off x="2081623" y="4765400"/>
            <a:ext cx="2822166"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None/>
              <a:defRPr/>
            </a:pPr>
            <a:r>
              <a:rPr lang="zh-CN" altLang="en-US" sz="1600">
                <a:solidFill>
                  <a:srgbClr val="555555"/>
                </a:solidFill>
                <a:latin typeface="+mn-lt"/>
                <a:ea typeface="+mn-ea"/>
                <a:cs typeface="+mn-ea"/>
                <a:sym typeface="+mn-lt"/>
              </a:rPr>
              <a:t>选择的代表国家应在</a:t>
            </a:r>
            <a:r>
              <a:rPr lang="zh-CN" altLang="en-US" sz="1600">
                <a:solidFill>
                  <a:srgbClr val="555555"/>
                </a:solidFill>
                <a:latin typeface="+mn-lt"/>
                <a:ea typeface="+mn-ea"/>
                <a:cs typeface="+mn-ea"/>
                <a:sym typeface="+mn-lt"/>
              </a:rPr>
              <a:t>周边地区乃至全球有一定影响力的国家，以确保分析真实、有效且可参考</a:t>
            </a:r>
            <a:endParaRPr lang="zh-CN" altLang="en-US" sz="1600">
              <a:solidFill>
                <a:srgbClr val="555555"/>
              </a:solidFill>
              <a:latin typeface="+mn-lt"/>
              <a:ea typeface="+mn-ea"/>
              <a:cs typeface="+mn-ea"/>
              <a:sym typeface="+mn-lt"/>
            </a:endParaRPr>
          </a:p>
        </p:txBody>
      </p:sp>
      <p:sp>
        <p:nvSpPr>
          <p:cNvPr id="29" name="Rectangle 13" descr="FD1DDF730CE4456e89755B07FE1653D0# #Rectangle 13"/>
          <p:cNvSpPr>
            <a:spLocks noChangeArrowheads="1"/>
          </p:cNvSpPr>
          <p:nvPr/>
        </p:nvSpPr>
        <p:spPr bwMode="auto">
          <a:xfrm>
            <a:off x="8848090" y="3738245"/>
            <a:ext cx="259651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None/>
              <a:defRPr/>
            </a:pPr>
            <a:r>
              <a:rPr lang="zh-CN" altLang="en-US" sz="1600">
                <a:solidFill>
                  <a:srgbClr val="555555"/>
                </a:solidFill>
                <a:latin typeface="+mn-lt"/>
                <a:ea typeface="+mn-ea"/>
                <a:cs typeface="+mn-ea"/>
                <a:sym typeface="+mn-lt"/>
              </a:rPr>
              <a:t>选择的代表国家应在两大数据集（</a:t>
            </a:r>
            <a:r>
              <a:rPr lang="en-US" altLang="zh-CN" sz="1600">
                <a:solidFill>
                  <a:srgbClr val="555555"/>
                </a:solidFill>
                <a:latin typeface="+mn-lt"/>
                <a:ea typeface="+mn-ea"/>
                <a:cs typeface="+mn-ea"/>
                <a:sym typeface="+mn-lt"/>
              </a:rPr>
              <a:t>IMF</a:t>
            </a:r>
            <a:r>
              <a:rPr lang="zh-CN" altLang="en-US" sz="1600">
                <a:solidFill>
                  <a:srgbClr val="555555"/>
                </a:solidFill>
                <a:latin typeface="+mn-lt"/>
                <a:ea typeface="+mn-ea"/>
                <a:cs typeface="+mn-ea"/>
                <a:sym typeface="+mn-lt"/>
              </a:rPr>
              <a:t>的全球数据</a:t>
            </a:r>
            <a:r>
              <a:rPr lang="en-US" altLang="zh-CN" sz="1600">
                <a:solidFill>
                  <a:srgbClr val="555555"/>
                </a:solidFill>
                <a:latin typeface="+mn-lt"/>
                <a:ea typeface="+mn-ea"/>
                <a:cs typeface="+mn-ea"/>
                <a:sym typeface="+mn-lt"/>
              </a:rPr>
              <a:t>/OECD</a:t>
            </a:r>
            <a:r>
              <a:rPr lang="zh-CN" altLang="en-US" sz="1600">
                <a:solidFill>
                  <a:srgbClr val="555555"/>
                </a:solidFill>
                <a:latin typeface="+mn-lt"/>
                <a:ea typeface="+mn-ea"/>
                <a:cs typeface="+mn-ea"/>
                <a:sym typeface="+mn-lt"/>
              </a:rPr>
              <a:t>的数据）中存在</a:t>
            </a:r>
            <a:endParaRPr lang="zh-CN" altLang="en-US" sz="1600">
              <a:solidFill>
                <a:srgbClr val="555555"/>
              </a:solidFill>
              <a:latin typeface="+mn-lt"/>
              <a:ea typeface="+mn-ea"/>
              <a:cs typeface="+mn-ea"/>
              <a:sym typeface="+mn-lt"/>
            </a:endParaRPr>
          </a:p>
        </p:txBody>
      </p:sp>
      <p:sp>
        <p:nvSpPr>
          <p:cNvPr id="39"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rgbClr val="444444"/>
                </a:solidFill>
                <a:latin typeface="+mn-lt"/>
                <a:ea typeface="+mn-ea"/>
                <a:cs typeface="+mn-ea"/>
                <a:sym typeface="+mn-lt"/>
              </a:rPr>
              <a:t>1.4 </a:t>
            </a:r>
            <a:r>
              <a:rPr lang="zh-CN" altLang="en-US" b="0">
                <a:solidFill>
                  <a:srgbClr val="444444"/>
                </a:solidFill>
                <a:latin typeface="+mn-lt"/>
                <a:ea typeface="+mn-ea"/>
                <a:cs typeface="+mn-ea"/>
                <a:sym typeface="+mn-lt"/>
              </a:rPr>
              <a:t>研究国家选择</a:t>
            </a:r>
            <a:endParaRPr lang="zh-CN" altLang="en-US" b="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bldLst>
      <p:bldP spid="23" grpId="1"/>
      <p:bldP spid="25" grpId="3"/>
      <p:bldP spid="27" grpId="5"/>
      <p:bldP spid="29" grpId="7"/>
      <p:bldP spid="39" grpId="8"/>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a:xfrm>
            <a:off x="697358" y="1826594"/>
            <a:ext cx="2482850" cy="3719512"/>
            <a:chOff x="945" y="1492"/>
            <a:chExt cx="1564" cy="2343"/>
          </a:xfrm>
        </p:grpSpPr>
        <p:sp>
          <p:nvSpPr>
            <p:cNvPr id="3" name="Freeform 5"/>
            <p:cNvSpPr>
              <a:spLocks noEditPoints="1"/>
            </p:cNvSpPr>
            <p:nvPr/>
          </p:nvSpPr>
          <p:spPr bwMode="auto">
            <a:xfrm>
              <a:off x="1182" y="1679"/>
              <a:ext cx="1267" cy="1964"/>
            </a:xfrm>
            <a:custGeom>
              <a:avLst/>
              <a:gdLst>
                <a:gd name="T0" fmla="*/ 303 w 534"/>
                <a:gd name="T1" fmla="*/ 483 h 829"/>
                <a:gd name="T2" fmla="*/ 285 w 534"/>
                <a:gd name="T3" fmla="*/ 372 h 829"/>
                <a:gd name="T4" fmla="*/ 341 w 534"/>
                <a:gd name="T5" fmla="*/ 316 h 829"/>
                <a:gd name="T6" fmla="*/ 394 w 534"/>
                <a:gd name="T7" fmla="*/ 375 h 829"/>
                <a:gd name="T8" fmla="*/ 386 w 534"/>
                <a:gd name="T9" fmla="*/ 474 h 829"/>
                <a:gd name="T10" fmla="*/ 339 w 534"/>
                <a:gd name="T11" fmla="*/ 254 h 829"/>
                <a:gd name="T12" fmla="*/ 281 w 534"/>
                <a:gd name="T13" fmla="*/ 273 h 829"/>
                <a:gd name="T14" fmla="*/ 242 w 534"/>
                <a:gd name="T15" fmla="*/ 344 h 829"/>
                <a:gd name="T16" fmla="*/ 238 w 534"/>
                <a:gd name="T17" fmla="*/ 449 h 829"/>
                <a:gd name="T18" fmla="*/ 274 w 534"/>
                <a:gd name="T19" fmla="*/ 533 h 829"/>
                <a:gd name="T20" fmla="*/ 330 w 534"/>
                <a:gd name="T21" fmla="*/ 569 h 829"/>
                <a:gd name="T22" fmla="*/ 385 w 534"/>
                <a:gd name="T23" fmla="*/ 549 h 829"/>
                <a:gd name="T24" fmla="*/ 420 w 534"/>
                <a:gd name="T25" fmla="*/ 490 h 829"/>
                <a:gd name="T26" fmla="*/ 431 w 534"/>
                <a:gd name="T27" fmla="*/ 409 h 829"/>
                <a:gd name="T28" fmla="*/ 414 w 534"/>
                <a:gd name="T29" fmla="*/ 329 h 829"/>
                <a:gd name="T30" fmla="*/ 375 w 534"/>
                <a:gd name="T31" fmla="*/ 272 h 829"/>
                <a:gd name="T32" fmla="*/ 352 w 534"/>
                <a:gd name="T33" fmla="*/ 635 h 829"/>
                <a:gd name="T34" fmla="*/ 198 w 534"/>
                <a:gd name="T35" fmla="*/ 516 h 829"/>
                <a:gd name="T36" fmla="*/ 228 w 534"/>
                <a:gd name="T37" fmla="*/ 234 h 829"/>
                <a:gd name="T38" fmla="*/ 388 w 534"/>
                <a:gd name="T39" fmla="*/ 217 h 829"/>
                <a:gd name="T40" fmla="*/ 463 w 534"/>
                <a:gd name="T41" fmla="*/ 409 h 829"/>
                <a:gd name="T42" fmla="*/ 402 w 534"/>
                <a:gd name="T43" fmla="*/ 604 h 829"/>
                <a:gd name="T44" fmla="*/ 298 w 534"/>
                <a:gd name="T45" fmla="*/ 130 h 829"/>
                <a:gd name="T46" fmla="*/ 196 w 534"/>
                <a:gd name="T47" fmla="*/ 186 h 829"/>
                <a:gd name="T48" fmla="*/ 133 w 534"/>
                <a:gd name="T49" fmla="*/ 345 h 829"/>
                <a:gd name="T50" fmla="*/ 155 w 534"/>
                <a:gd name="T51" fmla="*/ 547 h 829"/>
                <a:gd name="T52" fmla="*/ 245 w 534"/>
                <a:gd name="T53" fmla="*/ 673 h 829"/>
                <a:gd name="T54" fmla="*/ 354 w 534"/>
                <a:gd name="T55" fmla="*/ 689 h 829"/>
                <a:gd name="T56" fmla="*/ 437 w 534"/>
                <a:gd name="T57" fmla="*/ 616 h 829"/>
                <a:gd name="T58" fmla="*/ 480 w 534"/>
                <a:gd name="T59" fmla="*/ 499 h 829"/>
                <a:gd name="T60" fmla="*/ 482 w 534"/>
                <a:gd name="T61" fmla="*/ 362 h 829"/>
                <a:gd name="T62" fmla="*/ 443 w 534"/>
                <a:gd name="T63" fmla="*/ 238 h 829"/>
                <a:gd name="T64" fmla="*/ 368 w 534"/>
                <a:gd name="T65" fmla="*/ 150 h 829"/>
                <a:gd name="T66" fmla="*/ 265 w 534"/>
                <a:gd name="T67" fmla="*/ 765 h 829"/>
                <a:gd name="T68" fmla="*/ 61 w 534"/>
                <a:gd name="T69" fmla="*/ 416 h 829"/>
                <a:gd name="T70" fmla="*/ 241 w 534"/>
                <a:gd name="T71" fmla="*/ 63 h 829"/>
                <a:gd name="T72" fmla="*/ 464 w 534"/>
                <a:gd name="T73" fmla="*/ 203 h 829"/>
                <a:gd name="T74" fmla="*/ 507 w 534"/>
                <a:gd name="T75" fmla="*/ 517 h 829"/>
                <a:gd name="T76" fmla="*/ 356 w 534"/>
                <a:gd name="T77" fmla="*/ 756 h 829"/>
                <a:gd name="T78" fmla="*/ 223 w 534"/>
                <a:gd name="T79" fmla="*/ 4 h 829"/>
                <a:gd name="T80" fmla="*/ 69 w 534"/>
                <a:gd name="T81" fmla="*/ 126 h 829"/>
                <a:gd name="T82" fmla="*/ 1 w 534"/>
                <a:gd name="T83" fmla="*/ 417 h 829"/>
                <a:gd name="T84" fmla="*/ 87 w 534"/>
                <a:gd name="T85" fmla="*/ 708 h 829"/>
                <a:gd name="T86" fmla="*/ 251 w 534"/>
                <a:gd name="T87" fmla="*/ 826 h 829"/>
                <a:gd name="T88" fmla="*/ 404 w 534"/>
                <a:gd name="T89" fmla="*/ 778 h 829"/>
                <a:gd name="T90" fmla="*/ 496 w 534"/>
                <a:gd name="T91" fmla="*/ 641 h 829"/>
                <a:gd name="T92" fmla="*/ 533 w 534"/>
                <a:gd name="T93" fmla="*/ 470 h 829"/>
                <a:gd name="T94" fmla="*/ 517 w 534"/>
                <a:gd name="T95" fmla="*/ 286 h 829"/>
                <a:gd name="T96" fmla="*/ 451 w 534"/>
                <a:gd name="T97" fmla="*/ 127 h 829"/>
                <a:gd name="T98" fmla="*/ 330 w 534"/>
                <a:gd name="T99" fmla="*/ 17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6"/>
            <p:cNvSpPr>
              <a:spLocks noEditPoints="1"/>
            </p:cNvSpPr>
            <p:nvPr/>
          </p:nvSpPr>
          <p:spPr bwMode="auto">
            <a:xfrm>
              <a:off x="945" y="1492"/>
              <a:ext cx="1538" cy="2343"/>
            </a:xfrm>
            <a:custGeom>
              <a:avLst/>
              <a:gdLst>
                <a:gd name="T0" fmla="*/ 476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7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4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7"/>
            <p:cNvSpPr>
              <a:spLocks noEditPoints="1"/>
            </p:cNvSpPr>
            <p:nvPr/>
          </p:nvSpPr>
          <p:spPr bwMode="auto">
            <a:xfrm>
              <a:off x="971" y="1492"/>
              <a:ext cx="1538" cy="2343"/>
            </a:xfrm>
            <a:custGeom>
              <a:avLst/>
              <a:gdLst>
                <a:gd name="T0" fmla="*/ 477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8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5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344F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6" name="组合 5"/>
          <p:cNvGrpSpPr/>
          <p:nvPr/>
        </p:nvGrpSpPr>
        <p:grpSpPr>
          <a:xfrm>
            <a:off x="2364060" y="2420318"/>
            <a:ext cx="8240730" cy="2448646"/>
            <a:chOff x="3659187" y="2476502"/>
            <a:chExt cx="6411128" cy="1904999"/>
          </a:xfrm>
        </p:grpSpPr>
        <p:sp>
          <p:nvSpPr>
            <p:cNvPr id="7"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ct val="0"/>
                </a:spcBef>
                <a:spcAft>
                  <a:spcPct val="0"/>
                </a:spcAft>
                <a:defRPr/>
              </a:pPr>
              <a:endParaRPr lang="zh-CN" altLang="en-US">
                <a:solidFill>
                  <a:schemeClr val="tx1"/>
                </a:solidFill>
                <a:cs typeface="+mn-ea"/>
                <a:sym typeface="+mn-lt"/>
              </a:endParaRPr>
            </a:p>
          </p:txBody>
        </p:sp>
        <p:sp>
          <p:nvSpPr>
            <p:cNvPr id="8" name="任意多边形 15"/>
            <p:cNvSpPr/>
            <p:nvPr/>
          </p:nvSpPr>
          <p:spPr>
            <a:xfrm rot="5400000">
              <a:off x="7751852" y="2819046"/>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14"/>
            <p:cNvSpPr/>
            <p:nvPr/>
          </p:nvSpPr>
          <p:spPr>
            <a:xfrm rot="5400000">
              <a:off x="6671246" y="2819047"/>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13"/>
            <p:cNvSpPr/>
            <p:nvPr/>
          </p:nvSpPr>
          <p:spPr>
            <a:xfrm rot="5400000">
              <a:off x="5566609" y="2819048"/>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10"/>
            <p:cNvSpPr/>
            <p:nvPr/>
          </p:nvSpPr>
          <p:spPr>
            <a:xfrm rot="16200000">
              <a:off x="3663949" y="2471740"/>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ct val="0"/>
                </a:spcBef>
                <a:spcAft>
                  <a:spcPct val="0"/>
                </a:spcAft>
                <a:defRPr/>
              </a:pPr>
              <a:endParaRPr lang="zh-CN" altLang="en-US">
                <a:cs typeface="+mn-ea"/>
                <a:sym typeface="+mn-lt"/>
              </a:endParaRPr>
            </a:p>
          </p:txBody>
        </p:sp>
      </p:grpSp>
      <p:grpSp>
        <p:nvGrpSpPr>
          <p:cNvPr id="12" name="Group 4"/>
          <p:cNvGrpSpPr>
            <a:grpSpLocks noChangeAspect="1"/>
          </p:cNvGrpSpPr>
          <p:nvPr/>
        </p:nvGrpSpPr>
        <p:grpSpPr>
          <a:xfrm>
            <a:off x="6587532" y="3410169"/>
            <a:ext cx="436982" cy="459201"/>
            <a:chOff x="-334" y="2326"/>
            <a:chExt cx="472" cy="496"/>
          </a:xfrm>
          <a:solidFill>
            <a:schemeClr val="bg1"/>
          </a:solidFill>
          <a:effectLst/>
        </p:grpSpPr>
        <p:sp>
          <p:nvSpPr>
            <p:cNvPr id="13"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5"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6"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7"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sp>
        <p:nvSpPr>
          <p:cNvPr id="18" name="Freeform 13"/>
          <p:cNvSpPr>
            <a:spLocks noEditPoints="1"/>
          </p:cNvSpPr>
          <p:nvPr/>
        </p:nvSpPr>
        <p:spPr bwMode="auto">
          <a:xfrm>
            <a:off x="5139905" y="3418756"/>
            <a:ext cx="451827" cy="442026"/>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Freeform 21"/>
          <p:cNvSpPr>
            <a:spLocks noEditPoints="1"/>
          </p:cNvSpPr>
          <p:nvPr/>
        </p:nvSpPr>
        <p:spPr bwMode="auto">
          <a:xfrm>
            <a:off x="8036643" y="3402585"/>
            <a:ext cx="472409" cy="474369"/>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1">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Freeform 25"/>
          <p:cNvSpPr>
            <a:spLocks noEditPoints="1"/>
          </p:cNvSpPr>
          <p:nvPr/>
        </p:nvSpPr>
        <p:spPr bwMode="auto">
          <a:xfrm>
            <a:off x="9499410" y="3405525"/>
            <a:ext cx="467508" cy="468488"/>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1" name="文本框 20"/>
          <p:cNvSpPr txBox="1"/>
          <p:nvPr/>
        </p:nvSpPr>
        <p:spPr>
          <a:xfrm>
            <a:off x="4749237" y="1012267"/>
            <a:ext cx="1799472" cy="1322070"/>
          </a:xfrm>
          <a:prstGeom prst="rect">
            <a:avLst/>
          </a:prstGeom>
          <a:noFill/>
        </p:spPr>
        <p:txBody>
          <a:bodyPr wrap="square" rtlCol="0">
            <a:spAutoFit/>
          </a:bodyPr>
          <a:lstStyle/>
          <a:p>
            <a:r>
              <a:rPr lang="zh-CN" altLang="en-US" sz="1600">
                <a:solidFill>
                  <a:srgbClr val="555555"/>
                </a:solidFill>
                <a:cs typeface="+mn-ea"/>
                <a:sym typeface="+mn-lt"/>
              </a:rPr>
              <a:t>即人工神经网络模型，是一种模拟人脑神经系统处理复杂信息的机器学习模型</a:t>
            </a:r>
            <a:endParaRPr lang="zh-CN" altLang="en-US" sz="1600">
              <a:solidFill>
                <a:srgbClr val="555555"/>
              </a:solidFill>
              <a:cs typeface="+mn-ea"/>
              <a:sym typeface="+mn-lt"/>
            </a:endParaRPr>
          </a:p>
        </p:txBody>
      </p:sp>
      <p:sp>
        <p:nvSpPr>
          <p:cNvPr id="22" name="文本框 21"/>
          <p:cNvSpPr txBox="1"/>
          <p:nvPr/>
        </p:nvSpPr>
        <p:spPr>
          <a:xfrm>
            <a:off x="4749237" y="2366873"/>
            <a:ext cx="1469081" cy="398780"/>
          </a:xfrm>
          <a:prstGeom prst="rect">
            <a:avLst/>
          </a:prstGeom>
          <a:noFill/>
        </p:spPr>
        <p:txBody>
          <a:bodyPr wrap="square" rtlCol="0">
            <a:spAutoFit/>
          </a:bodyPr>
          <a:lstStyle/>
          <a:p>
            <a:r>
              <a:rPr lang="en-US" altLang="zh-CN" sz="2000" b="1">
                <a:solidFill>
                  <a:srgbClr val="344F66"/>
                </a:solidFill>
                <a:cs typeface="+mn-ea"/>
                <a:sym typeface="+mn-lt"/>
              </a:rPr>
              <a:t>ANN</a:t>
            </a:r>
            <a:r>
              <a:rPr lang="zh-CN" altLang="en-US" sz="2000" b="1">
                <a:solidFill>
                  <a:srgbClr val="344F66"/>
                </a:solidFill>
                <a:cs typeface="+mn-ea"/>
                <a:sym typeface="+mn-lt"/>
              </a:rPr>
              <a:t>模型</a:t>
            </a:r>
            <a:endParaRPr lang="zh-CN" altLang="en-US" sz="2000" b="1">
              <a:solidFill>
                <a:srgbClr val="344F66"/>
              </a:solidFill>
              <a:cs typeface="+mn-ea"/>
              <a:sym typeface="+mn-lt"/>
            </a:endParaRPr>
          </a:p>
        </p:txBody>
      </p:sp>
      <p:sp>
        <p:nvSpPr>
          <p:cNvPr id="23" name="文本框 22"/>
          <p:cNvSpPr txBox="1"/>
          <p:nvPr/>
        </p:nvSpPr>
        <p:spPr>
          <a:xfrm>
            <a:off x="7497445" y="1012190"/>
            <a:ext cx="1915795" cy="1322070"/>
          </a:xfrm>
          <a:prstGeom prst="rect">
            <a:avLst/>
          </a:prstGeom>
          <a:noFill/>
        </p:spPr>
        <p:txBody>
          <a:bodyPr wrap="square" rtlCol="0">
            <a:spAutoFit/>
          </a:bodyPr>
          <a:lstStyle/>
          <a:p>
            <a:r>
              <a:rPr lang="zh-CN" altLang="en-US" sz="1600">
                <a:solidFill>
                  <a:srgbClr val="555555"/>
                </a:solidFill>
                <a:cs typeface="+mn-ea"/>
                <a:sym typeface="+mn-lt"/>
              </a:rPr>
              <a:t>即自回归移动平均模型，是统计模型中最常见的一种用来进行时间序列预测的模型</a:t>
            </a:r>
            <a:endParaRPr lang="zh-CN" altLang="en-US" sz="1600">
              <a:solidFill>
                <a:srgbClr val="555555"/>
              </a:solidFill>
              <a:cs typeface="+mn-ea"/>
              <a:sym typeface="+mn-lt"/>
            </a:endParaRPr>
          </a:p>
        </p:txBody>
      </p:sp>
      <p:sp>
        <p:nvSpPr>
          <p:cNvPr id="24" name="文本框 23"/>
          <p:cNvSpPr txBox="1"/>
          <p:nvPr/>
        </p:nvSpPr>
        <p:spPr>
          <a:xfrm>
            <a:off x="7497445" y="2366645"/>
            <a:ext cx="1666875" cy="398780"/>
          </a:xfrm>
          <a:prstGeom prst="rect">
            <a:avLst/>
          </a:prstGeom>
          <a:noFill/>
        </p:spPr>
        <p:txBody>
          <a:bodyPr wrap="square" rtlCol="0">
            <a:spAutoFit/>
          </a:bodyPr>
          <a:lstStyle/>
          <a:p>
            <a:r>
              <a:rPr lang="en-US" altLang="zh-CN" sz="2000" b="1">
                <a:solidFill>
                  <a:srgbClr val="344F66"/>
                </a:solidFill>
                <a:cs typeface="+mn-ea"/>
                <a:sym typeface="+mn-lt"/>
              </a:rPr>
              <a:t>ARIMA</a:t>
            </a:r>
            <a:r>
              <a:rPr lang="zh-CN" altLang="en-US" sz="2000" b="1">
                <a:solidFill>
                  <a:srgbClr val="344F66"/>
                </a:solidFill>
                <a:cs typeface="+mn-ea"/>
                <a:sym typeface="+mn-lt"/>
              </a:rPr>
              <a:t>模型</a:t>
            </a:r>
            <a:endParaRPr lang="zh-CN" altLang="en-US" sz="2000" b="1">
              <a:solidFill>
                <a:srgbClr val="344F66"/>
              </a:solidFill>
              <a:cs typeface="+mn-ea"/>
              <a:sym typeface="+mn-lt"/>
            </a:endParaRPr>
          </a:p>
        </p:txBody>
      </p:sp>
      <p:sp>
        <p:nvSpPr>
          <p:cNvPr id="25" name="文本框 24"/>
          <p:cNvSpPr txBox="1"/>
          <p:nvPr/>
        </p:nvSpPr>
        <p:spPr>
          <a:xfrm>
            <a:off x="6085029" y="4923393"/>
            <a:ext cx="1799472" cy="1076325"/>
          </a:xfrm>
          <a:prstGeom prst="rect">
            <a:avLst/>
          </a:prstGeom>
          <a:noFill/>
        </p:spPr>
        <p:txBody>
          <a:bodyPr wrap="square" rtlCol="0">
            <a:spAutoFit/>
          </a:bodyPr>
          <a:lstStyle/>
          <a:p>
            <a:r>
              <a:rPr lang="zh-CN" altLang="en-US" sz="1600">
                <a:solidFill>
                  <a:srgbClr val="555555"/>
                </a:solidFill>
                <a:cs typeface="+mn-ea"/>
                <a:sym typeface="+mn-lt"/>
              </a:rPr>
              <a:t>即支持向量回归模型，是机器学习中常用的拟合模型</a:t>
            </a:r>
            <a:endParaRPr lang="zh-CN" altLang="en-US" sz="1600">
              <a:solidFill>
                <a:srgbClr val="555555"/>
              </a:solidFill>
              <a:cs typeface="+mn-ea"/>
              <a:sym typeface="+mn-lt"/>
            </a:endParaRPr>
          </a:p>
        </p:txBody>
      </p:sp>
      <p:sp>
        <p:nvSpPr>
          <p:cNvPr id="26" name="文本框 25"/>
          <p:cNvSpPr txBox="1"/>
          <p:nvPr/>
        </p:nvSpPr>
        <p:spPr>
          <a:xfrm>
            <a:off x="6085029" y="4444615"/>
            <a:ext cx="1469081" cy="398780"/>
          </a:xfrm>
          <a:prstGeom prst="rect">
            <a:avLst/>
          </a:prstGeom>
          <a:noFill/>
        </p:spPr>
        <p:txBody>
          <a:bodyPr wrap="square" rtlCol="0">
            <a:spAutoFit/>
          </a:bodyPr>
          <a:lstStyle/>
          <a:p>
            <a:r>
              <a:rPr lang="en-US" altLang="zh-CN" sz="2000" b="1">
                <a:solidFill>
                  <a:srgbClr val="344F66"/>
                </a:solidFill>
                <a:cs typeface="+mn-ea"/>
                <a:sym typeface="+mn-lt"/>
              </a:rPr>
              <a:t>SVR</a:t>
            </a:r>
            <a:r>
              <a:rPr lang="zh-CN" altLang="en-US" sz="2000" b="1">
                <a:solidFill>
                  <a:srgbClr val="344F66"/>
                </a:solidFill>
                <a:cs typeface="+mn-ea"/>
                <a:sym typeface="+mn-lt"/>
              </a:rPr>
              <a:t>模型</a:t>
            </a:r>
            <a:endParaRPr lang="zh-CN" altLang="en-US" sz="2000" b="1">
              <a:solidFill>
                <a:srgbClr val="344F66"/>
              </a:solidFill>
              <a:cs typeface="+mn-ea"/>
              <a:sym typeface="+mn-lt"/>
            </a:endParaRPr>
          </a:p>
        </p:txBody>
      </p:sp>
      <p:sp>
        <p:nvSpPr>
          <p:cNvPr id="27" name="文本框 26"/>
          <p:cNvSpPr txBox="1"/>
          <p:nvPr/>
        </p:nvSpPr>
        <p:spPr>
          <a:xfrm>
            <a:off x="9037320" y="5434330"/>
            <a:ext cx="2230120" cy="829945"/>
          </a:xfrm>
          <a:prstGeom prst="rect">
            <a:avLst/>
          </a:prstGeom>
          <a:noFill/>
        </p:spPr>
        <p:txBody>
          <a:bodyPr wrap="square" rtlCol="0">
            <a:spAutoFit/>
          </a:bodyPr>
          <a:lstStyle/>
          <a:p>
            <a:r>
              <a:rPr lang="zh-CN" altLang="en-US" sz="1600">
                <a:solidFill>
                  <a:srgbClr val="555555"/>
                </a:solidFill>
                <a:cs typeface="+mn-ea"/>
                <a:sym typeface="+mn-lt"/>
              </a:rPr>
              <a:t>包括线性回归模型、</a:t>
            </a:r>
            <a:endParaRPr lang="zh-CN" altLang="en-US" sz="1600">
              <a:solidFill>
                <a:srgbClr val="555555"/>
              </a:solidFill>
              <a:cs typeface="+mn-ea"/>
              <a:sym typeface="+mn-lt"/>
            </a:endParaRPr>
          </a:p>
          <a:p>
            <a:r>
              <a:rPr lang="zh-CN" altLang="en-US" sz="1600">
                <a:solidFill>
                  <a:srgbClr val="555555"/>
                </a:solidFill>
                <a:cs typeface="+mn-ea"/>
                <a:sym typeface="+mn-lt"/>
              </a:rPr>
              <a:t>二阶多项式回归模型、</a:t>
            </a:r>
            <a:endParaRPr lang="zh-CN" altLang="en-US" sz="1600">
              <a:solidFill>
                <a:srgbClr val="555555"/>
              </a:solidFill>
              <a:cs typeface="+mn-ea"/>
              <a:sym typeface="+mn-lt"/>
            </a:endParaRPr>
          </a:p>
          <a:p>
            <a:r>
              <a:rPr lang="zh-CN" altLang="en-US" sz="1600">
                <a:solidFill>
                  <a:srgbClr val="555555"/>
                </a:solidFill>
                <a:cs typeface="+mn-ea"/>
                <a:sym typeface="+mn-lt"/>
              </a:rPr>
              <a:t>三阶多项式回归模型等</a:t>
            </a:r>
            <a:endParaRPr lang="zh-CN" altLang="en-US" sz="1600">
              <a:solidFill>
                <a:srgbClr val="555555"/>
              </a:solidFill>
              <a:cs typeface="+mn-ea"/>
              <a:sym typeface="+mn-lt"/>
            </a:endParaRPr>
          </a:p>
        </p:txBody>
      </p:sp>
      <p:sp>
        <p:nvSpPr>
          <p:cNvPr id="28" name="文本框 27"/>
          <p:cNvSpPr txBox="1"/>
          <p:nvPr/>
        </p:nvSpPr>
        <p:spPr>
          <a:xfrm>
            <a:off x="9037320" y="4955540"/>
            <a:ext cx="2066290" cy="398780"/>
          </a:xfrm>
          <a:prstGeom prst="rect">
            <a:avLst/>
          </a:prstGeom>
          <a:noFill/>
        </p:spPr>
        <p:txBody>
          <a:bodyPr wrap="square" rtlCol="0">
            <a:spAutoFit/>
          </a:bodyPr>
          <a:lstStyle/>
          <a:p>
            <a:r>
              <a:rPr lang="zh-CN" altLang="en-US" sz="2000" b="1">
                <a:solidFill>
                  <a:srgbClr val="344F66"/>
                </a:solidFill>
                <a:cs typeface="+mn-ea"/>
                <a:sym typeface="+mn-lt"/>
              </a:rPr>
              <a:t>多项式回归模型</a:t>
            </a:r>
            <a:endParaRPr lang="zh-CN" altLang="en-US" sz="2000" b="1">
              <a:solidFill>
                <a:srgbClr val="344F66"/>
              </a:solidFill>
              <a:cs typeface="+mn-ea"/>
              <a:sym typeface="+mn-lt"/>
            </a:endParaRPr>
          </a:p>
        </p:txBody>
      </p:sp>
      <p:sp>
        <p:nvSpPr>
          <p:cNvPr id="30" name="TextBox 42"/>
          <p:cNvSpPr txBox="1"/>
          <p:nvPr/>
        </p:nvSpPr>
        <p:spPr>
          <a:xfrm>
            <a:off x="1311470" y="31585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b="0">
                <a:solidFill>
                  <a:srgbClr val="444444"/>
                </a:solidFill>
                <a:latin typeface="+mn-lt"/>
                <a:ea typeface="+mn-ea"/>
                <a:cs typeface="+mn-ea"/>
                <a:sym typeface="+mn-lt"/>
              </a:rPr>
              <a:t>1.5 </a:t>
            </a:r>
            <a:r>
              <a:rPr lang="zh-CN" altLang="en-US" b="0">
                <a:solidFill>
                  <a:srgbClr val="444444"/>
                </a:solidFill>
                <a:latin typeface="+mn-lt"/>
                <a:ea typeface="+mn-ea"/>
                <a:cs typeface="+mn-ea"/>
                <a:sym typeface="+mn-lt"/>
              </a:rPr>
              <a:t>分析模型选择</a:t>
            </a:r>
            <a:endParaRPr lang="zh-CN" altLang="en-US" b="0">
              <a:solidFill>
                <a:srgbClr val="444444"/>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bldLst>
      <p:bldP spid="18" grpId="0" bldLvl="0" animBg="1"/>
      <p:bldP spid="19" grpId="1" bldLvl="0" animBg="1"/>
      <p:bldP spid="20" grpId="2" bldLvl="0" animBg="1"/>
      <p:bldP spid="21" grpId="3"/>
      <p:bldP spid="22" grpId="4"/>
      <p:bldP spid="23" grpId="5"/>
      <p:bldP spid="24" grpId="6"/>
      <p:bldP spid="25" grpId="7"/>
      <p:bldP spid="26" grpId="8"/>
      <p:bldP spid="27" grpId="9"/>
      <p:bldP spid="28" grpId="10"/>
      <p:bldP spid="30" grpId="1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Lst>
          </a:blip>
          <a:srcRect l="6659" t="6677" r="6720" b="6693"/>
          <a:stretch>
            <a:fillRect/>
          </a:stretch>
        </p:blipFill>
        <p:spPr>
          <a:xfrm>
            <a:off x="-1" y="0"/>
            <a:ext cx="12192001" cy="6858000"/>
          </a:xfrm>
          <a:prstGeom prst="rect">
            <a:avLst/>
          </a:prstGeom>
        </p:spPr>
      </p:pic>
      <p:pic>
        <p:nvPicPr>
          <p:cNvPr id="5" name="图片 4"/>
          <p:cNvPicPr>
            <a:picLocks noChangeAspect="1"/>
          </p:cNvPicPr>
          <p:nvPr/>
        </p:nvPicPr>
        <p:blipFill>
          <a:blip r:embed="rId3"/>
          <a:stretch>
            <a:fillRect/>
          </a:stretch>
        </p:blipFill>
        <p:spPr>
          <a:xfrm>
            <a:off x="9274592" y="6060713"/>
            <a:ext cx="2734062" cy="539497"/>
          </a:xfrm>
          <a:prstGeom prst="rect">
            <a:avLst/>
          </a:prstGeom>
        </p:spPr>
      </p:pic>
      <p:pic>
        <p:nvPicPr>
          <p:cNvPr id="6" name="图片 5"/>
          <p:cNvPicPr>
            <a:picLocks noChangeAspect="1"/>
          </p:cNvPicPr>
          <p:nvPr/>
        </p:nvPicPr>
        <p:blipFill>
          <a:blip r:embed="rId4"/>
          <a:stretch>
            <a:fillRect/>
          </a:stretch>
        </p:blipFill>
        <p:spPr>
          <a:xfrm>
            <a:off x="1651394" y="1134208"/>
            <a:ext cx="2094129" cy="2172731"/>
          </a:xfrm>
          <a:prstGeom prst="rect">
            <a:avLst/>
          </a:prstGeom>
        </p:spPr>
      </p:pic>
      <p:sp>
        <p:nvSpPr>
          <p:cNvPr id="7" name="TextBox 12"/>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rgbClr val="484848"/>
                </a:solidFill>
                <a:latin typeface="+mn-lt"/>
                <a:ea typeface="+mn-ea"/>
                <a:cs typeface="+mn-ea"/>
                <a:sym typeface="+mn-lt"/>
              </a:rPr>
              <a:t>第二部分</a:t>
            </a:r>
            <a:endParaRPr lang="zh-CN" altLang="en-US" sz="6600">
              <a:solidFill>
                <a:srgbClr val="484848"/>
              </a:solidFill>
              <a:latin typeface="+mn-lt"/>
              <a:ea typeface="+mn-ea"/>
              <a:cs typeface="+mn-ea"/>
              <a:sym typeface="+mn-lt"/>
            </a:endParaRPr>
          </a:p>
        </p:txBody>
      </p:sp>
      <p:pic>
        <p:nvPicPr>
          <p:cNvPr id="55" name="图片 54"/>
          <p:cNvPicPr>
            <a:picLocks noChangeAspect="1"/>
          </p:cNvPicPr>
          <p:nvPr/>
        </p:nvPicPr>
        <p:blipFill>
          <a:blip r:embed="rId5">
            <a:duotone>
              <a:prstClr val="black"/>
              <a:srgbClr val="38536A">
                <a:tint val="45000"/>
                <a:satMod val="400000"/>
              </a:srgbClr>
            </a:duotone>
          </a:blip>
          <a:stretch>
            <a:fillRect/>
          </a:stretch>
        </p:blipFill>
        <p:spPr>
          <a:xfrm>
            <a:off x="3856300" y="2960980"/>
            <a:ext cx="5301002" cy="145020"/>
          </a:xfrm>
          <a:prstGeom prst="rect">
            <a:avLst/>
          </a:prstGeom>
        </p:spPr>
      </p:pic>
      <p:sp>
        <p:nvSpPr>
          <p:cNvPr id="57" name="TextBox 12"/>
          <p:cNvSpPr txBox="1"/>
          <p:nvPr/>
        </p:nvSpPr>
        <p:spPr>
          <a:xfrm>
            <a:off x="2232214" y="3346064"/>
            <a:ext cx="806761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6600">
                <a:solidFill>
                  <a:srgbClr val="484848"/>
                </a:solidFill>
                <a:latin typeface="+mn-lt"/>
                <a:ea typeface="+mn-ea"/>
                <a:cs typeface="+mn-ea"/>
                <a:sym typeface="+mn-lt"/>
              </a:rPr>
              <a:t>GDP</a:t>
            </a:r>
            <a:r>
              <a:rPr lang="zh-CN" altLang="en-US" sz="6600">
                <a:solidFill>
                  <a:srgbClr val="484848"/>
                </a:solidFill>
                <a:latin typeface="+mn-lt"/>
                <a:ea typeface="+mn-ea"/>
                <a:cs typeface="+mn-ea"/>
                <a:sym typeface="+mn-lt"/>
              </a:rPr>
              <a:t>分析</a:t>
            </a:r>
            <a:endParaRPr lang="zh-CN" altLang="en-US" sz="6600">
              <a:solidFill>
                <a:srgbClr val="484848"/>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bldLst>
      <p:bldP spid="7" grpId="0"/>
      <p:bldP spid="57" grpId="1"/>
    </p:bldLst>
  </p:timing>
</p:sld>
</file>

<file path=ppt/tags/tag1.xml><?xml version="1.0" encoding="utf-8"?>
<p:tagLst xmlns:p="http://schemas.openxmlformats.org/presentationml/2006/main">
  <p:tag name="AS_NET" val="4.0.30319.42000"/>
  <p:tag name="AS_OS" val="Microsoft Windows NT 6.1.7601 Service Pack 1"/>
  <p:tag name="AS_RELEASE_DATE" val="2017.06.14"/>
  <p:tag name="AS_TITLE" val="Aspose.Slides for .NET 4.0 Client Profile"/>
  <p:tag name="AS_VERSION" val="17.6"/>
  <p:tag name="KSO_WPP_MARK_KEY" val="420ad1f0-f307-496a-91ce-974cda351c10"/>
  <p:tag name="COMMONDATA" val="eyJoZGlkIjoiNmNhOGQzZGJhMzg1ZThhYzdjNTUxNDllMDFjNTllOTg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qj3hy4w">
      <a:majorFont>
        <a:latin typeface="Microsoft YaHei"/>
        <a:ea typeface="Microsoft YaHei"/>
        <a:cs typeface="Arial"/>
      </a:majorFont>
      <a:minorFont>
        <a:latin typeface="Microsoft YaHei"/>
        <a:ea typeface="Microsoft YaHei"/>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2100</Words>
  <Application>WPS 演示</Application>
  <PresentationFormat>宽屏</PresentationFormat>
  <Paragraphs>237</Paragraphs>
  <Slides>26</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Calibri</vt:lpstr>
      <vt:lpstr>微软雅黑</vt:lpstr>
      <vt:lpstr>Calibri</vt:lpstr>
      <vt:lpstr>Arial</vt:lpstr>
      <vt:lpstr>Arial Unicode MS</vt:lpstr>
      <vt:lpstr>造字工房悦圆演示版常规体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ysner</cp:lastModifiedBy>
  <cp:revision>92</cp:revision>
  <dcterms:created xsi:type="dcterms:W3CDTF">2019-03-07T05:23:00Z</dcterms:created>
  <dcterms:modified xsi:type="dcterms:W3CDTF">2023-05-02T06:52:28Z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AC5BEF7F9E5A48398DBEC25917F14C0B</vt:lpwstr>
  </property>
  <property fmtid="{D5CDD505-2E9C-101B-9397-08002B2CF9AE}" pid="3" name="KSOProductBuildVer">
    <vt:lpwstr>2052-11.1.0.14036</vt:lpwstr>
  </property>
</Properties>
</file>