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5.png" ContentType="image/png"/>
  <Override PartName="/ppt/media/image6.jpeg" ContentType="image/jpeg"/>
  <Override PartName="/ppt/media/image4.png" ContentType="image/png"/>
  <Override PartName="/ppt/media/image3.png" ContentType="image/png"/>
  <Override PartName="/ppt/media/image2.png" ContentType="image/png"/>
  <Override PartName="/ppt/media/image1.png" ContentType="image/pn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2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3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3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37" name="" descr=""/>
          <p:cNvPicPr/>
          <p:nvPr/>
        </p:nvPicPr>
        <p:blipFill>
          <a:blip r:embed="rId2"/>
          <a:stretch/>
        </p:blipFill>
        <p:spPr>
          <a:xfrm>
            <a:off x="2292480" y="1799640"/>
            <a:ext cx="5495040" cy="4384440"/>
          </a:xfrm>
          <a:prstGeom prst="rect">
            <a:avLst/>
          </a:prstGeom>
          <a:ln>
            <a:noFill/>
          </a:ln>
        </p:spPr>
      </p:pic>
      <p:pic>
        <p:nvPicPr>
          <p:cNvPr id="38" name="" descr=""/>
          <p:cNvPicPr/>
          <p:nvPr/>
        </p:nvPicPr>
        <p:blipFill>
          <a:blip r:embed="rId3"/>
          <a:stretch/>
        </p:blipFill>
        <p:spPr>
          <a:xfrm>
            <a:off x="2292480" y="179964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46" name="PlaceHolder 2"/>
          <p:cNvSpPr>
            <a:spLocks noGrp="1"/>
          </p:cNvSpPr>
          <p:nvPr>
            <p:ph type="subTitle"/>
          </p:nvPr>
        </p:nvSpPr>
        <p:spPr>
          <a:xfrm>
            <a:off x="504000" y="180000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4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3338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 name="PlaceHolder 2"/>
          <p:cNvSpPr>
            <a:spLocks noGrp="1"/>
          </p:cNvSpPr>
          <p:nvPr>
            <p:ph type="subTitle"/>
          </p:nvPr>
        </p:nvSpPr>
        <p:spPr>
          <a:xfrm>
            <a:off x="504000" y="180000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7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7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77" name="" descr=""/>
          <p:cNvPicPr/>
          <p:nvPr/>
        </p:nvPicPr>
        <p:blipFill>
          <a:blip r:embed="rId2"/>
          <a:stretch/>
        </p:blipFill>
        <p:spPr>
          <a:xfrm>
            <a:off x="2292480" y="1799640"/>
            <a:ext cx="5495040" cy="4384440"/>
          </a:xfrm>
          <a:prstGeom prst="rect">
            <a:avLst/>
          </a:prstGeom>
          <a:ln>
            <a:noFill/>
          </a:ln>
        </p:spPr>
      </p:pic>
      <p:pic>
        <p:nvPicPr>
          <p:cNvPr id="78" name="" descr=""/>
          <p:cNvPicPr/>
          <p:nvPr/>
        </p:nvPicPr>
        <p:blipFill>
          <a:blip r:embed="rId3"/>
          <a:stretch/>
        </p:blipFill>
        <p:spPr>
          <a:xfrm>
            <a:off x="2292480" y="179964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3338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2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1919DFC-6EBF-41AF-92F2-1B33FBA14A98}"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lIns="0" rIns="0" tIns="0" bIns="0" anchor="ctr"/>
          <a:p>
            <a:r>
              <a:rPr lang="en-US" sz="3190" spc="-1">
                <a:latin typeface="Arial"/>
              </a:rPr>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lIns="0" rIns="0" tIns="0" bIns="0"/>
          <a:p>
            <a:pPr marL="432000" indent="-324000">
              <a:buClr>
                <a:srgbClr val="ffffff"/>
              </a:buClr>
              <a:buSzPct val="45000"/>
              <a:buFont typeface="Wingdings" charset="2"/>
              <a:buChar char=""/>
            </a:pPr>
            <a:r>
              <a:rPr lang="en-US" sz="2600" spc="-1">
                <a:latin typeface="Arial"/>
              </a:rPr>
              <a:t>Click to edit the outline text format</a:t>
            </a:r>
            <a:endParaRPr/>
          </a:p>
          <a:p>
            <a:pPr lvl="1" marL="864000" indent="-324000">
              <a:buClr>
                <a:srgbClr val="ffffff"/>
              </a:buClr>
              <a:buSzPct val="75000"/>
              <a:buFont typeface="Symbol" charset="2"/>
              <a:buChar char=""/>
            </a:pPr>
            <a:r>
              <a:rPr lang="en-US" sz="2600" spc="-1">
                <a:latin typeface="Arial"/>
              </a:rPr>
              <a:t>Second Outline Level</a:t>
            </a:r>
            <a:endParaRPr/>
          </a:p>
          <a:p>
            <a:pPr lvl="2" marL="1296000" indent="-288000">
              <a:buClr>
                <a:srgbClr val="ffffff"/>
              </a:buClr>
              <a:buSzPct val="45000"/>
              <a:buFont typeface="Wingdings" charset="2"/>
              <a:buChar char=""/>
            </a:pPr>
            <a:r>
              <a:rPr lang="en-US" sz="2600" spc="-1">
                <a:latin typeface="Arial"/>
              </a:rPr>
              <a:t>Third Outline Level</a:t>
            </a:r>
            <a:endParaRPr/>
          </a:p>
          <a:p>
            <a:pPr lvl="3" marL="1728000" indent="-216000">
              <a:buClr>
                <a:srgbClr val="ffffff"/>
              </a:buClr>
              <a:buSzPct val="75000"/>
              <a:buFont typeface="Symbol" charset="2"/>
              <a:buChar char=""/>
            </a:pPr>
            <a:r>
              <a:rPr lang="en-US" sz="2600" spc="-1">
                <a:latin typeface="Arial"/>
              </a:rPr>
              <a:t>Fourth Outline Level</a:t>
            </a:r>
            <a:endParaRPr/>
          </a:p>
          <a:p>
            <a:pPr lvl="4" marL="2160000" indent="-216000">
              <a:buClr>
                <a:srgbClr val="ffffff"/>
              </a:buClr>
              <a:buSzPct val="45000"/>
              <a:buFont typeface="Wingdings" charset="2"/>
              <a:buChar char=""/>
            </a:pPr>
            <a:r>
              <a:rPr lang="en-US" sz="2600" spc="-1">
                <a:latin typeface="Arial"/>
              </a:rPr>
              <a:t>Fifth Outline Level</a:t>
            </a:r>
            <a:endParaRPr/>
          </a:p>
          <a:p>
            <a:pPr lvl="5" marL="2592000" indent="-216000">
              <a:buClr>
                <a:srgbClr val="ffffff"/>
              </a:buClr>
              <a:buSzPct val="45000"/>
              <a:buFont typeface="Wingdings" charset="2"/>
              <a:buChar char=""/>
            </a:pPr>
            <a:r>
              <a:rPr lang="en-US" sz="2600" spc="-1">
                <a:latin typeface="Arial"/>
              </a:rPr>
              <a:t>Sixth Outline Level</a:t>
            </a:r>
            <a:endParaRPr/>
          </a:p>
          <a:p>
            <a:pPr lvl="6" marL="3024000" indent="-216000">
              <a:buClr>
                <a:srgbClr val="ffffff"/>
              </a:buClr>
              <a:buSzPct val="45000"/>
              <a:buFont typeface="Wingdings" charset="2"/>
              <a:buChar char=""/>
            </a:pPr>
            <a:r>
              <a:rPr lang="en-US" sz="2600" spc="-1">
                <a:latin typeface="Arial"/>
              </a:rPr>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4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lIns="0" rIns="0" tIns="0" bIns="0"/>
          <a:p>
            <a:pPr algn="r"/>
            <a:fld id="{FA63D216-0A22-4670-85CA-05B8F29AB811}"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r>
              <a:rPr lang="en-US" sz="3190" spc="-1">
                <a:latin typeface="Arial"/>
              </a:rPr>
              <a:t> </a:t>
            </a:r>
            <a:endParaRPr/>
          </a:p>
        </p:txBody>
      </p:sp>
      <p:sp>
        <p:nvSpPr>
          <p:cNvPr id="80" name="TextShape 2"/>
          <p:cNvSpPr txBox="1"/>
          <p:nvPr/>
        </p:nvSpPr>
        <p:spPr>
          <a:xfrm>
            <a:off x="504000" y="1769040"/>
            <a:ext cx="9071640" cy="4384440"/>
          </a:xfrm>
          <a:prstGeom prst="rect">
            <a:avLst/>
          </a:prstGeom>
          <a:noFill/>
          <a:ln>
            <a:noFill/>
          </a:ln>
        </p:spPr>
        <p:txBody>
          <a:bodyPr lIns="0" rIns="0" tIns="0" bIns="0" anchor="ctr"/>
          <a:p>
            <a:pPr algn="ctr"/>
            <a:r>
              <a:rPr b="1" lang="en-US" sz="3200" spc="-1">
                <a:latin typeface="Arial"/>
              </a:rPr>
              <a:t>Support Vector Machine</a:t>
            </a:r>
            <a:endParaRPr/>
          </a:p>
          <a:p>
            <a:pPr algn="ctr"/>
            <a:endParaRPr/>
          </a:p>
          <a:p>
            <a:pPr algn="ctr"/>
            <a:endParaRPr/>
          </a:p>
          <a:p>
            <a:pPr algn="ctr"/>
            <a:r>
              <a:rPr b="1" lang="en-US" sz="2800" spc="-1">
                <a:latin typeface="Arial"/>
              </a:rPr>
              <a:t>Zeeshan Ahmed – 2820150155</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504000" y="576000"/>
            <a:ext cx="7200000" cy="720000"/>
          </a:xfrm>
          <a:prstGeom prst="rect">
            <a:avLst/>
          </a:prstGeom>
          <a:noFill/>
          <a:ln>
            <a:noFill/>
          </a:ln>
        </p:spPr>
        <p:txBody>
          <a:bodyPr lIns="0" rIns="0" tIns="0" bIns="0" anchor="ctr"/>
          <a:p>
            <a:pPr>
              <a:buClr>
                <a:srgbClr val="ffffff"/>
              </a:buClr>
              <a:buSzPct val="45000"/>
              <a:buFont typeface="Wingdings" charset="2"/>
              <a:buChar char=""/>
            </a:pPr>
            <a:r>
              <a:rPr lang="en-US" sz="3190" spc="-1">
                <a:latin typeface="Arial"/>
              </a:rPr>
              <a:t>Hyperplanes</a:t>
            </a:r>
            <a:endParaRPr/>
          </a:p>
        </p:txBody>
      </p:sp>
      <p:sp>
        <p:nvSpPr>
          <p:cNvPr id="148" name="TextShape 2"/>
          <p:cNvSpPr txBox="1"/>
          <p:nvPr/>
        </p:nvSpPr>
        <p:spPr>
          <a:xfrm>
            <a:off x="504000" y="1800000"/>
            <a:ext cx="9072000" cy="4384440"/>
          </a:xfrm>
          <a:prstGeom prst="rect">
            <a:avLst/>
          </a:prstGeom>
          <a:noFill/>
          <a:ln>
            <a:noFill/>
          </a:ln>
        </p:spPr>
        <p:txBody>
          <a:bodyPr lIns="0" rIns="0" tIns="0" bIns="0"/>
          <a:p>
            <a:r>
              <a:rPr lang="en-US" sz="2600" spc="-1" strike="noStrike">
                <a:solidFill>
                  <a:srgbClr val="000000"/>
                </a:solidFill>
                <a:uFill>
                  <a:solidFill>
                    <a:srgbClr val="ffffff"/>
                  </a:solidFill>
                </a:uFill>
                <a:latin typeface="Arial"/>
                <a:ea typeface="WenQuanYi Zen Hei"/>
              </a:rPr>
              <a:t>Possible hyperplanes separating the two classes and one optimal hyperplane.</a:t>
            </a:r>
            <a:r>
              <a:rPr lang="en-US" sz="2600" spc="-1">
                <a:latin typeface="Arial"/>
              </a:rPr>
              <a:t>                 </a:t>
            </a:r>
            <a:endParaRPr/>
          </a:p>
        </p:txBody>
      </p:sp>
      <p:pic>
        <p:nvPicPr>
          <p:cNvPr id="149" name="" descr=""/>
          <p:cNvPicPr/>
          <p:nvPr/>
        </p:nvPicPr>
        <p:blipFill>
          <a:blip r:embed="rId1"/>
          <a:stretch/>
        </p:blipFill>
        <p:spPr>
          <a:xfrm>
            <a:off x="3840480" y="2468880"/>
            <a:ext cx="4297680" cy="42552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1303920" y="2330640"/>
            <a:ext cx="7200000" cy="3338640"/>
          </a:xfrm>
          <a:prstGeom prst="rect">
            <a:avLst/>
          </a:prstGeom>
          <a:noFill/>
          <a:ln>
            <a:noFill/>
          </a:ln>
        </p:spPr>
        <p:txBody>
          <a:bodyPr lIns="0" rIns="0" tIns="0" bIns="0" anchor="ctr"/>
          <a:p>
            <a:pPr algn="ctr"/>
            <a:r>
              <a:rPr lang="en-US" sz="3200" spc="-1">
                <a:latin typeface="Arial"/>
              </a:rPr>
              <a:t>PROPERTIES OF SVM</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Properties</a:t>
            </a:r>
            <a:endParaRPr/>
          </a:p>
        </p:txBody>
      </p:sp>
      <p:sp>
        <p:nvSpPr>
          <p:cNvPr id="152"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Flexibility in choosing a similarity function.</a:t>
            </a:r>
            <a:endParaRPr/>
          </a:p>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Sparseness of solution when dealing with large data sets.</a:t>
            </a:r>
            <a:endParaRPr/>
          </a:p>
          <a:p>
            <a:pPr lvl="1" marL="864000" indent="-324000">
              <a:buClr>
                <a:srgbClr val="ffffff"/>
              </a:buClr>
              <a:buSzPct val="75000"/>
              <a:buFont typeface="Symbol" charset="2"/>
              <a:buChar char=""/>
            </a:pPr>
            <a:r>
              <a:rPr lang="zh-CN" sz="2400" spc="-1" strike="noStrike">
                <a:solidFill>
                  <a:srgbClr val="000000"/>
                </a:solidFill>
                <a:uFill>
                  <a:solidFill>
                    <a:srgbClr val="ffffff"/>
                  </a:solidFill>
                </a:uFill>
                <a:latin typeface="Arial"/>
                <a:ea typeface="WenQuanYi Zen Hei"/>
              </a:rPr>
              <a:t>Only support vectors are used to specify the separating             hyperplane. </a:t>
            </a:r>
            <a:endParaRPr/>
          </a:p>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Ability to handle large feature spaces.</a:t>
            </a:r>
            <a:endParaRPr/>
          </a:p>
          <a:p>
            <a:pPr lvl="1" marL="864000" indent="-324000">
              <a:buClr>
                <a:srgbClr val="ffffff"/>
              </a:buClr>
              <a:buSzPct val="75000"/>
              <a:buFont typeface="Symbol" charset="2"/>
              <a:buChar char=""/>
            </a:pPr>
            <a:r>
              <a:rPr lang="zh-CN" sz="2400" spc="-1" strike="noStrike">
                <a:solidFill>
                  <a:srgbClr val="000000"/>
                </a:solidFill>
                <a:uFill>
                  <a:solidFill>
                    <a:srgbClr val="ffffff"/>
                  </a:solidFill>
                </a:uFill>
                <a:latin typeface="Arial"/>
                <a:ea typeface="WenQuanYi Zen Hei"/>
              </a:rPr>
              <a:t>Complexity does not depend on the dimensionality of the            feature space.</a:t>
            </a:r>
            <a:endParaRPr/>
          </a:p>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Overfitting can be controlled by soft margin approach.</a:t>
            </a:r>
            <a:endParaRPr/>
          </a:p>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A simple convex optimization problem which is garanteed to            converge to a single global solution.</a:t>
            </a:r>
            <a:endParaRPr/>
          </a:p>
          <a:p>
            <a:pPr marL="432000" indent="-324000">
              <a:buClr>
                <a:srgbClr val="ffffff"/>
              </a:buClr>
              <a:buSzPct val="45000"/>
              <a:buFont typeface="Wingdings" charset="2"/>
              <a:buChar char=""/>
            </a:pPr>
            <a:r>
              <a:rPr lang="zh-CN" sz="2400" spc="-1" strike="noStrike">
                <a:solidFill>
                  <a:srgbClr val="000000"/>
                </a:solidFill>
                <a:uFill>
                  <a:solidFill>
                    <a:srgbClr val="ffffff"/>
                  </a:solidFill>
                </a:uFill>
                <a:latin typeface="Arial"/>
                <a:ea typeface="WenQuanYi Zen Hei"/>
              </a:rPr>
              <a:t> </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504000" y="576000"/>
            <a:ext cx="7200000" cy="720000"/>
          </a:xfrm>
          <a:prstGeom prst="rect">
            <a:avLst/>
          </a:prstGeom>
          <a:noFill/>
          <a:ln>
            <a:noFill/>
          </a:ln>
        </p:spPr>
        <p:txBody>
          <a:bodyPr lIns="0" rIns="0" tIns="0" bIns="0" anchor="ctr"/>
          <a:p>
            <a:pPr>
              <a:buClr>
                <a:srgbClr val="ffffff"/>
              </a:buClr>
              <a:buSzPct val="45000"/>
              <a:buFont typeface="Wingdings" charset="2"/>
              <a:buChar char=""/>
            </a:pPr>
            <a:r>
              <a:rPr lang="en-US" sz="3190" spc="-1">
                <a:latin typeface="Arial"/>
              </a:rPr>
              <a:t>1- SVM for Classification</a:t>
            </a:r>
            <a:endParaRPr/>
          </a:p>
        </p:txBody>
      </p:sp>
      <p:sp>
        <p:nvSpPr>
          <p:cNvPr id="154"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classification uses Supervised Learning.</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goal of SVM classification is to generate a perdiction model which predicts target value of data instances in the testing set which are given only the attributes.</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classification involves identification which are connected to the known classes, called feature selection. </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504000" y="576000"/>
            <a:ext cx="7200000" cy="720000"/>
          </a:xfrm>
          <a:prstGeom prst="rect">
            <a:avLst/>
          </a:prstGeom>
          <a:noFill/>
          <a:ln>
            <a:noFill/>
          </a:ln>
        </p:spPr>
        <p:txBody>
          <a:bodyPr lIns="0" rIns="0" tIns="0" bIns="0" anchor="ctr"/>
          <a:p>
            <a:pPr>
              <a:buClr>
                <a:srgbClr val="ffffff"/>
              </a:buClr>
              <a:buSzPct val="45000"/>
              <a:buFont typeface="Wingdings" charset="2"/>
              <a:buChar char=""/>
            </a:pPr>
            <a:r>
              <a:rPr lang="en-US" sz="3190" spc="-1">
                <a:latin typeface="Arial"/>
              </a:rPr>
              <a:t>2- SVM for Regression</a:t>
            </a:r>
            <a:endParaRPr/>
          </a:p>
        </p:txBody>
      </p:sp>
      <p:sp>
        <p:nvSpPr>
          <p:cNvPr id="156"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SVMs can also be applied to regression problems using an alternative loss function.</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loss function must be modified to include a distance measure.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regression can be linear and non linear.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Linear models mainly consist of e-intensive loss functions, quadratic and Huber loss function.</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A non-linear model is usually required to adequately model data; a non-linear mapping can be used to map the data into a high dimensional feature space where linear regression is performed.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kernel approach is applied to address the problem of high dimensionality. </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1371600" y="2239200"/>
            <a:ext cx="7200000" cy="3338640"/>
          </a:xfrm>
          <a:prstGeom prst="rect">
            <a:avLst/>
          </a:prstGeom>
          <a:noFill/>
          <a:ln>
            <a:noFill/>
          </a:ln>
        </p:spPr>
        <p:txBody>
          <a:bodyPr lIns="0" rIns="0" tIns="0" bIns="0" anchor="ctr"/>
          <a:p>
            <a:pPr algn="ctr"/>
            <a:r>
              <a:rPr lang="en-US" sz="3200" spc="-1">
                <a:latin typeface="Arial"/>
              </a:rPr>
              <a:t>APPLYING SVM</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Classifier</a:t>
            </a:r>
            <a:endParaRPr/>
          </a:p>
        </p:txBody>
      </p:sp>
      <p:sp>
        <p:nvSpPr>
          <p:cNvPr id="159"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A major challenge in applying SVM is choosing an appropriate kernel for the given application.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Gaussian or polynomial kernels are the default options but they may prove ineffective or if the inputs are discrete structures, more elaborate kernels will be needed.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By implicitly defining a feature space, the kernel provides the description language for viewing the data.</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key decision is </a:t>
            </a:r>
            <a:r>
              <a:rPr lang="en-US" sz="2600" spc="-1" strike="noStrike">
                <a:solidFill>
                  <a:srgbClr val="000000"/>
                </a:solidFill>
                <a:uFill>
                  <a:solidFill>
                    <a:srgbClr val="ffffff"/>
                  </a:solidFill>
                </a:uFill>
                <a:latin typeface="Arial"/>
                <a:ea typeface="WenQuanYi Zen Hei"/>
              </a:rPr>
              <a:t>the choice of kernel and optimization criterion.</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Classifier</a:t>
            </a:r>
            <a:endParaRPr/>
          </a:p>
        </p:txBody>
      </p:sp>
      <p:sp>
        <p:nvSpPr>
          <p:cNvPr id="161"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Text categorization is the classification of text documents into a fixed number of predefined categories based on their content.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A document can be assigned to more than one category which can be viewed as a series of binary classification problems, one for each category. </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 Applications</a:t>
            </a:r>
            <a:endParaRPr/>
          </a:p>
        </p:txBody>
      </p:sp>
      <p:sp>
        <p:nvSpPr>
          <p:cNvPr id="163"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has been used successfully in many real-world problems</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Text (and hypertext) categorization</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Image classification</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Bioinformatics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Hand-written character recognition</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Application: Text Categorization</a:t>
            </a:r>
            <a:endParaRPr/>
          </a:p>
        </p:txBody>
      </p:sp>
      <p:sp>
        <p:nvSpPr>
          <p:cNvPr id="165"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The classification of text documents into a fixed number of predefined categories based on their content.</a:t>
            </a:r>
            <a:endParaRPr/>
          </a:p>
          <a:p>
            <a:pPr lvl="1" marL="864000" indent="-324000">
              <a:buClr>
                <a:srgbClr val="ffffff"/>
              </a:buClr>
              <a:buSzPct val="75000"/>
              <a:buFont typeface="Symbol" charset="2"/>
              <a:buChar char=""/>
            </a:pPr>
            <a:r>
              <a:rPr lang="en-US" sz="2600" spc="-1">
                <a:latin typeface="Arial"/>
              </a:rPr>
              <a:t>Email and spam filtering, web searching, sorting documents by topic, and so on.</a:t>
            </a:r>
            <a:endParaRPr/>
          </a:p>
          <a:p>
            <a:pPr marL="432000" indent="-324000">
              <a:buClr>
                <a:srgbClr val="ffffff"/>
              </a:buClr>
              <a:buSzPct val="45000"/>
              <a:buFont typeface="Wingdings" charset="2"/>
              <a:buChar char=""/>
            </a:pPr>
            <a:r>
              <a:rPr lang="en-US" sz="2600" spc="-1">
                <a:latin typeface="Arial"/>
              </a:rPr>
              <a:t>A document can be assigned to more than one category, so this can be viewed as a series of binary classification problems, one for each category.</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Contents</a:t>
            </a:r>
            <a:endParaRPr/>
          </a:p>
        </p:txBody>
      </p:sp>
      <p:sp>
        <p:nvSpPr>
          <p:cNvPr id="82"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Introduction</a:t>
            </a:r>
            <a:endParaRPr/>
          </a:p>
          <a:p>
            <a:pPr marL="432000" indent="-324000">
              <a:buClr>
                <a:srgbClr val="ffffff"/>
              </a:buClr>
              <a:buSzPct val="45000"/>
              <a:buFont typeface="Wingdings" charset="2"/>
              <a:buChar char=""/>
            </a:pPr>
            <a:r>
              <a:rPr lang="zh-CN" sz="2600" spc="-1">
                <a:latin typeface="Arial"/>
              </a:rPr>
              <a:t>Properties of SVM</a:t>
            </a:r>
            <a:endParaRPr/>
          </a:p>
          <a:p>
            <a:pPr marL="432000" indent="-324000">
              <a:buClr>
                <a:srgbClr val="ffffff"/>
              </a:buClr>
              <a:buSzPct val="45000"/>
              <a:buFont typeface="Wingdings" charset="2"/>
              <a:buChar char=""/>
            </a:pPr>
            <a:r>
              <a:rPr lang="zh-CN" sz="2600" spc="-1">
                <a:latin typeface="Arial"/>
              </a:rPr>
              <a:t>Applications</a:t>
            </a:r>
            <a:endParaRPr/>
          </a:p>
          <a:p>
            <a:pPr lvl="1" marL="864000" indent="-324000">
              <a:buClr>
                <a:srgbClr val="ffffff"/>
              </a:buClr>
              <a:buSzPct val="75000"/>
              <a:buFont typeface="Symbol" charset="2"/>
              <a:buChar char=""/>
            </a:pPr>
            <a:r>
              <a:rPr lang="zh-CN" sz="2600" spc="-1">
                <a:latin typeface="Arial"/>
              </a:rPr>
              <a:t>Text Classification</a:t>
            </a:r>
            <a:endParaRPr/>
          </a:p>
          <a:p>
            <a:pPr marL="432000" indent="-324000">
              <a:buClr>
                <a:srgbClr val="ffffff"/>
              </a:buClr>
              <a:buSzPct val="45000"/>
              <a:buFont typeface="Wingdings" charset="2"/>
              <a:buChar char=""/>
            </a:pPr>
            <a:r>
              <a:rPr lang="en-US" sz="2600" spc="-1">
                <a:latin typeface="Arial"/>
              </a:rPr>
              <a:t>Conclusions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1486800" y="2239200"/>
            <a:ext cx="7200000" cy="3338640"/>
          </a:xfrm>
          <a:prstGeom prst="rect">
            <a:avLst/>
          </a:prstGeom>
          <a:noFill/>
          <a:ln>
            <a:noFill/>
          </a:ln>
        </p:spPr>
        <p:txBody>
          <a:bodyPr lIns="0" rIns="0" tIns="0" bIns="0" anchor="ctr"/>
          <a:p>
            <a:pPr algn="ctr"/>
            <a:r>
              <a:rPr b="1" lang="en-US" sz="3200" spc="-1" strike="noStrike">
                <a:solidFill>
                  <a:srgbClr val="000000"/>
                </a:solidFill>
                <a:uFill>
                  <a:solidFill>
                    <a:srgbClr val="ffffff"/>
                  </a:solidFill>
                </a:uFill>
                <a:latin typeface="Arial"/>
                <a:ea typeface="WenQuanYi Zen Hei"/>
              </a:rPr>
              <a:t>CONCLUSION</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Performance</a:t>
            </a:r>
            <a:endParaRPr/>
          </a:p>
        </p:txBody>
      </p:sp>
      <p:sp>
        <p:nvSpPr>
          <p:cNvPr id="168"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major strengths of SVM are the relatively easy </a:t>
            </a:r>
            <a:r>
              <a:rPr lang="en-US" sz="2600" spc="-1" strike="noStrike">
                <a:solidFill>
                  <a:srgbClr val="000000"/>
                </a:solidFill>
                <a:uFill>
                  <a:solidFill>
                    <a:srgbClr val="ffffff"/>
                  </a:solidFill>
                </a:uFill>
                <a:latin typeface="Arial"/>
                <a:ea typeface="WenQuanYi Zen Hei"/>
              </a:rPr>
              <a:t>training</a:t>
            </a:r>
            <a:r>
              <a:rPr lang="en-US" sz="2600" spc="-1" strike="noStrike">
                <a:solidFill>
                  <a:srgbClr val="000000"/>
                </a:solidFill>
                <a:uFill>
                  <a:solidFill>
                    <a:srgbClr val="ffffff"/>
                  </a:solidFill>
                </a:uFill>
                <a:latin typeface="Arial"/>
                <a:ea typeface="WenQuanYi Zen Hei"/>
              </a:rPr>
              <a:t> and no local optimal, unlike in neural networks.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It scales relatively well to high dimensional data and the trade-off between classifier complexity and error can be controlled explicitly.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weakness includes the decision for an optimal kernel function.</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Conclusion</a:t>
            </a:r>
            <a:endParaRPr/>
          </a:p>
        </p:txBody>
      </p:sp>
      <p:sp>
        <p:nvSpPr>
          <p:cNvPr id="170"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kernel mapping provides a common base for most of the commonly employed model architectures, enabling comparisons to be performed.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Generalization is obtained by maximizing the margin, which corresponds to minimization of the weight vector in a canonical framework.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minimization of the weight vector can be used as a criterion in regression problems, with a modified loss function.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Future directions include: technique for choosing the kernel function and additional capacity control; Development of kernels with invariance. </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 </a:t>
            </a:r>
            <a:endParaRPr/>
          </a:p>
        </p:txBody>
      </p:sp>
      <p:sp>
        <p:nvSpPr>
          <p:cNvPr id="172" name="TextShape 2"/>
          <p:cNvSpPr txBox="1"/>
          <p:nvPr/>
        </p:nvSpPr>
        <p:spPr>
          <a:xfrm>
            <a:off x="504000" y="1800000"/>
            <a:ext cx="9072000" cy="4384440"/>
          </a:xfrm>
          <a:prstGeom prst="rect">
            <a:avLst/>
          </a:prstGeom>
          <a:noFill/>
          <a:ln>
            <a:noFill/>
          </a:ln>
        </p:spPr>
        <p:txBody>
          <a:bodyPr lIns="0" rIns="0" tIns="0" bIns="0" anchor="ctr"/>
          <a:p>
            <a:pPr algn="ctr"/>
            <a:r>
              <a:rPr lang="en-US" sz="3200" spc="-1">
                <a:latin typeface="Arial"/>
              </a:rPr>
              <a:t>THANK YOU</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395360" y="2147760"/>
            <a:ext cx="7200000" cy="3338640"/>
          </a:xfrm>
          <a:prstGeom prst="rect">
            <a:avLst/>
          </a:prstGeom>
          <a:noFill/>
          <a:ln>
            <a:noFill/>
          </a:ln>
        </p:spPr>
        <p:txBody>
          <a:bodyPr lIns="0" rIns="0" tIns="0" bIns="0" anchor="ctr"/>
          <a:p>
            <a:pPr algn="ctr"/>
            <a:r>
              <a:rPr lang="en-US" sz="3200" spc="-1">
                <a:latin typeface="Arial"/>
              </a:rPr>
              <a:t>INTRODUCTION</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Origin</a:t>
            </a:r>
            <a:endParaRPr/>
          </a:p>
        </p:txBody>
      </p:sp>
      <p:sp>
        <p:nvSpPr>
          <p:cNvPr id="85"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Support Vector Machine (SVM) was introduced by Boser, Guyon, and Vapnik in 1992.</a:t>
            </a:r>
            <a:endParaRPr/>
          </a:p>
          <a:p>
            <a:pPr marL="432000" indent="-324000">
              <a:buClr>
                <a:srgbClr val="ffffff"/>
              </a:buClr>
              <a:buSzPct val="45000"/>
              <a:buFont typeface="Wingdings" charset="2"/>
              <a:buChar char=""/>
            </a:pPr>
            <a:r>
              <a:rPr lang="en-US" sz="2600" spc="-1">
                <a:latin typeface="Arial"/>
              </a:rPr>
              <a:t>SVMs are a set of related supervised learning methods used for classification and regression. </a:t>
            </a:r>
            <a:endParaRPr/>
          </a:p>
          <a:p>
            <a:pPr lvl="1" marL="864000" indent="-324000">
              <a:buClr>
                <a:srgbClr val="ffffff"/>
              </a:buClr>
              <a:buSzPct val="75000"/>
              <a:buFont typeface="Symbol" charset="2"/>
              <a:buChar char=""/>
            </a:pPr>
            <a:r>
              <a:rPr lang="en-US" sz="2600" spc="-1">
                <a:latin typeface="Arial"/>
              </a:rPr>
              <a:t>Uses machine learning to maximize predictive accuracy while automatically avoiding over-fit to the data.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Basics</a:t>
            </a:r>
            <a:endParaRPr/>
          </a:p>
        </p:txBody>
      </p:sp>
      <p:sp>
        <p:nvSpPr>
          <p:cNvPr id="87"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SVM is used in many applications of pattern classification and regression. </a:t>
            </a:r>
            <a:endParaRPr/>
          </a:p>
          <a:p>
            <a:pPr marL="432000" indent="-324000">
              <a:buClr>
                <a:srgbClr val="ffffff"/>
              </a:buClr>
              <a:buSzPct val="45000"/>
              <a:buFont typeface="Wingdings" charset="2"/>
              <a:buChar char=""/>
            </a:pPr>
            <a:r>
              <a:rPr lang="en-US" sz="2600" spc="-1">
                <a:latin typeface="Arial"/>
              </a:rPr>
              <a:t>The formulation uses the Structural Risk Minimization (SRM) principle, which has been shown to be superior to traditional Empirical Risk Minimization (ERM) principle, used by conventional neural networks. </a:t>
            </a:r>
            <a:endParaRPr/>
          </a:p>
          <a:p>
            <a:pPr marL="432000" indent="-324000">
              <a:buClr>
                <a:srgbClr val="ffffff"/>
              </a:buClr>
              <a:buSzPct val="45000"/>
              <a:buFont typeface="Wingdings" charset="2"/>
              <a:buChar char=""/>
            </a:pPr>
            <a:r>
              <a:rPr lang="en-US" sz="2600" spc="-1">
                <a:latin typeface="Arial"/>
              </a:rPr>
              <a:t>SRM minimizes an upper bound on the expected risk, where as ERM minimizes the error on the training data. </a:t>
            </a:r>
            <a:endParaRPr/>
          </a:p>
          <a:p>
            <a:pPr marL="432000" indent="-324000">
              <a:buClr>
                <a:srgbClr val="ffffff"/>
              </a:buClr>
              <a:buSzPct val="45000"/>
              <a:buFont typeface="Wingdings" charset="2"/>
              <a:buChar char=""/>
            </a:pPr>
            <a:r>
              <a:rPr lang="en-US" sz="2600" spc="-1">
                <a:latin typeface="Arial"/>
              </a:rPr>
              <a:t> </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Statistical Learning Theory</a:t>
            </a:r>
            <a:endParaRPr/>
          </a:p>
        </p:txBody>
      </p:sp>
      <p:sp>
        <p:nvSpPr>
          <p:cNvPr id="89"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problem of gaining knowledge, making predictions, making decisions from a set of data.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Enables to choose the hyper plane space such a way that it closely represents the underlying function in the target space.</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Given a set of training data {(x</a:t>
            </a:r>
            <a:r>
              <a:rPr b="1" lang="en-US" sz="2600" spc="-1" strike="noStrike" baseline="-33000">
                <a:solidFill>
                  <a:srgbClr val="000000"/>
                </a:solidFill>
                <a:uFill>
                  <a:solidFill>
                    <a:srgbClr val="ffffff"/>
                  </a:solidFill>
                </a:uFill>
                <a:latin typeface="Arial"/>
                <a:ea typeface="WenQuanYi Zen Hei"/>
              </a:rPr>
              <a:t>1</a:t>
            </a:r>
            <a:r>
              <a:rPr lang="en-US" sz="2600" spc="-1" strike="noStrike">
                <a:solidFill>
                  <a:srgbClr val="000000"/>
                </a:solidFill>
                <a:uFill>
                  <a:solidFill>
                    <a:srgbClr val="ffffff"/>
                  </a:solidFill>
                </a:uFill>
                <a:latin typeface="Arial"/>
                <a:ea typeface="WenQuanYi Zen Hei"/>
              </a:rPr>
              <a:t> ,y</a:t>
            </a:r>
            <a:r>
              <a:rPr b="1" lang="en-US" sz="2600" spc="-1" strike="noStrike" baseline="-33000">
                <a:solidFill>
                  <a:srgbClr val="000000"/>
                </a:solidFill>
                <a:uFill>
                  <a:solidFill>
                    <a:srgbClr val="ffffff"/>
                  </a:solidFill>
                </a:uFill>
                <a:latin typeface="Arial"/>
                <a:ea typeface="WenQuanYi Zen Hei"/>
              </a:rPr>
              <a:t>1</a:t>
            </a:r>
            <a:r>
              <a:rPr lang="en-US" sz="2600" spc="-1" strike="noStrike">
                <a:solidFill>
                  <a:srgbClr val="000000"/>
                </a:solidFill>
                <a:uFill>
                  <a:solidFill>
                    <a:srgbClr val="ffffff"/>
                  </a:solidFill>
                </a:uFill>
                <a:latin typeface="Arial"/>
                <a:ea typeface="WenQuanYi Zen Hei"/>
              </a:rPr>
              <a:t> )... (x</a:t>
            </a:r>
            <a:r>
              <a:rPr b="1" lang="en-US" sz="2600" spc="-1" strike="noStrike" baseline="-33000">
                <a:solidFill>
                  <a:srgbClr val="000000"/>
                </a:solidFill>
                <a:uFill>
                  <a:solidFill>
                    <a:srgbClr val="ffffff"/>
                  </a:solidFill>
                </a:uFill>
                <a:latin typeface="Arial"/>
                <a:ea typeface="WenQuanYi Zen Hei"/>
              </a:rPr>
              <a:t>l</a:t>
            </a:r>
            <a:r>
              <a:rPr lang="en-US" sz="2600" spc="-1" strike="noStrike">
                <a:solidFill>
                  <a:srgbClr val="000000"/>
                </a:solidFill>
                <a:uFill>
                  <a:solidFill>
                    <a:srgbClr val="ffffff"/>
                  </a:solidFill>
                </a:uFill>
                <a:latin typeface="Arial"/>
                <a:ea typeface="WenQuanYi Zen Hei"/>
              </a:rPr>
              <a:t> ,y</a:t>
            </a:r>
            <a:r>
              <a:rPr b="1" lang="en-US" sz="2600" spc="-1" strike="noStrike" baseline="-33000">
                <a:solidFill>
                  <a:srgbClr val="000000"/>
                </a:solidFill>
                <a:uFill>
                  <a:solidFill>
                    <a:srgbClr val="ffffff"/>
                  </a:solidFill>
                </a:uFill>
                <a:latin typeface="Arial"/>
                <a:ea typeface="WenQuanYi Zen Hei"/>
              </a:rPr>
              <a:t>l</a:t>
            </a:r>
            <a:r>
              <a:rPr lang="en-US" sz="2600" spc="-1" strike="noStrike">
                <a:solidFill>
                  <a:srgbClr val="000000"/>
                </a:solidFill>
                <a:uFill>
                  <a:solidFill>
                    <a:srgbClr val="ffffff"/>
                  </a:solidFill>
                </a:uFill>
                <a:latin typeface="Arial"/>
                <a:ea typeface="WenQuanYi Zen Hei"/>
              </a:rPr>
              <a:t> )} in R</a:t>
            </a:r>
            <a:r>
              <a:rPr b="1" lang="en-US" sz="2600" spc="-1" strike="noStrike" baseline="-33000">
                <a:solidFill>
                  <a:srgbClr val="000000"/>
                </a:solidFill>
                <a:uFill>
                  <a:solidFill>
                    <a:srgbClr val="ffffff"/>
                  </a:solidFill>
                </a:uFill>
                <a:latin typeface="Arial"/>
                <a:ea typeface="WenQuanYi Zen Hei"/>
              </a:rPr>
              <a:t>n</a:t>
            </a:r>
            <a:r>
              <a:rPr lang="en-US" sz="2600" spc="-1" strike="noStrike">
                <a:solidFill>
                  <a:srgbClr val="000000"/>
                </a:solidFill>
                <a:uFill>
                  <a:solidFill>
                    <a:srgbClr val="ffffff"/>
                  </a:solidFill>
                </a:uFill>
                <a:latin typeface="Arial"/>
                <a:ea typeface="WenQuanYi Zen Hei"/>
              </a:rPr>
              <a:t> × R sampled according to unknown probability distribution P(x,y), and a loss function V(y,f(x)) that measures the error, for a given x, f(x) is "predicted" instead of the actual value y.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The problem consists of finding a function f that minimizes the expectation of the error on new data that is, finding a function f that minimizes the expected error.</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 </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Learning and Generalization</a:t>
            </a:r>
            <a:endParaRPr/>
          </a:p>
        </p:txBody>
      </p:sp>
      <p:sp>
        <p:nvSpPr>
          <p:cNvPr id="91"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There can be many linear classifiers (hyper planes) that separate the data into classes. </a:t>
            </a:r>
            <a:endParaRPr/>
          </a:p>
          <a:p>
            <a:pPr marL="432000" indent="-324000">
              <a:buClr>
                <a:srgbClr val="ffffff"/>
              </a:buClr>
              <a:buSzPct val="45000"/>
              <a:buFont typeface="Wingdings" charset="2"/>
              <a:buChar char=""/>
            </a:pPr>
            <a:r>
              <a:rPr lang="en-US" sz="2600" spc="-1">
                <a:latin typeface="Arial"/>
              </a:rPr>
              <a:t>However only one of these achieves maximum separation.</a:t>
            </a:r>
            <a:endParaRPr/>
          </a:p>
          <a:p>
            <a:pPr lvl="1" marL="864000" indent="-324000">
              <a:buClr>
                <a:srgbClr val="ffffff"/>
              </a:buClr>
              <a:buSzPct val="75000"/>
              <a:buFont typeface="Symbol" charset="2"/>
              <a:buChar char=""/>
            </a:pPr>
            <a:r>
              <a:rPr lang="en-US" sz="2600" spc="-1">
                <a:latin typeface="Arial"/>
              </a:rPr>
              <a:t>A hyper plane may end up closer to one class compared to other which is not desired and thus the need of maximum margin classifier or hyper plane. </a:t>
            </a:r>
            <a:endParaRPr/>
          </a:p>
          <a:p>
            <a:pPr marL="432000" indent="-324000">
              <a:buClr>
                <a:srgbClr val="ffffff"/>
              </a:buClr>
              <a:buSzPct val="45000"/>
              <a:buFont typeface="Wingdings" charset="2"/>
              <a:buChar char=""/>
            </a:pPr>
            <a:r>
              <a:rPr lang="en-US" sz="2600" spc="-1">
                <a:latin typeface="Arial"/>
              </a:rPr>
              <a:t>The next illustration shows the maximum margin classifier,  a solution to the above problem.</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Linear SVM – Maximum Margin</a:t>
            </a:r>
            <a:endParaRPr/>
          </a:p>
        </p:txBody>
      </p:sp>
      <p:sp>
        <p:nvSpPr>
          <p:cNvPr id="93"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 </a:t>
            </a:r>
            <a:endParaRPr/>
          </a:p>
        </p:txBody>
      </p:sp>
      <p:sp>
        <p:nvSpPr>
          <p:cNvPr id="94" name="Line 3"/>
          <p:cNvSpPr/>
          <p:nvPr/>
        </p:nvSpPr>
        <p:spPr>
          <a:xfrm flipV="1">
            <a:off x="2765880" y="2073600"/>
            <a:ext cx="2876400" cy="4582080"/>
          </a:xfrm>
          <a:prstGeom prst="line">
            <a:avLst/>
          </a:prstGeom>
          <a:ln w="361800">
            <a:solidFill>
              <a:srgbClr val="cc9900"/>
            </a:solidFill>
            <a:miter/>
          </a:ln>
        </p:spPr>
        <p:style>
          <a:lnRef idx="0"/>
          <a:fillRef idx="0"/>
          <a:effectRef idx="0"/>
          <a:fontRef idx="minor"/>
        </p:style>
      </p:sp>
      <p:sp>
        <p:nvSpPr>
          <p:cNvPr id="95" name="Line 4"/>
          <p:cNvSpPr/>
          <p:nvPr/>
        </p:nvSpPr>
        <p:spPr>
          <a:xfrm flipV="1">
            <a:off x="2725200" y="2009160"/>
            <a:ext cx="2957760" cy="4711320"/>
          </a:xfrm>
          <a:prstGeom prst="line">
            <a:avLst/>
          </a:prstGeom>
          <a:ln w="12600">
            <a:solidFill>
              <a:srgbClr val="000000"/>
            </a:solidFill>
            <a:miter/>
          </a:ln>
        </p:spPr>
        <p:style>
          <a:lnRef idx="0"/>
          <a:fillRef idx="0"/>
          <a:effectRef idx="0"/>
          <a:fontRef idx="minor"/>
        </p:style>
      </p:sp>
      <p:sp>
        <p:nvSpPr>
          <p:cNvPr id="96" name="CustomShape 5"/>
          <p:cNvSpPr/>
          <p:nvPr/>
        </p:nvSpPr>
        <p:spPr>
          <a:xfrm>
            <a:off x="1097280" y="2193120"/>
            <a:ext cx="1905120" cy="862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lang="en-US" sz="2000" spc="-1">
                <a:latin typeface="Tahoma"/>
              </a:rPr>
              <a:t>denotes +1</a:t>
            </a:r>
            <a:endParaRPr/>
          </a:p>
          <a:p>
            <a:pPr algn="ctr">
              <a:lnSpc>
                <a:spcPct val="100000"/>
              </a:lnSpc>
            </a:pPr>
            <a:r>
              <a:rPr lang="en-US" sz="2000" spc="-1">
                <a:latin typeface="Tahoma"/>
              </a:rPr>
              <a:t>denotes -1</a:t>
            </a:r>
            <a:endParaRPr/>
          </a:p>
        </p:txBody>
      </p:sp>
      <p:sp>
        <p:nvSpPr>
          <p:cNvPr id="97" name="CustomShape 6"/>
          <p:cNvSpPr/>
          <p:nvPr/>
        </p:nvSpPr>
        <p:spPr>
          <a:xfrm rot="4776600">
            <a:off x="1174320" y="2344320"/>
            <a:ext cx="58680" cy="60480"/>
          </a:xfrm>
          <a:prstGeom prst="ellipse">
            <a:avLst/>
          </a:prstGeom>
          <a:solidFill>
            <a:srgbClr val="006633"/>
          </a:solidFill>
          <a:ln w="9360">
            <a:solidFill>
              <a:srgbClr val="000000"/>
            </a:solidFill>
            <a:miter/>
          </a:ln>
        </p:spPr>
        <p:style>
          <a:lnRef idx="0"/>
          <a:fillRef idx="0"/>
          <a:effectRef idx="0"/>
          <a:fontRef idx="minor"/>
        </p:style>
      </p:sp>
      <p:sp>
        <p:nvSpPr>
          <p:cNvPr id="98" name="CustomShape 7"/>
          <p:cNvSpPr/>
          <p:nvPr/>
        </p:nvSpPr>
        <p:spPr>
          <a:xfrm rot="5895000">
            <a:off x="1175040" y="2800800"/>
            <a:ext cx="50760" cy="54000"/>
          </a:xfrm>
          <a:prstGeom prst="ellipse">
            <a:avLst/>
          </a:prstGeom>
          <a:solidFill>
            <a:srgbClr val="ffffff"/>
          </a:solidFill>
          <a:ln w="9360">
            <a:solidFill>
              <a:srgbClr val="000000"/>
            </a:solidFill>
            <a:miter/>
          </a:ln>
        </p:spPr>
        <p:style>
          <a:lnRef idx="0"/>
          <a:fillRef idx="0"/>
          <a:effectRef idx="0"/>
          <a:fontRef idx="minor"/>
        </p:style>
      </p:sp>
      <p:sp>
        <p:nvSpPr>
          <p:cNvPr id="99" name="Line 8"/>
          <p:cNvSpPr/>
          <p:nvPr/>
        </p:nvSpPr>
        <p:spPr>
          <a:xfrm>
            <a:off x="2850120" y="2497680"/>
            <a:ext cx="0" cy="3505320"/>
          </a:xfrm>
          <a:prstGeom prst="line">
            <a:avLst/>
          </a:prstGeom>
          <a:ln w="38160">
            <a:solidFill>
              <a:srgbClr val="cc0000"/>
            </a:solidFill>
            <a:miter/>
          </a:ln>
        </p:spPr>
        <p:style>
          <a:lnRef idx="0"/>
          <a:fillRef idx="0"/>
          <a:effectRef idx="0"/>
          <a:fontRef idx="minor"/>
        </p:style>
      </p:sp>
      <p:sp>
        <p:nvSpPr>
          <p:cNvPr id="100" name="Line 9"/>
          <p:cNvSpPr/>
          <p:nvPr/>
        </p:nvSpPr>
        <p:spPr>
          <a:xfrm>
            <a:off x="2697480" y="5850720"/>
            <a:ext cx="3657600" cy="0"/>
          </a:xfrm>
          <a:prstGeom prst="line">
            <a:avLst/>
          </a:prstGeom>
          <a:ln w="38160">
            <a:solidFill>
              <a:srgbClr val="cc0000"/>
            </a:solidFill>
            <a:miter/>
          </a:ln>
        </p:spPr>
        <p:style>
          <a:lnRef idx="0"/>
          <a:fillRef idx="0"/>
          <a:effectRef idx="0"/>
          <a:fontRef idx="minor"/>
        </p:style>
      </p:sp>
      <p:sp>
        <p:nvSpPr>
          <p:cNvPr id="101" name="CustomShape 10"/>
          <p:cNvSpPr/>
          <p:nvPr/>
        </p:nvSpPr>
        <p:spPr>
          <a:xfrm>
            <a:off x="3977280" y="5320440"/>
            <a:ext cx="60120" cy="47520"/>
          </a:xfrm>
          <a:prstGeom prst="ellipse">
            <a:avLst/>
          </a:prstGeom>
          <a:solidFill>
            <a:srgbClr val="ffffff"/>
          </a:solidFill>
          <a:ln w="9360">
            <a:solidFill>
              <a:srgbClr val="000000"/>
            </a:solidFill>
            <a:miter/>
          </a:ln>
        </p:spPr>
        <p:style>
          <a:lnRef idx="0"/>
          <a:fillRef idx="0"/>
          <a:effectRef idx="0"/>
          <a:fontRef idx="minor"/>
        </p:style>
      </p:sp>
      <p:sp>
        <p:nvSpPr>
          <p:cNvPr id="102" name="CustomShape 11"/>
          <p:cNvSpPr/>
          <p:nvPr/>
        </p:nvSpPr>
        <p:spPr>
          <a:xfrm>
            <a:off x="2745360" y="4191840"/>
            <a:ext cx="60120" cy="47520"/>
          </a:xfrm>
          <a:prstGeom prst="ellipse">
            <a:avLst/>
          </a:prstGeom>
          <a:solidFill>
            <a:srgbClr val="006633"/>
          </a:solidFill>
          <a:ln w="9360">
            <a:solidFill>
              <a:srgbClr val="000000"/>
            </a:solidFill>
            <a:miter/>
          </a:ln>
        </p:spPr>
        <p:style>
          <a:lnRef idx="0"/>
          <a:fillRef idx="0"/>
          <a:effectRef idx="0"/>
          <a:fontRef idx="minor"/>
        </p:style>
      </p:sp>
      <p:sp>
        <p:nvSpPr>
          <p:cNvPr id="103" name="CustomShape 12"/>
          <p:cNvSpPr/>
          <p:nvPr/>
        </p:nvSpPr>
        <p:spPr>
          <a:xfrm>
            <a:off x="4599360" y="3102480"/>
            <a:ext cx="60480" cy="47880"/>
          </a:xfrm>
          <a:prstGeom prst="ellipse">
            <a:avLst/>
          </a:prstGeom>
          <a:solidFill>
            <a:srgbClr val="006633"/>
          </a:solidFill>
          <a:ln w="9360">
            <a:solidFill>
              <a:srgbClr val="000000"/>
            </a:solidFill>
            <a:miter/>
          </a:ln>
        </p:spPr>
        <p:style>
          <a:lnRef idx="0"/>
          <a:fillRef idx="0"/>
          <a:effectRef idx="0"/>
          <a:fontRef idx="minor"/>
        </p:style>
      </p:sp>
      <p:sp>
        <p:nvSpPr>
          <p:cNvPr id="104" name="CustomShape 13"/>
          <p:cNvSpPr/>
          <p:nvPr/>
        </p:nvSpPr>
        <p:spPr>
          <a:xfrm>
            <a:off x="4663080" y="3923280"/>
            <a:ext cx="60120" cy="47880"/>
          </a:xfrm>
          <a:prstGeom prst="ellipse">
            <a:avLst/>
          </a:prstGeom>
          <a:solidFill>
            <a:srgbClr val="ffffff"/>
          </a:solidFill>
          <a:ln w="9360">
            <a:solidFill>
              <a:srgbClr val="000000"/>
            </a:solidFill>
            <a:miter/>
          </a:ln>
        </p:spPr>
        <p:style>
          <a:lnRef idx="0"/>
          <a:fillRef idx="0"/>
          <a:effectRef idx="0"/>
          <a:fontRef idx="minor"/>
        </p:style>
      </p:sp>
      <p:sp>
        <p:nvSpPr>
          <p:cNvPr id="105" name="CustomShape 14"/>
          <p:cNvSpPr/>
          <p:nvPr/>
        </p:nvSpPr>
        <p:spPr>
          <a:xfrm>
            <a:off x="3669120" y="2952000"/>
            <a:ext cx="60480" cy="50760"/>
          </a:xfrm>
          <a:prstGeom prst="ellipse">
            <a:avLst/>
          </a:prstGeom>
          <a:solidFill>
            <a:srgbClr val="006633"/>
          </a:solidFill>
          <a:ln w="9360">
            <a:solidFill>
              <a:srgbClr val="000000"/>
            </a:solidFill>
            <a:miter/>
          </a:ln>
        </p:spPr>
        <p:style>
          <a:lnRef idx="0"/>
          <a:fillRef idx="0"/>
          <a:effectRef idx="0"/>
          <a:fontRef idx="minor"/>
        </p:style>
      </p:sp>
      <p:sp>
        <p:nvSpPr>
          <p:cNvPr id="106" name="CustomShape 15"/>
          <p:cNvSpPr/>
          <p:nvPr/>
        </p:nvSpPr>
        <p:spPr>
          <a:xfrm>
            <a:off x="4145400" y="4021920"/>
            <a:ext cx="54000" cy="47520"/>
          </a:xfrm>
          <a:prstGeom prst="ellipse">
            <a:avLst/>
          </a:prstGeom>
          <a:solidFill>
            <a:srgbClr val="006633"/>
          </a:solidFill>
          <a:ln w="9360">
            <a:solidFill>
              <a:srgbClr val="000000"/>
            </a:solidFill>
            <a:miter/>
          </a:ln>
        </p:spPr>
        <p:style>
          <a:lnRef idx="0"/>
          <a:fillRef idx="0"/>
          <a:effectRef idx="0"/>
          <a:fontRef idx="minor"/>
        </p:style>
      </p:sp>
      <p:sp>
        <p:nvSpPr>
          <p:cNvPr id="107" name="CustomShape 16"/>
          <p:cNvSpPr/>
          <p:nvPr/>
        </p:nvSpPr>
        <p:spPr>
          <a:xfrm>
            <a:off x="3307320" y="3412080"/>
            <a:ext cx="60120" cy="58680"/>
          </a:xfrm>
          <a:prstGeom prst="ellipse">
            <a:avLst/>
          </a:prstGeom>
          <a:solidFill>
            <a:srgbClr val="006633"/>
          </a:solidFill>
          <a:ln w="9360">
            <a:solidFill>
              <a:srgbClr val="000000"/>
            </a:solidFill>
            <a:miter/>
          </a:ln>
        </p:spPr>
        <p:style>
          <a:lnRef idx="0"/>
          <a:fillRef idx="0"/>
          <a:effectRef idx="0"/>
          <a:fontRef idx="minor"/>
        </p:style>
      </p:sp>
      <p:sp>
        <p:nvSpPr>
          <p:cNvPr id="108" name="CustomShape 17"/>
          <p:cNvSpPr/>
          <p:nvPr/>
        </p:nvSpPr>
        <p:spPr>
          <a:xfrm>
            <a:off x="5364720" y="4402800"/>
            <a:ext cx="60120" cy="50760"/>
          </a:xfrm>
          <a:prstGeom prst="ellipse">
            <a:avLst/>
          </a:prstGeom>
          <a:solidFill>
            <a:srgbClr val="ffffff"/>
          </a:solidFill>
          <a:ln w="9360">
            <a:solidFill>
              <a:srgbClr val="000000"/>
            </a:solidFill>
            <a:miter/>
          </a:ln>
        </p:spPr>
        <p:style>
          <a:lnRef idx="0"/>
          <a:fillRef idx="0"/>
          <a:effectRef idx="0"/>
          <a:fontRef idx="minor"/>
        </p:style>
      </p:sp>
      <p:sp>
        <p:nvSpPr>
          <p:cNvPr id="109" name="CustomShape 18"/>
          <p:cNvSpPr/>
          <p:nvPr/>
        </p:nvSpPr>
        <p:spPr>
          <a:xfrm rot="20481600">
            <a:off x="4146840" y="4731120"/>
            <a:ext cx="54000" cy="47520"/>
          </a:xfrm>
          <a:prstGeom prst="ellipse">
            <a:avLst/>
          </a:prstGeom>
          <a:solidFill>
            <a:srgbClr val="ffffff"/>
          </a:solidFill>
          <a:ln w="9360">
            <a:solidFill>
              <a:srgbClr val="000000"/>
            </a:solidFill>
            <a:miter/>
          </a:ln>
        </p:spPr>
        <p:style>
          <a:lnRef idx="0"/>
          <a:fillRef idx="0"/>
          <a:effectRef idx="0"/>
          <a:fontRef idx="minor"/>
        </p:style>
      </p:sp>
      <p:sp>
        <p:nvSpPr>
          <p:cNvPr id="110" name="CustomShape 19"/>
          <p:cNvSpPr/>
          <p:nvPr/>
        </p:nvSpPr>
        <p:spPr>
          <a:xfrm rot="20481600">
            <a:off x="6263280" y="3516480"/>
            <a:ext cx="60120" cy="50760"/>
          </a:xfrm>
          <a:prstGeom prst="ellipse">
            <a:avLst/>
          </a:prstGeom>
          <a:solidFill>
            <a:srgbClr val="ffffff"/>
          </a:solidFill>
          <a:ln w="9360">
            <a:solidFill>
              <a:srgbClr val="000000"/>
            </a:solidFill>
            <a:miter/>
          </a:ln>
        </p:spPr>
        <p:style>
          <a:lnRef idx="0"/>
          <a:fillRef idx="0"/>
          <a:effectRef idx="0"/>
          <a:fontRef idx="minor"/>
        </p:style>
      </p:sp>
      <p:sp>
        <p:nvSpPr>
          <p:cNvPr id="111" name="CustomShape 20"/>
          <p:cNvSpPr/>
          <p:nvPr/>
        </p:nvSpPr>
        <p:spPr>
          <a:xfrm rot="20481600">
            <a:off x="5555160" y="4832640"/>
            <a:ext cx="60120" cy="50760"/>
          </a:xfrm>
          <a:prstGeom prst="ellipse">
            <a:avLst/>
          </a:prstGeom>
          <a:solidFill>
            <a:srgbClr val="ffffff"/>
          </a:solidFill>
          <a:ln w="9360">
            <a:solidFill>
              <a:srgbClr val="000000"/>
            </a:solidFill>
            <a:miter/>
          </a:ln>
        </p:spPr>
        <p:style>
          <a:lnRef idx="0"/>
          <a:fillRef idx="0"/>
          <a:effectRef idx="0"/>
          <a:fontRef idx="minor"/>
        </p:style>
      </p:sp>
      <p:sp>
        <p:nvSpPr>
          <p:cNvPr id="112" name="CustomShape 21"/>
          <p:cNvSpPr/>
          <p:nvPr/>
        </p:nvSpPr>
        <p:spPr>
          <a:xfrm rot="20481600">
            <a:off x="3383280" y="2954880"/>
            <a:ext cx="60480" cy="50760"/>
          </a:xfrm>
          <a:prstGeom prst="ellipse">
            <a:avLst/>
          </a:prstGeom>
          <a:solidFill>
            <a:srgbClr val="006633"/>
          </a:solidFill>
          <a:ln w="9360">
            <a:solidFill>
              <a:srgbClr val="000000"/>
            </a:solidFill>
            <a:miter/>
          </a:ln>
        </p:spPr>
        <p:style>
          <a:lnRef idx="0"/>
          <a:fillRef idx="0"/>
          <a:effectRef idx="0"/>
          <a:fontRef idx="minor"/>
        </p:style>
      </p:sp>
      <p:sp>
        <p:nvSpPr>
          <p:cNvPr id="113" name="CustomShape 22"/>
          <p:cNvSpPr/>
          <p:nvPr/>
        </p:nvSpPr>
        <p:spPr>
          <a:xfrm rot="20481600">
            <a:off x="4970880" y="3872520"/>
            <a:ext cx="60480" cy="50760"/>
          </a:xfrm>
          <a:prstGeom prst="ellipse">
            <a:avLst/>
          </a:prstGeom>
          <a:solidFill>
            <a:srgbClr val="ffffff"/>
          </a:solidFill>
          <a:ln w="9360">
            <a:solidFill>
              <a:srgbClr val="000000"/>
            </a:solidFill>
            <a:miter/>
          </a:ln>
        </p:spPr>
        <p:style>
          <a:lnRef idx="0"/>
          <a:fillRef idx="0"/>
          <a:effectRef idx="0"/>
          <a:fontRef idx="minor"/>
        </p:style>
      </p:sp>
      <p:sp>
        <p:nvSpPr>
          <p:cNvPr id="114" name="CustomShape 23"/>
          <p:cNvSpPr/>
          <p:nvPr/>
        </p:nvSpPr>
        <p:spPr>
          <a:xfrm rot="20481600">
            <a:off x="6126120" y="4783320"/>
            <a:ext cx="60480" cy="47880"/>
          </a:xfrm>
          <a:prstGeom prst="ellipse">
            <a:avLst/>
          </a:prstGeom>
          <a:solidFill>
            <a:srgbClr val="ffffff"/>
          </a:solidFill>
          <a:ln w="9360">
            <a:solidFill>
              <a:srgbClr val="000000"/>
            </a:solidFill>
            <a:miter/>
          </a:ln>
        </p:spPr>
        <p:style>
          <a:lnRef idx="0"/>
          <a:fillRef idx="0"/>
          <a:effectRef idx="0"/>
          <a:fontRef idx="minor"/>
        </p:style>
      </p:sp>
      <p:sp>
        <p:nvSpPr>
          <p:cNvPr id="115" name="CustomShape 24"/>
          <p:cNvSpPr/>
          <p:nvPr/>
        </p:nvSpPr>
        <p:spPr>
          <a:xfrm rot="20481600">
            <a:off x="3373560" y="3927600"/>
            <a:ext cx="60120" cy="47880"/>
          </a:xfrm>
          <a:prstGeom prst="ellipse">
            <a:avLst/>
          </a:prstGeom>
          <a:solidFill>
            <a:srgbClr val="006633"/>
          </a:solidFill>
          <a:ln w="9360">
            <a:solidFill>
              <a:srgbClr val="000000"/>
            </a:solidFill>
            <a:miter/>
          </a:ln>
        </p:spPr>
        <p:style>
          <a:lnRef idx="0"/>
          <a:fillRef idx="0"/>
          <a:effectRef idx="0"/>
          <a:fontRef idx="minor"/>
        </p:style>
      </p:sp>
      <p:sp>
        <p:nvSpPr>
          <p:cNvPr id="116" name="CustomShape 25"/>
          <p:cNvSpPr/>
          <p:nvPr/>
        </p:nvSpPr>
        <p:spPr>
          <a:xfrm rot="5895000">
            <a:off x="4126320" y="3345120"/>
            <a:ext cx="47520" cy="54000"/>
          </a:xfrm>
          <a:prstGeom prst="ellipse">
            <a:avLst/>
          </a:prstGeom>
          <a:solidFill>
            <a:srgbClr val="006633"/>
          </a:solidFill>
          <a:ln w="9360">
            <a:solidFill>
              <a:srgbClr val="000000"/>
            </a:solidFill>
            <a:miter/>
          </a:ln>
        </p:spPr>
        <p:style>
          <a:lnRef idx="0"/>
          <a:fillRef idx="0"/>
          <a:effectRef idx="0"/>
          <a:fontRef idx="minor"/>
        </p:style>
      </p:sp>
      <p:sp>
        <p:nvSpPr>
          <p:cNvPr id="117" name="CustomShape 26"/>
          <p:cNvSpPr/>
          <p:nvPr/>
        </p:nvSpPr>
        <p:spPr>
          <a:xfrm rot="5895000">
            <a:off x="4394880" y="5530680"/>
            <a:ext cx="55440" cy="60120"/>
          </a:xfrm>
          <a:prstGeom prst="ellipse">
            <a:avLst/>
          </a:prstGeom>
          <a:solidFill>
            <a:srgbClr val="ffffff"/>
          </a:solidFill>
          <a:ln w="9360">
            <a:solidFill>
              <a:srgbClr val="000000"/>
            </a:solidFill>
            <a:miter/>
          </a:ln>
        </p:spPr>
        <p:style>
          <a:lnRef idx="0"/>
          <a:fillRef idx="0"/>
          <a:effectRef idx="0"/>
          <a:fontRef idx="minor"/>
        </p:style>
      </p:sp>
      <p:sp>
        <p:nvSpPr>
          <p:cNvPr id="118" name="CustomShape 27"/>
          <p:cNvSpPr/>
          <p:nvPr/>
        </p:nvSpPr>
        <p:spPr>
          <a:xfrm rot="5895000">
            <a:off x="3373920" y="4386960"/>
            <a:ext cx="47520" cy="60480"/>
          </a:xfrm>
          <a:prstGeom prst="ellipse">
            <a:avLst/>
          </a:prstGeom>
          <a:solidFill>
            <a:srgbClr val="006633"/>
          </a:solidFill>
          <a:ln w="9360">
            <a:solidFill>
              <a:srgbClr val="000000"/>
            </a:solidFill>
            <a:miter/>
          </a:ln>
        </p:spPr>
        <p:style>
          <a:lnRef idx="0"/>
          <a:fillRef idx="0"/>
          <a:effectRef idx="0"/>
          <a:fontRef idx="minor"/>
        </p:style>
      </p:sp>
      <p:sp>
        <p:nvSpPr>
          <p:cNvPr id="119" name="CustomShape 28"/>
          <p:cNvSpPr/>
          <p:nvPr/>
        </p:nvSpPr>
        <p:spPr>
          <a:xfrm rot="5895000">
            <a:off x="4602600" y="2681640"/>
            <a:ext cx="47520" cy="54000"/>
          </a:xfrm>
          <a:prstGeom prst="ellipse">
            <a:avLst/>
          </a:prstGeom>
          <a:solidFill>
            <a:srgbClr val="006633"/>
          </a:solidFill>
          <a:ln w="9360">
            <a:solidFill>
              <a:srgbClr val="000000"/>
            </a:solidFill>
            <a:miter/>
          </a:ln>
        </p:spPr>
        <p:style>
          <a:lnRef idx="0"/>
          <a:fillRef idx="0"/>
          <a:effectRef idx="0"/>
          <a:fontRef idx="minor"/>
        </p:style>
      </p:sp>
      <p:sp>
        <p:nvSpPr>
          <p:cNvPr id="120" name="CustomShape 29"/>
          <p:cNvSpPr/>
          <p:nvPr/>
        </p:nvSpPr>
        <p:spPr>
          <a:xfrm rot="5895000">
            <a:off x="5563440" y="4432320"/>
            <a:ext cx="58680" cy="60120"/>
          </a:xfrm>
          <a:prstGeom prst="ellipse">
            <a:avLst/>
          </a:prstGeom>
          <a:solidFill>
            <a:srgbClr val="ffffff"/>
          </a:solidFill>
          <a:ln w="9360">
            <a:solidFill>
              <a:srgbClr val="000000"/>
            </a:solidFill>
            <a:miter/>
          </a:ln>
        </p:spPr>
        <p:style>
          <a:lnRef idx="0"/>
          <a:fillRef idx="0"/>
          <a:effectRef idx="0"/>
          <a:fontRef idx="minor"/>
        </p:style>
      </p:sp>
      <p:sp>
        <p:nvSpPr>
          <p:cNvPr id="121" name="CustomShape 30"/>
          <p:cNvSpPr/>
          <p:nvPr/>
        </p:nvSpPr>
        <p:spPr>
          <a:xfrm rot="5895000">
            <a:off x="4629600" y="4367520"/>
            <a:ext cx="47520" cy="54000"/>
          </a:xfrm>
          <a:prstGeom prst="ellipse">
            <a:avLst/>
          </a:prstGeom>
          <a:solidFill>
            <a:srgbClr val="ffffff"/>
          </a:solidFill>
          <a:ln w="9360">
            <a:solidFill>
              <a:srgbClr val="000000"/>
            </a:solidFill>
            <a:miter/>
          </a:ln>
        </p:spPr>
        <p:style>
          <a:lnRef idx="0"/>
          <a:fillRef idx="0"/>
          <a:effectRef idx="0"/>
          <a:fontRef idx="minor"/>
        </p:style>
      </p:sp>
      <p:sp>
        <p:nvSpPr>
          <p:cNvPr id="122" name="CustomShape 31"/>
          <p:cNvSpPr/>
          <p:nvPr/>
        </p:nvSpPr>
        <p:spPr>
          <a:xfrm rot="5895000">
            <a:off x="5878800" y="3653280"/>
            <a:ext cx="47880" cy="54000"/>
          </a:xfrm>
          <a:prstGeom prst="ellipse">
            <a:avLst/>
          </a:prstGeom>
          <a:solidFill>
            <a:srgbClr val="ffffff"/>
          </a:solidFill>
          <a:ln w="9360">
            <a:solidFill>
              <a:srgbClr val="000000"/>
            </a:solidFill>
            <a:miter/>
          </a:ln>
        </p:spPr>
        <p:style>
          <a:lnRef idx="0"/>
          <a:fillRef idx="0"/>
          <a:effectRef idx="0"/>
          <a:fontRef idx="minor"/>
        </p:style>
      </p:sp>
      <p:sp>
        <p:nvSpPr>
          <p:cNvPr id="123" name="CustomShape 32"/>
          <p:cNvSpPr/>
          <p:nvPr/>
        </p:nvSpPr>
        <p:spPr>
          <a:xfrm rot="5895000">
            <a:off x="3346560" y="2634120"/>
            <a:ext cx="47880" cy="60480"/>
          </a:xfrm>
          <a:prstGeom prst="ellipse">
            <a:avLst/>
          </a:prstGeom>
          <a:solidFill>
            <a:srgbClr val="006633"/>
          </a:solidFill>
          <a:ln w="9360">
            <a:solidFill>
              <a:srgbClr val="000000"/>
            </a:solidFill>
            <a:miter/>
          </a:ln>
        </p:spPr>
        <p:style>
          <a:lnRef idx="0"/>
          <a:fillRef idx="0"/>
          <a:effectRef idx="0"/>
          <a:fontRef idx="minor"/>
        </p:style>
      </p:sp>
      <p:sp>
        <p:nvSpPr>
          <p:cNvPr id="124" name="CustomShape 33"/>
          <p:cNvSpPr/>
          <p:nvPr/>
        </p:nvSpPr>
        <p:spPr>
          <a:xfrm rot="5895000">
            <a:off x="5520240" y="3561120"/>
            <a:ext cx="47520" cy="54000"/>
          </a:xfrm>
          <a:prstGeom prst="ellipse">
            <a:avLst/>
          </a:prstGeom>
          <a:solidFill>
            <a:srgbClr val="ffffff"/>
          </a:solidFill>
          <a:ln w="9360">
            <a:solidFill>
              <a:srgbClr val="000000"/>
            </a:solidFill>
            <a:miter/>
          </a:ln>
        </p:spPr>
        <p:style>
          <a:lnRef idx="0"/>
          <a:fillRef idx="0"/>
          <a:effectRef idx="0"/>
          <a:fontRef idx="minor"/>
        </p:style>
      </p:sp>
      <p:sp>
        <p:nvSpPr>
          <p:cNvPr id="125" name="CustomShape 34"/>
          <p:cNvSpPr/>
          <p:nvPr/>
        </p:nvSpPr>
        <p:spPr>
          <a:xfrm rot="5895000">
            <a:off x="5376240" y="5006520"/>
            <a:ext cx="58680" cy="54000"/>
          </a:xfrm>
          <a:prstGeom prst="ellipse">
            <a:avLst/>
          </a:prstGeom>
          <a:solidFill>
            <a:srgbClr val="ffffff"/>
          </a:solidFill>
          <a:ln w="9360">
            <a:solidFill>
              <a:srgbClr val="000000"/>
            </a:solidFill>
            <a:miter/>
          </a:ln>
        </p:spPr>
        <p:style>
          <a:lnRef idx="0"/>
          <a:fillRef idx="0"/>
          <a:effectRef idx="0"/>
          <a:fontRef idx="minor"/>
        </p:style>
      </p:sp>
      <p:sp>
        <p:nvSpPr>
          <p:cNvPr id="126" name="CustomShape 35"/>
          <p:cNvSpPr/>
          <p:nvPr/>
        </p:nvSpPr>
        <p:spPr>
          <a:xfrm rot="4776600">
            <a:off x="3756600" y="3822480"/>
            <a:ext cx="59040" cy="60120"/>
          </a:xfrm>
          <a:prstGeom prst="ellipse">
            <a:avLst/>
          </a:prstGeom>
          <a:solidFill>
            <a:srgbClr val="006633"/>
          </a:solidFill>
          <a:ln w="9360">
            <a:solidFill>
              <a:srgbClr val="000000"/>
            </a:solidFill>
            <a:miter/>
          </a:ln>
        </p:spPr>
        <p:style>
          <a:lnRef idx="0"/>
          <a:fillRef idx="0"/>
          <a:effectRef idx="0"/>
          <a:fontRef idx="minor"/>
        </p:style>
      </p:sp>
      <p:sp>
        <p:nvSpPr>
          <p:cNvPr id="127" name="CustomShape 36"/>
          <p:cNvSpPr/>
          <p:nvPr/>
        </p:nvSpPr>
        <p:spPr>
          <a:xfrm rot="4776600">
            <a:off x="4910760" y="5542560"/>
            <a:ext cx="47520" cy="54000"/>
          </a:xfrm>
          <a:prstGeom prst="ellipse">
            <a:avLst/>
          </a:prstGeom>
          <a:solidFill>
            <a:srgbClr val="ffffff"/>
          </a:solidFill>
          <a:ln w="9360">
            <a:solidFill>
              <a:srgbClr val="000000"/>
            </a:solidFill>
            <a:miter/>
          </a:ln>
        </p:spPr>
        <p:style>
          <a:lnRef idx="0"/>
          <a:fillRef idx="0"/>
          <a:effectRef idx="0"/>
          <a:fontRef idx="minor"/>
        </p:style>
      </p:sp>
      <p:sp>
        <p:nvSpPr>
          <p:cNvPr id="128" name="CustomShape 37"/>
          <p:cNvSpPr/>
          <p:nvPr/>
        </p:nvSpPr>
        <p:spPr>
          <a:xfrm rot="4776600">
            <a:off x="4605840" y="5161680"/>
            <a:ext cx="47520" cy="54000"/>
          </a:xfrm>
          <a:prstGeom prst="ellipse">
            <a:avLst/>
          </a:prstGeom>
          <a:solidFill>
            <a:srgbClr val="ffffff"/>
          </a:solidFill>
          <a:ln w="9360">
            <a:solidFill>
              <a:srgbClr val="000000"/>
            </a:solidFill>
            <a:miter/>
          </a:ln>
        </p:spPr>
        <p:style>
          <a:lnRef idx="0"/>
          <a:fillRef idx="0"/>
          <a:effectRef idx="0"/>
          <a:fontRef idx="minor"/>
        </p:style>
      </p:sp>
      <p:sp>
        <p:nvSpPr>
          <p:cNvPr id="129" name="CustomShape 38"/>
          <p:cNvSpPr/>
          <p:nvPr/>
        </p:nvSpPr>
        <p:spPr>
          <a:xfrm rot="4776600">
            <a:off x="3076200" y="4024080"/>
            <a:ext cx="58680" cy="54000"/>
          </a:xfrm>
          <a:prstGeom prst="ellipse">
            <a:avLst/>
          </a:prstGeom>
          <a:solidFill>
            <a:srgbClr val="006633"/>
          </a:solidFill>
          <a:ln w="9360">
            <a:solidFill>
              <a:srgbClr val="000000"/>
            </a:solidFill>
            <a:miter/>
          </a:ln>
        </p:spPr>
        <p:style>
          <a:lnRef idx="0"/>
          <a:fillRef idx="0"/>
          <a:effectRef idx="0"/>
          <a:fontRef idx="minor"/>
        </p:style>
      </p:sp>
      <p:sp>
        <p:nvSpPr>
          <p:cNvPr id="130" name="CustomShape 39"/>
          <p:cNvSpPr/>
          <p:nvPr/>
        </p:nvSpPr>
        <p:spPr>
          <a:xfrm rot="4776600">
            <a:off x="3972240" y="3064320"/>
            <a:ext cx="50760" cy="54000"/>
          </a:xfrm>
          <a:prstGeom prst="ellipse">
            <a:avLst/>
          </a:prstGeom>
          <a:solidFill>
            <a:srgbClr val="006633"/>
          </a:solidFill>
          <a:ln w="9360">
            <a:solidFill>
              <a:srgbClr val="000000"/>
            </a:solidFill>
            <a:miter/>
          </a:ln>
        </p:spPr>
        <p:style>
          <a:lnRef idx="0"/>
          <a:fillRef idx="0"/>
          <a:effectRef idx="0"/>
          <a:fontRef idx="minor"/>
        </p:style>
      </p:sp>
      <p:sp>
        <p:nvSpPr>
          <p:cNvPr id="131" name="CustomShape 40"/>
          <p:cNvSpPr/>
          <p:nvPr/>
        </p:nvSpPr>
        <p:spPr>
          <a:xfrm rot="4776600">
            <a:off x="4615200" y="4651920"/>
            <a:ext cx="50760" cy="60480"/>
          </a:xfrm>
          <a:prstGeom prst="ellipse">
            <a:avLst/>
          </a:prstGeom>
          <a:solidFill>
            <a:srgbClr val="ffffff"/>
          </a:solidFill>
          <a:ln w="9360">
            <a:solidFill>
              <a:srgbClr val="000000"/>
            </a:solidFill>
            <a:miter/>
          </a:ln>
        </p:spPr>
        <p:style>
          <a:lnRef idx="0"/>
          <a:fillRef idx="0"/>
          <a:effectRef idx="0"/>
          <a:fontRef idx="minor"/>
        </p:style>
      </p:sp>
      <p:sp>
        <p:nvSpPr>
          <p:cNvPr id="132" name="CustomShape 41"/>
          <p:cNvSpPr/>
          <p:nvPr/>
        </p:nvSpPr>
        <p:spPr>
          <a:xfrm rot="4776600">
            <a:off x="2763360" y="3369960"/>
            <a:ext cx="58680" cy="60480"/>
          </a:xfrm>
          <a:prstGeom prst="ellipse">
            <a:avLst/>
          </a:prstGeom>
          <a:solidFill>
            <a:srgbClr val="006633"/>
          </a:solidFill>
          <a:ln w="9360">
            <a:solidFill>
              <a:srgbClr val="000000"/>
            </a:solidFill>
            <a:miter/>
          </a:ln>
        </p:spPr>
        <p:style>
          <a:lnRef idx="0"/>
          <a:fillRef idx="0"/>
          <a:effectRef idx="0"/>
          <a:fontRef idx="minor"/>
        </p:style>
      </p:sp>
      <p:sp>
        <p:nvSpPr>
          <p:cNvPr id="133" name="CustomShape 42"/>
          <p:cNvSpPr/>
          <p:nvPr/>
        </p:nvSpPr>
        <p:spPr>
          <a:xfrm rot="4776600">
            <a:off x="4196520" y="5337000"/>
            <a:ext cx="55440" cy="60120"/>
          </a:xfrm>
          <a:prstGeom prst="ellipse">
            <a:avLst/>
          </a:prstGeom>
          <a:solidFill>
            <a:srgbClr val="ffffff"/>
          </a:solidFill>
          <a:ln w="9360">
            <a:solidFill>
              <a:srgbClr val="000000"/>
            </a:solidFill>
            <a:miter/>
          </a:ln>
        </p:spPr>
        <p:style>
          <a:lnRef idx="0"/>
          <a:fillRef idx="0"/>
          <a:effectRef idx="0"/>
          <a:fontRef idx="minor"/>
        </p:style>
      </p:sp>
      <p:sp>
        <p:nvSpPr>
          <p:cNvPr id="134" name="CustomShape 43"/>
          <p:cNvSpPr/>
          <p:nvPr/>
        </p:nvSpPr>
        <p:spPr>
          <a:xfrm rot="4776600">
            <a:off x="5562720" y="5043960"/>
            <a:ext cx="50760" cy="60120"/>
          </a:xfrm>
          <a:prstGeom prst="ellipse">
            <a:avLst/>
          </a:prstGeom>
          <a:solidFill>
            <a:srgbClr val="ffffff"/>
          </a:solidFill>
          <a:ln w="9360">
            <a:solidFill>
              <a:srgbClr val="000000"/>
            </a:solidFill>
            <a:miter/>
          </a:ln>
        </p:spPr>
        <p:style>
          <a:lnRef idx="0"/>
          <a:fillRef idx="0"/>
          <a:effectRef idx="0"/>
          <a:fontRef idx="minor"/>
        </p:style>
      </p:sp>
      <p:sp>
        <p:nvSpPr>
          <p:cNvPr id="135" name="CustomShape 44"/>
          <p:cNvSpPr/>
          <p:nvPr/>
        </p:nvSpPr>
        <p:spPr>
          <a:xfrm>
            <a:off x="5745600" y="1964520"/>
            <a:ext cx="32004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i="1" lang="zh-CN" sz="2000" spc="-1">
                <a:solidFill>
                  <a:srgbClr val="000000"/>
                </a:solidFill>
                <a:latin typeface="Tahoma"/>
              </a:rPr>
              <a:t>f</a:t>
            </a:r>
            <a:r>
              <a:rPr i="1" lang="zh-CN" sz="2000" spc="-1">
                <a:solidFill>
                  <a:srgbClr val="000000"/>
                </a:solidFill>
                <a:latin typeface="Tahoma"/>
              </a:rPr>
              <a:t>(</a:t>
            </a:r>
            <a:r>
              <a:rPr b="1" i="1" lang="zh-CN" sz="2000" spc="-1">
                <a:solidFill>
                  <a:srgbClr val="000000"/>
                </a:solidFill>
                <a:latin typeface="Tahoma"/>
              </a:rPr>
              <a:t>x</a:t>
            </a:r>
            <a:r>
              <a:rPr i="1" lang="zh-CN" sz="2000" spc="-1">
                <a:solidFill>
                  <a:srgbClr val="000000"/>
                </a:solidFill>
                <a:latin typeface="Tahoma"/>
              </a:rPr>
              <a:t>,</a:t>
            </a:r>
            <a:r>
              <a:rPr b="1" i="1" lang="zh-CN" sz="2000" spc="-1">
                <a:solidFill>
                  <a:srgbClr val="000000"/>
                </a:solidFill>
                <a:latin typeface="Tahoma"/>
              </a:rPr>
              <a:t>w</a:t>
            </a:r>
            <a:r>
              <a:rPr i="1" lang="zh-CN" sz="2000" spc="-1">
                <a:solidFill>
                  <a:srgbClr val="000000"/>
                </a:solidFill>
                <a:latin typeface="Tahoma"/>
              </a:rPr>
              <a:t>,b) = sign(</a:t>
            </a:r>
            <a:r>
              <a:rPr b="1" i="1" lang="zh-CN" sz="2000" spc="-1">
                <a:solidFill>
                  <a:srgbClr val="000000"/>
                </a:solidFill>
                <a:latin typeface="Tahoma"/>
              </a:rPr>
              <a:t>w x</a:t>
            </a:r>
            <a:r>
              <a:rPr i="1" lang="zh-CN" sz="2000" spc="-1">
                <a:solidFill>
                  <a:srgbClr val="000000"/>
                </a:solidFill>
                <a:latin typeface="Tahoma"/>
              </a:rPr>
              <a:t> + b)</a:t>
            </a:r>
            <a:endParaRPr/>
          </a:p>
        </p:txBody>
      </p:sp>
      <p:sp>
        <p:nvSpPr>
          <p:cNvPr id="136" name="CustomShape 45"/>
          <p:cNvSpPr/>
          <p:nvPr/>
        </p:nvSpPr>
        <p:spPr>
          <a:xfrm>
            <a:off x="6751440" y="2574000"/>
            <a:ext cx="2743200" cy="357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lang="en-US" sz="2400" spc="-1">
                <a:latin typeface="Tahoma"/>
              </a:rPr>
              <a:t>The </a:t>
            </a:r>
            <a:r>
              <a:rPr b="1" lang="en-US" sz="2400" spc="-1">
                <a:solidFill>
                  <a:srgbClr val="000000"/>
                </a:solidFill>
                <a:latin typeface="Tahoma"/>
              </a:rPr>
              <a:t>maximum margin linear classifier</a:t>
            </a:r>
            <a:r>
              <a:rPr lang="en-US" sz="2400" spc="-1">
                <a:latin typeface="Tahoma"/>
              </a:rPr>
              <a:t> is the linear classifier with the, maximum margin.</a:t>
            </a:r>
            <a:endParaRPr/>
          </a:p>
          <a:p>
            <a:pPr>
              <a:lnSpc>
                <a:spcPct val="100000"/>
              </a:lnSpc>
            </a:pPr>
            <a:r>
              <a:rPr lang="en-US" sz="2400" spc="-1">
                <a:latin typeface="Tahoma"/>
              </a:rPr>
              <a:t>This is simplest (linear) SVM.</a:t>
            </a:r>
            <a:endParaRPr/>
          </a:p>
        </p:txBody>
      </p:sp>
      <p:sp>
        <p:nvSpPr>
          <p:cNvPr id="137" name="CustomShape 46"/>
          <p:cNvSpPr/>
          <p:nvPr/>
        </p:nvSpPr>
        <p:spPr>
          <a:xfrm>
            <a:off x="4367520" y="6400800"/>
            <a:ext cx="1758960" cy="380880"/>
          </a:xfrm>
          <a:custGeom>
            <a:avLst/>
            <a:gdLst/>
            <a:ahLst/>
            <a:rect l="0" t="0" r="r" b="b"/>
            <a:pathLst>
              <a:path w="4888" h="1060">
                <a:moveTo>
                  <a:pt x="0" y="0"/>
                </a:moveTo>
                <a:lnTo>
                  <a:pt x="0" y="176"/>
                </a:lnTo>
                <a:lnTo>
                  <a:pt x="0" y="307"/>
                </a:lnTo>
                <a:lnTo>
                  <a:pt x="0" y="439"/>
                </a:lnTo>
                <a:lnTo>
                  <a:pt x="0" y="619"/>
                </a:lnTo>
                <a:lnTo>
                  <a:pt x="0" y="751"/>
                </a:lnTo>
                <a:lnTo>
                  <a:pt x="0" y="882"/>
                </a:lnTo>
                <a:lnTo>
                  <a:pt x="0" y="1059"/>
                </a:lnTo>
                <a:lnTo>
                  <a:pt x="812" y="1059"/>
                </a:lnTo>
                <a:lnTo>
                  <a:pt x="1420" y="1059"/>
                </a:lnTo>
                <a:lnTo>
                  <a:pt x="2029" y="1059"/>
                </a:lnTo>
                <a:lnTo>
                  <a:pt x="2857" y="1059"/>
                </a:lnTo>
                <a:lnTo>
                  <a:pt x="3466" y="1059"/>
                </a:lnTo>
                <a:lnTo>
                  <a:pt x="4074" y="1059"/>
                </a:lnTo>
                <a:lnTo>
                  <a:pt x="4887" y="1059"/>
                </a:lnTo>
                <a:lnTo>
                  <a:pt x="4887" y="882"/>
                </a:lnTo>
                <a:lnTo>
                  <a:pt x="4887" y="751"/>
                </a:lnTo>
                <a:lnTo>
                  <a:pt x="4887" y="619"/>
                </a:lnTo>
                <a:lnTo>
                  <a:pt x="4887" y="439"/>
                </a:lnTo>
                <a:lnTo>
                  <a:pt x="4887" y="307"/>
                </a:lnTo>
                <a:lnTo>
                  <a:pt x="4887" y="176"/>
                </a:lnTo>
                <a:lnTo>
                  <a:pt x="4887" y="0"/>
                </a:lnTo>
                <a:lnTo>
                  <a:pt x="4074" y="0"/>
                </a:lnTo>
                <a:lnTo>
                  <a:pt x="3466" y="0"/>
                </a:lnTo>
                <a:lnTo>
                  <a:pt x="2857" y="0"/>
                </a:lnTo>
                <a:lnTo>
                  <a:pt x="2029" y="0"/>
                </a:lnTo>
                <a:lnTo>
                  <a:pt x="1420" y="0"/>
                </a:lnTo>
                <a:lnTo>
                  <a:pt x="812" y="0"/>
                </a:lnTo>
                <a:lnTo>
                  <a:pt x="0" y="0"/>
                </a:lnTo>
              </a:path>
            </a:pathLst>
          </a:custGeom>
          <a:solidFill>
            <a:srgbClr val="ccffcc"/>
          </a:solidFill>
          <a:ln w="12600">
            <a:solidFill>
              <a:srgbClr val="000000"/>
            </a:solidFill>
            <a:miter/>
          </a:ln>
        </p:spPr>
        <p:style>
          <a:lnRef idx="0"/>
          <a:fillRef idx="0"/>
          <a:effectRef idx="0"/>
          <a:fontRef idx="minor"/>
        </p:style>
        <p:txBody>
          <a:bodyPr lIns="90000" rIns="90000" tIns="46800" bIns="46800"/>
          <a:p>
            <a:pPr algn="ctr">
              <a:lnSpc>
                <a:spcPct val="100000"/>
              </a:lnSpc>
            </a:pPr>
            <a:r>
              <a:rPr lang="en-US" sz="2000" spc="-1">
                <a:latin typeface="Tahoma"/>
              </a:rPr>
              <a:t>Linear SVM</a:t>
            </a:r>
            <a:endParaRPr/>
          </a:p>
        </p:txBody>
      </p:sp>
      <p:sp>
        <p:nvSpPr>
          <p:cNvPr id="138" name="CustomShape 47"/>
          <p:cNvSpPr/>
          <p:nvPr/>
        </p:nvSpPr>
        <p:spPr>
          <a:xfrm>
            <a:off x="504000" y="3605760"/>
            <a:ext cx="2120760" cy="192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2000" spc="-1">
                <a:solidFill>
                  <a:srgbClr val="000000"/>
                </a:solidFill>
                <a:latin typeface="Tahoma"/>
              </a:rPr>
              <a:t>Support Vectors</a:t>
            </a:r>
            <a:r>
              <a:rPr lang="en-US" sz="2000" spc="-1">
                <a:solidFill>
                  <a:srgbClr val="000000"/>
                </a:solidFill>
                <a:latin typeface="Tahoma"/>
              </a:rPr>
              <a:t> are those data-points that the margin pushes up against</a:t>
            </a:r>
            <a:endParaRPr/>
          </a:p>
        </p:txBody>
      </p:sp>
      <p:sp>
        <p:nvSpPr>
          <p:cNvPr id="139" name="CustomShape 48"/>
          <p:cNvSpPr/>
          <p:nvPr/>
        </p:nvSpPr>
        <p:spPr>
          <a:xfrm>
            <a:off x="2372040" y="4014000"/>
            <a:ext cx="1708200" cy="155520"/>
          </a:xfrm>
          <a:custGeom>
            <a:avLst/>
            <a:gdLst/>
            <a:ahLst/>
            <a:rect l="l" t="t"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60">
            <a:solidFill>
              <a:srgbClr val="33cc33"/>
            </a:solidFill>
            <a:round/>
            <a:tailEnd len="med" type="triangle" w="med"/>
          </a:ln>
        </p:spPr>
        <p:style>
          <a:lnRef idx="0"/>
          <a:fillRef idx="0"/>
          <a:effectRef idx="0"/>
          <a:fontRef idx="minor"/>
        </p:style>
      </p:sp>
      <p:sp>
        <p:nvSpPr>
          <p:cNvPr id="140" name="CustomShape 49"/>
          <p:cNvSpPr/>
          <p:nvPr/>
        </p:nvSpPr>
        <p:spPr>
          <a:xfrm>
            <a:off x="2338920" y="3605760"/>
            <a:ext cx="2293920" cy="486000"/>
          </a:xfrm>
          <a:custGeom>
            <a:avLst/>
            <a:gdLst/>
            <a:ahLst/>
            <a:rect l="l" t="t"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60">
            <a:solidFill>
              <a:srgbClr val="33cc33"/>
            </a:solidFill>
            <a:round/>
            <a:tailEnd len="med" type="triangle" w="med"/>
          </a:ln>
        </p:spPr>
        <p:style>
          <a:lnRef idx="0"/>
          <a:fillRef idx="0"/>
          <a:effectRef idx="0"/>
          <a:fontRef idx="minor"/>
        </p:style>
      </p:sp>
      <p:sp>
        <p:nvSpPr>
          <p:cNvPr id="141" name="CustomShape 50"/>
          <p:cNvSpPr/>
          <p:nvPr/>
        </p:nvSpPr>
        <p:spPr>
          <a:xfrm>
            <a:off x="2364120" y="4282200"/>
            <a:ext cx="1733760" cy="449280"/>
          </a:xfrm>
          <a:custGeom>
            <a:avLst/>
            <a:gdLst/>
            <a:ahLst/>
            <a:rect l="l" t="t"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60">
            <a:solidFill>
              <a:srgbClr val="33cc33"/>
            </a:solidFill>
            <a:round/>
            <a:tailEnd len="med" type="triangle" w="med"/>
          </a:ln>
        </p:spPr>
        <p:style>
          <a:lnRef idx="0"/>
          <a:fillRef idx="0"/>
          <a:effectRef idx="0"/>
          <a:fontRef idx="minor"/>
        </p:style>
      </p:sp>
      <p:sp>
        <p:nvSpPr>
          <p:cNvPr id="142" name="CustomShape 51"/>
          <p:cNvSpPr/>
          <p:nvPr/>
        </p:nvSpPr>
        <p:spPr>
          <a:xfrm>
            <a:off x="4601160" y="3867840"/>
            <a:ext cx="152280" cy="152280"/>
          </a:xfrm>
          <a:prstGeom prst="ellipse">
            <a:avLst/>
          </a:prstGeom>
          <a:noFill/>
          <a:ln w="38160">
            <a:solidFill>
              <a:srgbClr val="33cc33"/>
            </a:solidFill>
            <a:custDash>
              <a:ds d="300000" sp="200000"/>
            </a:custDash>
            <a:miter/>
          </a:ln>
        </p:spPr>
        <p:style>
          <a:lnRef idx="0"/>
          <a:fillRef idx="0"/>
          <a:effectRef idx="0"/>
          <a:fontRef idx="minor"/>
        </p:style>
      </p:sp>
      <p:sp>
        <p:nvSpPr>
          <p:cNvPr id="143" name="CustomShape 52"/>
          <p:cNvSpPr/>
          <p:nvPr/>
        </p:nvSpPr>
        <p:spPr>
          <a:xfrm>
            <a:off x="4104000" y="3977280"/>
            <a:ext cx="152640" cy="152640"/>
          </a:xfrm>
          <a:prstGeom prst="ellipse">
            <a:avLst/>
          </a:prstGeom>
          <a:noFill/>
          <a:ln w="38160">
            <a:solidFill>
              <a:srgbClr val="33cc33"/>
            </a:solidFill>
            <a:custDash>
              <a:ds d="300000" sp="200000"/>
            </a:custDash>
            <a:miter/>
          </a:ln>
        </p:spPr>
        <p:style>
          <a:lnRef idx="0"/>
          <a:fillRef idx="0"/>
          <a:effectRef idx="0"/>
          <a:fontRef idx="minor"/>
        </p:style>
      </p:sp>
      <p:sp>
        <p:nvSpPr>
          <p:cNvPr id="144" name="CustomShape 53"/>
          <p:cNvSpPr/>
          <p:nvPr/>
        </p:nvSpPr>
        <p:spPr>
          <a:xfrm>
            <a:off x="4092840" y="4672800"/>
            <a:ext cx="152640" cy="152280"/>
          </a:xfrm>
          <a:prstGeom prst="ellipse">
            <a:avLst/>
          </a:prstGeom>
          <a:noFill/>
          <a:ln w="38160">
            <a:solidFill>
              <a:srgbClr val="33cc33"/>
            </a:solidFill>
            <a:custDash>
              <a:ds d="300000" sp="200000"/>
            </a:custDash>
            <a:miter/>
          </a:ln>
        </p:spPr>
        <p:style>
          <a:lnRef idx="0"/>
          <a:fillRef idx="0"/>
          <a:effectRef idx="0"/>
          <a:fontRef idx="minor"/>
        </p:style>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Support Vector Machine</a:t>
            </a:r>
            <a:endParaRPr/>
          </a:p>
        </p:txBody>
      </p:sp>
      <p:sp>
        <p:nvSpPr>
          <p:cNvPr id="146" name="TextShape 2"/>
          <p:cNvSpPr txBox="1"/>
          <p:nvPr/>
        </p:nvSpPr>
        <p:spPr>
          <a:xfrm>
            <a:off x="621000" y="19202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classifier separates two classes by a function, which it learns from the training examples.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tries to find an optimal separating hyperplane that maximizes the separation distance between the hyperplane and the nearest data point of each class.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For a set of training example feature vectors {v</a:t>
            </a:r>
            <a:r>
              <a:rPr b="1" lang="en-US" sz="2600" spc="-1" strike="noStrike" baseline="-33000">
                <a:solidFill>
                  <a:srgbClr val="000000"/>
                </a:solidFill>
                <a:uFill>
                  <a:solidFill>
                    <a:srgbClr val="ffffff"/>
                  </a:solidFill>
                </a:uFill>
                <a:latin typeface="Arial"/>
                <a:ea typeface="WenQuanYi Zen Hei"/>
              </a:rPr>
              <a:t>1</a:t>
            </a:r>
            <a:r>
              <a:rPr lang="en-US" sz="2600" spc="-1" strike="noStrike">
                <a:solidFill>
                  <a:srgbClr val="000000"/>
                </a:solidFill>
                <a:uFill>
                  <a:solidFill>
                    <a:srgbClr val="ffffff"/>
                  </a:solidFill>
                </a:uFill>
                <a:latin typeface="Arial"/>
                <a:ea typeface="WenQuanYi Zen Hei"/>
              </a:rPr>
              <a:t>, v</a:t>
            </a:r>
            <a:r>
              <a:rPr b="1" lang="en-US" sz="2600" spc="-1" strike="noStrike" baseline="-33000">
                <a:solidFill>
                  <a:srgbClr val="000000"/>
                </a:solidFill>
                <a:uFill>
                  <a:solidFill>
                    <a:srgbClr val="ffffff"/>
                  </a:solidFill>
                </a:uFill>
                <a:latin typeface="Arial"/>
                <a:ea typeface="WenQuanYi Zen Hei"/>
              </a:rPr>
              <a:t>2</a:t>
            </a:r>
            <a:r>
              <a:rPr lang="en-US" sz="2600" spc="-1" strike="noStrike">
                <a:solidFill>
                  <a:srgbClr val="000000"/>
                </a:solidFill>
                <a:uFill>
                  <a:solidFill>
                    <a:srgbClr val="ffffff"/>
                  </a:solidFill>
                </a:uFill>
                <a:latin typeface="Arial"/>
                <a:ea typeface="WenQuanYi Zen Hei"/>
              </a:rPr>
              <a:t>, … v</a:t>
            </a:r>
            <a:r>
              <a:rPr b="1" lang="en-US" sz="2600" spc="-1" strike="noStrike" baseline="-33000">
                <a:solidFill>
                  <a:srgbClr val="000000"/>
                </a:solidFill>
                <a:uFill>
                  <a:solidFill>
                    <a:srgbClr val="ffffff"/>
                  </a:solidFill>
                </a:uFill>
                <a:latin typeface="Arial"/>
                <a:ea typeface="WenQuanYi Zen Hei"/>
              </a:rPr>
              <a:t>n</a:t>
            </a:r>
            <a:r>
              <a:rPr lang="en-US" sz="2600" spc="-1" strike="noStrike">
                <a:solidFill>
                  <a:srgbClr val="000000"/>
                </a:solidFill>
                <a:uFill>
                  <a:solidFill>
                    <a:srgbClr val="ffffff"/>
                  </a:solidFill>
                </a:uFill>
                <a:latin typeface="Arial"/>
                <a:ea typeface="WenQuanYi Zen Hei"/>
              </a:rPr>
              <a:t> }each vector belonging to one of the two classes, a hyperplane is generated to separate the two classes given by: </a:t>
            </a:r>
            <a:endParaRPr/>
          </a:p>
          <a:p>
            <a:pPr lvl="1" marL="864000" indent="-324000">
              <a:buClr>
                <a:srgbClr val="ffffff"/>
              </a:buClr>
              <a:buSzPct val="75000"/>
              <a:buFont typeface="Symbol" charset="2"/>
              <a:buChar char=""/>
            </a:pPr>
            <a:r>
              <a:rPr b="1" i="1" lang="en-US" sz="2600" spc="-1" strike="noStrike">
                <a:solidFill>
                  <a:srgbClr val="000000"/>
                </a:solidFill>
                <a:uFill>
                  <a:solidFill>
                    <a:srgbClr val="ffffff"/>
                  </a:solidFill>
                </a:uFill>
                <a:latin typeface="Arial"/>
                <a:ea typeface="WenQuanYi Zen Hei"/>
              </a:rPr>
              <a:t>(w, x) + b = 0</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set of vectors given by the above equation is optimally separated by the hyperplane if it is separated without error and the distance between the closest vector to the hyperplane is maximal. </a:t>
            </a:r>
            <a:r>
              <a:rPr lang="en-US" sz="2600" spc="-1">
                <a:latin typeface="Arial"/>
              </a:rPr>
              <a:t>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1798</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2016-03-22T07:08:24Z</dcterms:created>
  <dc:language>en-US</dc:language>
  <dcterms:modified xsi:type="dcterms:W3CDTF">2016-07-09T12:19:11Z</dcterms:modified>
  <cp:revision>1805</cp:revision>
</cp:coreProperties>
</file>