
<file path=[Content_Types].xml><?xml version="1.0" encoding="utf-8"?>
<Types xmlns="http://schemas.openxmlformats.org/package/2006/content-types">
  <Override PartName="/_rels/.rels" ContentType="application/vnd.openxmlformats-package.relationships+xml"/>
  <Override PartName="/ppt/comments/comment3.xml" ContentType="application/vnd.openxmlformats-officedocument.presentationml.comment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7.jpeg" ContentType="image/jpe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commentAuthors.xml" ContentType="application/vnd.openxmlformats-officedocument.presentationml.commentAuthors+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0080625" cy="7559675"/>
  <p:notesSz cx="7772400" cy="10058400"/>
</p:presentation>
</file>

<file path=ppt/commentAuthors.xml><?xml version="1.0" encoding="utf-8"?>
<p:cmAuthorLst xmlns:p="http://schemas.openxmlformats.org/presentationml/2006/main">
  <p:cmAuthor id="0" name="" initials=""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commentAuthors" Target="commentAuthors.xml"/>
</Relationships>
</file>

<file path=ppt/comments/comment3.xml><?xml version="1.0" encoding="utf-8"?>
<p:cmLst xmlns:p="http://schemas.openxmlformats.org/presentationml/2006/main">
  <p:cm authorId="0" dt="2016-03-28T10:21:56.000000000" idx="1">
    <p:pos x="0" y="0"/>
    <p:text>PAGE 1 - Introduction</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27" name="PlaceHolder 2"/>
          <p:cNvSpPr>
            <a:spLocks noGrp="1"/>
          </p:cNvSpPr>
          <p:nvPr>
            <p:ph type="body"/>
          </p:nvPr>
        </p:nvSpPr>
        <p:spPr>
          <a:xfrm>
            <a:off x="504000" y="1800000"/>
            <a:ext cx="9072000" cy="2091240"/>
          </a:xfrm>
          <a:prstGeom prst="rect">
            <a:avLst/>
          </a:prstGeom>
        </p:spPr>
        <p:txBody>
          <a:bodyPr lIns="0" rIns="0" tIns="0" bIns="0"/>
          <a:p>
            <a:endParaRPr/>
          </a:p>
        </p:txBody>
      </p:sp>
      <p:sp>
        <p:nvSpPr>
          <p:cNvPr id="28" name="PlaceHolder 3"/>
          <p:cNvSpPr>
            <a:spLocks noGrp="1"/>
          </p:cNvSpPr>
          <p:nvPr>
            <p:ph type="body"/>
          </p:nvPr>
        </p:nvSpPr>
        <p:spPr>
          <a:xfrm>
            <a:off x="504000" y="4090320"/>
            <a:ext cx="907200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30"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9032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9032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35" name="PlaceHolder 2"/>
          <p:cNvSpPr>
            <a:spLocks noGrp="1"/>
          </p:cNvSpPr>
          <p:nvPr>
            <p:ph type="body"/>
          </p:nvPr>
        </p:nvSpPr>
        <p:spPr>
          <a:xfrm>
            <a:off x="504000" y="1800000"/>
            <a:ext cx="9072000" cy="4384440"/>
          </a:xfrm>
          <a:prstGeom prst="rect">
            <a:avLst/>
          </a:prstGeom>
        </p:spPr>
        <p:txBody>
          <a:bodyPr lIns="0" rIns="0" tIns="0" bIns="0"/>
          <a:p>
            <a:endParaRPr/>
          </a:p>
        </p:txBody>
      </p:sp>
      <p:sp>
        <p:nvSpPr>
          <p:cNvPr id="36" name="PlaceHolder 3"/>
          <p:cNvSpPr>
            <a:spLocks noGrp="1"/>
          </p:cNvSpPr>
          <p:nvPr>
            <p:ph type="body"/>
          </p:nvPr>
        </p:nvSpPr>
        <p:spPr>
          <a:xfrm>
            <a:off x="504000" y="1800000"/>
            <a:ext cx="9072000" cy="4384440"/>
          </a:xfrm>
          <a:prstGeom prst="rect">
            <a:avLst/>
          </a:prstGeom>
        </p:spPr>
        <p:txBody>
          <a:bodyPr lIns="0" rIns="0" tIns="0" bIns="0"/>
          <a:p>
            <a:endParaRPr/>
          </a:p>
        </p:txBody>
      </p:sp>
      <p:pic>
        <p:nvPicPr>
          <p:cNvPr id="37" name="" descr=""/>
          <p:cNvPicPr/>
          <p:nvPr/>
        </p:nvPicPr>
        <p:blipFill>
          <a:blip r:embed="rId2"/>
          <a:stretch/>
        </p:blipFill>
        <p:spPr>
          <a:xfrm>
            <a:off x="2292480" y="1799640"/>
            <a:ext cx="5495040" cy="4384440"/>
          </a:xfrm>
          <a:prstGeom prst="rect">
            <a:avLst/>
          </a:prstGeom>
          <a:ln>
            <a:noFill/>
          </a:ln>
        </p:spPr>
      </p:pic>
      <p:pic>
        <p:nvPicPr>
          <p:cNvPr id="38" name="" descr=""/>
          <p:cNvPicPr/>
          <p:nvPr/>
        </p:nvPicPr>
        <p:blipFill>
          <a:blip r:embed="rId3"/>
          <a:stretch/>
        </p:blipFill>
        <p:spPr>
          <a:xfrm>
            <a:off x="2292480" y="1799640"/>
            <a:ext cx="5495040" cy="4384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46" name="PlaceHolder 2"/>
          <p:cNvSpPr>
            <a:spLocks noGrp="1"/>
          </p:cNvSpPr>
          <p:nvPr>
            <p:ph type="subTitle"/>
          </p:nvPr>
        </p:nvSpPr>
        <p:spPr>
          <a:xfrm>
            <a:off x="504000" y="1800000"/>
            <a:ext cx="907200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48" name="PlaceHolder 2"/>
          <p:cNvSpPr>
            <a:spLocks noGrp="1"/>
          </p:cNvSpPr>
          <p:nvPr>
            <p:ph type="body"/>
          </p:nvPr>
        </p:nvSpPr>
        <p:spPr>
          <a:xfrm>
            <a:off x="504000" y="1800000"/>
            <a:ext cx="9072000" cy="43844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50" name="PlaceHolder 2"/>
          <p:cNvSpPr>
            <a:spLocks noGrp="1"/>
          </p:cNvSpPr>
          <p:nvPr>
            <p:ph type="body"/>
          </p:nvPr>
        </p:nvSpPr>
        <p:spPr>
          <a:xfrm>
            <a:off x="504000" y="1800000"/>
            <a:ext cx="4426920" cy="4384440"/>
          </a:xfrm>
          <a:prstGeom prst="rect">
            <a:avLst/>
          </a:prstGeom>
        </p:spPr>
        <p:txBody>
          <a:bodyPr lIns="0" rIns="0" tIns="0" bIns="0"/>
          <a:p>
            <a:endParaRPr/>
          </a:p>
        </p:txBody>
      </p:sp>
      <p:sp>
        <p:nvSpPr>
          <p:cNvPr id="51" name="PlaceHolder 3"/>
          <p:cNvSpPr>
            <a:spLocks noGrp="1"/>
          </p:cNvSpPr>
          <p:nvPr>
            <p:ph type="body"/>
          </p:nvPr>
        </p:nvSpPr>
        <p:spPr>
          <a:xfrm>
            <a:off x="5152680" y="1800000"/>
            <a:ext cx="4426920" cy="43844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576000"/>
            <a:ext cx="7200000" cy="7200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576000"/>
            <a:ext cx="7200000" cy="33386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55"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56" name="PlaceHolder 3"/>
          <p:cNvSpPr>
            <a:spLocks noGrp="1"/>
          </p:cNvSpPr>
          <p:nvPr>
            <p:ph type="body"/>
          </p:nvPr>
        </p:nvSpPr>
        <p:spPr>
          <a:xfrm>
            <a:off x="504000" y="4090320"/>
            <a:ext cx="4426920" cy="2091240"/>
          </a:xfrm>
          <a:prstGeom prst="rect">
            <a:avLst/>
          </a:prstGeom>
        </p:spPr>
        <p:txBody>
          <a:bodyPr lIns="0" rIns="0" tIns="0" bIns="0"/>
          <a:p>
            <a:endParaRPr/>
          </a:p>
        </p:txBody>
      </p:sp>
      <p:sp>
        <p:nvSpPr>
          <p:cNvPr id="57" name="PlaceHolder 4"/>
          <p:cNvSpPr>
            <a:spLocks noGrp="1"/>
          </p:cNvSpPr>
          <p:nvPr>
            <p:ph type="body"/>
          </p:nvPr>
        </p:nvSpPr>
        <p:spPr>
          <a:xfrm>
            <a:off x="5152680" y="1800000"/>
            <a:ext cx="4426920" cy="43844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6" name="PlaceHolder 2"/>
          <p:cNvSpPr>
            <a:spLocks noGrp="1"/>
          </p:cNvSpPr>
          <p:nvPr>
            <p:ph type="subTitle"/>
          </p:nvPr>
        </p:nvSpPr>
        <p:spPr>
          <a:xfrm>
            <a:off x="504000" y="1800000"/>
            <a:ext cx="907200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59" name="PlaceHolder 2"/>
          <p:cNvSpPr>
            <a:spLocks noGrp="1"/>
          </p:cNvSpPr>
          <p:nvPr>
            <p:ph type="body"/>
          </p:nvPr>
        </p:nvSpPr>
        <p:spPr>
          <a:xfrm>
            <a:off x="504000" y="1800000"/>
            <a:ext cx="4426920" cy="4384440"/>
          </a:xfrm>
          <a:prstGeom prst="rect">
            <a:avLst/>
          </a:prstGeom>
        </p:spPr>
        <p:txBody>
          <a:bodyPr lIns="0" rIns="0" tIns="0" bIns="0"/>
          <a:p>
            <a:endParaRPr/>
          </a:p>
        </p:txBody>
      </p:sp>
      <p:sp>
        <p:nvSpPr>
          <p:cNvPr id="60"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61" name="PlaceHolder 4"/>
          <p:cNvSpPr>
            <a:spLocks noGrp="1"/>
          </p:cNvSpPr>
          <p:nvPr>
            <p:ph type="body"/>
          </p:nvPr>
        </p:nvSpPr>
        <p:spPr>
          <a:xfrm>
            <a:off x="5152680" y="4090320"/>
            <a:ext cx="4426920" cy="20912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63"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64"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65" name="PlaceHolder 4"/>
          <p:cNvSpPr>
            <a:spLocks noGrp="1"/>
          </p:cNvSpPr>
          <p:nvPr>
            <p:ph type="body"/>
          </p:nvPr>
        </p:nvSpPr>
        <p:spPr>
          <a:xfrm>
            <a:off x="504000" y="4090320"/>
            <a:ext cx="9072000" cy="20912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67" name="PlaceHolder 2"/>
          <p:cNvSpPr>
            <a:spLocks noGrp="1"/>
          </p:cNvSpPr>
          <p:nvPr>
            <p:ph type="body"/>
          </p:nvPr>
        </p:nvSpPr>
        <p:spPr>
          <a:xfrm>
            <a:off x="504000" y="1800000"/>
            <a:ext cx="9072000" cy="2091240"/>
          </a:xfrm>
          <a:prstGeom prst="rect">
            <a:avLst/>
          </a:prstGeom>
        </p:spPr>
        <p:txBody>
          <a:bodyPr lIns="0" rIns="0" tIns="0" bIns="0"/>
          <a:p>
            <a:endParaRPr/>
          </a:p>
        </p:txBody>
      </p:sp>
      <p:sp>
        <p:nvSpPr>
          <p:cNvPr id="68" name="PlaceHolder 3"/>
          <p:cNvSpPr>
            <a:spLocks noGrp="1"/>
          </p:cNvSpPr>
          <p:nvPr>
            <p:ph type="body"/>
          </p:nvPr>
        </p:nvSpPr>
        <p:spPr>
          <a:xfrm>
            <a:off x="504000" y="4090320"/>
            <a:ext cx="9072000" cy="20912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70"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71"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72" name="PlaceHolder 4"/>
          <p:cNvSpPr>
            <a:spLocks noGrp="1"/>
          </p:cNvSpPr>
          <p:nvPr>
            <p:ph type="body"/>
          </p:nvPr>
        </p:nvSpPr>
        <p:spPr>
          <a:xfrm>
            <a:off x="5152680" y="4090320"/>
            <a:ext cx="4426920" cy="2091240"/>
          </a:xfrm>
          <a:prstGeom prst="rect">
            <a:avLst/>
          </a:prstGeom>
        </p:spPr>
        <p:txBody>
          <a:bodyPr lIns="0" rIns="0" tIns="0" bIns="0"/>
          <a:p>
            <a:endParaRPr/>
          </a:p>
        </p:txBody>
      </p:sp>
      <p:sp>
        <p:nvSpPr>
          <p:cNvPr id="73" name="PlaceHolder 5"/>
          <p:cNvSpPr>
            <a:spLocks noGrp="1"/>
          </p:cNvSpPr>
          <p:nvPr>
            <p:ph type="body"/>
          </p:nvPr>
        </p:nvSpPr>
        <p:spPr>
          <a:xfrm>
            <a:off x="504000" y="4090320"/>
            <a:ext cx="4426920" cy="20912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75" name="PlaceHolder 2"/>
          <p:cNvSpPr>
            <a:spLocks noGrp="1"/>
          </p:cNvSpPr>
          <p:nvPr>
            <p:ph type="body"/>
          </p:nvPr>
        </p:nvSpPr>
        <p:spPr>
          <a:xfrm>
            <a:off x="504000" y="1800000"/>
            <a:ext cx="9072000" cy="4384440"/>
          </a:xfrm>
          <a:prstGeom prst="rect">
            <a:avLst/>
          </a:prstGeom>
        </p:spPr>
        <p:txBody>
          <a:bodyPr lIns="0" rIns="0" tIns="0" bIns="0"/>
          <a:p>
            <a:endParaRPr/>
          </a:p>
        </p:txBody>
      </p:sp>
      <p:sp>
        <p:nvSpPr>
          <p:cNvPr id="76" name="PlaceHolder 3"/>
          <p:cNvSpPr>
            <a:spLocks noGrp="1"/>
          </p:cNvSpPr>
          <p:nvPr>
            <p:ph type="body"/>
          </p:nvPr>
        </p:nvSpPr>
        <p:spPr>
          <a:xfrm>
            <a:off x="504000" y="1800000"/>
            <a:ext cx="9072000" cy="4384440"/>
          </a:xfrm>
          <a:prstGeom prst="rect">
            <a:avLst/>
          </a:prstGeom>
        </p:spPr>
        <p:txBody>
          <a:bodyPr lIns="0" rIns="0" tIns="0" bIns="0"/>
          <a:p>
            <a:endParaRPr/>
          </a:p>
        </p:txBody>
      </p:sp>
      <p:pic>
        <p:nvPicPr>
          <p:cNvPr id="77" name="" descr=""/>
          <p:cNvPicPr/>
          <p:nvPr/>
        </p:nvPicPr>
        <p:blipFill>
          <a:blip r:embed="rId2"/>
          <a:stretch/>
        </p:blipFill>
        <p:spPr>
          <a:xfrm>
            <a:off x="2292480" y="1799640"/>
            <a:ext cx="5495040" cy="4384440"/>
          </a:xfrm>
          <a:prstGeom prst="rect">
            <a:avLst/>
          </a:prstGeom>
          <a:ln>
            <a:noFill/>
          </a:ln>
        </p:spPr>
      </p:pic>
      <p:pic>
        <p:nvPicPr>
          <p:cNvPr id="78" name="" descr=""/>
          <p:cNvPicPr/>
          <p:nvPr/>
        </p:nvPicPr>
        <p:blipFill>
          <a:blip r:embed="rId3"/>
          <a:stretch/>
        </p:blipFill>
        <p:spPr>
          <a:xfrm>
            <a:off x="2292480" y="1799640"/>
            <a:ext cx="5495040" cy="4384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8" name="PlaceHolder 2"/>
          <p:cNvSpPr>
            <a:spLocks noGrp="1"/>
          </p:cNvSpPr>
          <p:nvPr>
            <p:ph type="body"/>
          </p:nvPr>
        </p:nvSpPr>
        <p:spPr>
          <a:xfrm>
            <a:off x="504000" y="1800000"/>
            <a:ext cx="907200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10" name="PlaceHolder 2"/>
          <p:cNvSpPr>
            <a:spLocks noGrp="1"/>
          </p:cNvSpPr>
          <p:nvPr>
            <p:ph type="body"/>
          </p:nvPr>
        </p:nvSpPr>
        <p:spPr>
          <a:xfrm>
            <a:off x="504000" y="180000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80000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576000"/>
            <a:ext cx="7200000" cy="7200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576000"/>
            <a:ext cx="7200000" cy="33386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15"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9032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80000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19" name="PlaceHolder 2"/>
          <p:cNvSpPr>
            <a:spLocks noGrp="1"/>
          </p:cNvSpPr>
          <p:nvPr>
            <p:ph type="body"/>
          </p:nvPr>
        </p:nvSpPr>
        <p:spPr>
          <a:xfrm>
            <a:off x="504000" y="180000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9032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576000"/>
            <a:ext cx="7200000" cy="720000"/>
          </a:xfrm>
          <a:prstGeom prst="rect">
            <a:avLst/>
          </a:prstGeom>
        </p:spPr>
        <p:txBody>
          <a:bodyPr lIns="0" rIns="0" tIns="0" bIns="0" anchor="ctr"/>
          <a:p>
            <a:endParaRPr/>
          </a:p>
        </p:txBody>
      </p:sp>
      <p:sp>
        <p:nvSpPr>
          <p:cNvPr id="23"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90320"/>
            <a:ext cx="907200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spc="-1">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ffffff"/>
              </a:buClr>
              <a:buSzPct val="45000"/>
              <a:buFont typeface="Wingdings" charset="2"/>
              <a:buChar char=""/>
            </a:pPr>
            <a:r>
              <a:rPr lang="en-US" sz="3200" spc="-1">
                <a:latin typeface="Arial"/>
              </a:rPr>
              <a:t>Click to edit the outline text format</a:t>
            </a:r>
            <a:endParaRPr/>
          </a:p>
          <a:p>
            <a:pPr lvl="1" marL="864000" indent="-324000">
              <a:buClr>
                <a:srgbClr val="ffffff"/>
              </a:buClr>
              <a:buSzPct val="75000"/>
              <a:buFont typeface="Symbol" charset="2"/>
              <a:buChar char=""/>
            </a:pPr>
            <a:r>
              <a:rPr lang="en-US" sz="2800" spc="-1">
                <a:latin typeface="Arial"/>
              </a:rPr>
              <a:t>Second Outline Level</a:t>
            </a:r>
            <a:endParaRPr/>
          </a:p>
          <a:p>
            <a:pPr lvl="2" marL="1296000" indent="-288000">
              <a:buClr>
                <a:srgbClr val="ffffff"/>
              </a:buClr>
              <a:buSzPct val="45000"/>
              <a:buFont typeface="Wingdings" charset="2"/>
              <a:buChar char=""/>
            </a:pPr>
            <a:r>
              <a:rPr lang="en-US" sz="2400" spc="-1">
                <a:latin typeface="Arial"/>
              </a:rPr>
              <a:t>Third Outline Level</a:t>
            </a:r>
            <a:endParaRPr/>
          </a:p>
          <a:p>
            <a:pPr lvl="3" marL="1728000" indent="-216000">
              <a:buClr>
                <a:srgbClr val="ffffff"/>
              </a:buClr>
              <a:buSzPct val="75000"/>
              <a:buFont typeface="Symbol" charset="2"/>
              <a:buChar char=""/>
            </a:pPr>
            <a:r>
              <a:rPr lang="en-US" sz="2000" spc="-1">
                <a:latin typeface="Arial"/>
              </a:rPr>
              <a:t>Fourth Outline Level</a:t>
            </a:r>
            <a:endParaRPr/>
          </a:p>
          <a:p>
            <a:pPr lvl="4" marL="2160000" indent="-216000">
              <a:buClr>
                <a:srgbClr val="ffffff"/>
              </a:buClr>
              <a:buSzPct val="45000"/>
              <a:buFont typeface="Wingdings" charset="2"/>
              <a:buChar char=""/>
            </a:pPr>
            <a:r>
              <a:rPr lang="en-US" sz="2000" spc="-1">
                <a:latin typeface="Arial"/>
              </a:rPr>
              <a:t>Fifth Outline Level</a:t>
            </a:r>
            <a:endParaRPr/>
          </a:p>
          <a:p>
            <a:pPr lvl="5" marL="2592000" indent="-216000">
              <a:buClr>
                <a:srgbClr val="ffffff"/>
              </a:buClr>
              <a:buSzPct val="45000"/>
              <a:buFont typeface="Wingdings" charset="2"/>
              <a:buChar char=""/>
            </a:pPr>
            <a:r>
              <a:rPr lang="en-US" sz="2000" spc="-1">
                <a:latin typeface="Arial"/>
              </a:rPr>
              <a:t>Sixth Outline Level</a:t>
            </a:r>
            <a:endParaRPr/>
          </a:p>
          <a:p>
            <a:pPr lvl="6" marL="3024000" indent="-216000">
              <a:buClr>
                <a:srgbClr val="ffffff"/>
              </a:buClr>
              <a:buSzPct val="45000"/>
              <a:buFont typeface="Wingdings" charset="2"/>
              <a:buChar char=""/>
            </a:pPr>
            <a:r>
              <a:rPr lang="en-US" sz="2000" spc="-1">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spc="-1">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spc="-1">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1E75FCD6-6E0B-4D40-84C3-D912723BEDE4}" type="slidenum">
              <a:rPr lang="en-US" sz="1400" spc="-1">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9" name="" descr=""/>
          <p:cNvPicPr/>
          <p:nvPr/>
        </p:nvPicPr>
        <p:blipFill>
          <a:blip r:embed="rId2"/>
          <a:stretch/>
        </p:blipFill>
        <p:spPr>
          <a:xfrm>
            <a:off x="720" y="720"/>
            <a:ext cx="10079640" cy="7559640"/>
          </a:xfrm>
          <a:prstGeom prst="rect">
            <a:avLst/>
          </a:prstGeom>
          <a:ln>
            <a:noFill/>
          </a:ln>
        </p:spPr>
      </p:pic>
      <p:sp>
        <p:nvSpPr>
          <p:cNvPr id="40" name="PlaceHolder 1"/>
          <p:cNvSpPr>
            <a:spLocks noGrp="1"/>
          </p:cNvSpPr>
          <p:nvPr>
            <p:ph type="title"/>
          </p:nvPr>
        </p:nvSpPr>
        <p:spPr>
          <a:xfrm>
            <a:off x="504000" y="576000"/>
            <a:ext cx="7200000" cy="720000"/>
          </a:xfrm>
          <a:prstGeom prst="rect">
            <a:avLst/>
          </a:prstGeom>
        </p:spPr>
        <p:txBody>
          <a:bodyPr lIns="0" rIns="0" tIns="0" bIns="0" anchor="ctr"/>
          <a:p>
            <a:r>
              <a:rPr lang="en-US" sz="3190" spc="-1">
                <a:latin typeface="Arial"/>
              </a:rPr>
              <a:t>Click to edit the title text format</a:t>
            </a:r>
            <a:endParaRPr/>
          </a:p>
        </p:txBody>
      </p:sp>
      <p:sp>
        <p:nvSpPr>
          <p:cNvPr id="41" name="PlaceHolder 2"/>
          <p:cNvSpPr>
            <a:spLocks noGrp="1"/>
          </p:cNvSpPr>
          <p:nvPr>
            <p:ph type="body"/>
          </p:nvPr>
        </p:nvSpPr>
        <p:spPr>
          <a:xfrm>
            <a:off x="504000" y="1800000"/>
            <a:ext cx="9072000" cy="4384440"/>
          </a:xfrm>
          <a:prstGeom prst="rect">
            <a:avLst/>
          </a:prstGeom>
        </p:spPr>
        <p:txBody>
          <a:bodyPr lIns="0" rIns="0" tIns="0" bIns="0"/>
          <a:p>
            <a:pPr marL="432000" indent="-324000">
              <a:buClr>
                <a:srgbClr val="ffffff"/>
              </a:buClr>
              <a:buSzPct val="45000"/>
              <a:buFont typeface="Wingdings" charset="2"/>
              <a:buChar char=""/>
            </a:pPr>
            <a:r>
              <a:rPr lang="en-US" sz="2600" spc="-1">
                <a:latin typeface="Arial"/>
              </a:rPr>
              <a:t>Click to edit the outline text format</a:t>
            </a:r>
            <a:endParaRPr/>
          </a:p>
          <a:p>
            <a:pPr lvl="1" marL="864000" indent="-324000">
              <a:buClr>
                <a:srgbClr val="ffffff"/>
              </a:buClr>
              <a:buSzPct val="75000"/>
              <a:buFont typeface="Symbol" charset="2"/>
              <a:buChar char=""/>
            </a:pPr>
            <a:r>
              <a:rPr lang="en-US" sz="2600" spc="-1">
                <a:latin typeface="Arial"/>
              </a:rPr>
              <a:t>Second Outline Level</a:t>
            </a:r>
            <a:endParaRPr/>
          </a:p>
          <a:p>
            <a:pPr lvl="2" marL="1296000" indent="-288000">
              <a:buClr>
                <a:srgbClr val="ffffff"/>
              </a:buClr>
              <a:buSzPct val="45000"/>
              <a:buFont typeface="Wingdings" charset="2"/>
              <a:buChar char=""/>
            </a:pPr>
            <a:r>
              <a:rPr lang="en-US" sz="2600" spc="-1">
                <a:latin typeface="Arial"/>
              </a:rPr>
              <a:t>Third Outline Level</a:t>
            </a:r>
            <a:endParaRPr/>
          </a:p>
          <a:p>
            <a:pPr lvl="3" marL="1728000" indent="-216000">
              <a:buClr>
                <a:srgbClr val="ffffff"/>
              </a:buClr>
              <a:buSzPct val="75000"/>
              <a:buFont typeface="Symbol" charset="2"/>
              <a:buChar char=""/>
            </a:pPr>
            <a:r>
              <a:rPr lang="en-US" sz="2600" spc="-1">
                <a:latin typeface="Arial"/>
              </a:rPr>
              <a:t>Fourth Outline Level</a:t>
            </a:r>
            <a:endParaRPr/>
          </a:p>
          <a:p>
            <a:pPr lvl="4" marL="2160000" indent="-216000">
              <a:buClr>
                <a:srgbClr val="ffffff"/>
              </a:buClr>
              <a:buSzPct val="45000"/>
              <a:buFont typeface="Wingdings" charset="2"/>
              <a:buChar char=""/>
            </a:pPr>
            <a:r>
              <a:rPr lang="en-US" sz="2600" spc="-1">
                <a:latin typeface="Arial"/>
              </a:rPr>
              <a:t>Fifth Outline Level</a:t>
            </a:r>
            <a:endParaRPr/>
          </a:p>
          <a:p>
            <a:pPr lvl="5" marL="2592000" indent="-216000">
              <a:buClr>
                <a:srgbClr val="ffffff"/>
              </a:buClr>
              <a:buSzPct val="45000"/>
              <a:buFont typeface="Wingdings" charset="2"/>
              <a:buChar char=""/>
            </a:pPr>
            <a:r>
              <a:rPr lang="en-US" sz="2600" spc="-1">
                <a:latin typeface="Arial"/>
              </a:rPr>
              <a:t>Sixth Outline Level</a:t>
            </a:r>
            <a:endParaRPr/>
          </a:p>
          <a:p>
            <a:pPr lvl="6" marL="3024000" indent="-216000">
              <a:buClr>
                <a:srgbClr val="ffffff"/>
              </a:buClr>
              <a:buSzPct val="45000"/>
              <a:buFont typeface="Wingdings" charset="2"/>
              <a:buChar char=""/>
            </a:pPr>
            <a:r>
              <a:rPr lang="en-US" sz="2600" spc="-1">
                <a:latin typeface="Arial"/>
              </a:rPr>
              <a:t>Seventh Outline Level</a:t>
            </a:r>
            <a:endParaRPr/>
          </a:p>
        </p:txBody>
      </p:sp>
      <p:sp>
        <p:nvSpPr>
          <p:cNvPr id="42" name="PlaceHolder 3"/>
          <p:cNvSpPr>
            <a:spLocks noGrp="1"/>
          </p:cNvSpPr>
          <p:nvPr>
            <p:ph type="dt"/>
          </p:nvPr>
        </p:nvSpPr>
        <p:spPr>
          <a:xfrm>
            <a:off x="504000" y="6887160"/>
            <a:ext cx="2348280" cy="521280"/>
          </a:xfrm>
          <a:prstGeom prst="rect">
            <a:avLst/>
          </a:prstGeom>
        </p:spPr>
        <p:txBody>
          <a:bodyPr lIns="0" rIns="0" tIns="0" bIns="0"/>
          <a:p>
            <a:r>
              <a:rPr lang="en-US" sz="1400" spc="-1">
                <a:latin typeface="Times New Roman"/>
              </a:rPr>
              <a:t>&lt;date/time&gt;</a:t>
            </a:r>
            <a:endParaRPr/>
          </a:p>
        </p:txBody>
      </p:sp>
      <p:sp>
        <p:nvSpPr>
          <p:cNvPr id="43" name="PlaceHolder 4"/>
          <p:cNvSpPr>
            <a:spLocks noGrp="1"/>
          </p:cNvSpPr>
          <p:nvPr>
            <p:ph type="ftr"/>
          </p:nvPr>
        </p:nvSpPr>
        <p:spPr>
          <a:xfrm>
            <a:off x="3447360" y="6887160"/>
            <a:ext cx="3195000" cy="521280"/>
          </a:xfrm>
          <a:prstGeom prst="rect">
            <a:avLst/>
          </a:prstGeom>
        </p:spPr>
        <p:txBody>
          <a:bodyPr lIns="0" rIns="0" tIns="0" bIns="0"/>
          <a:p>
            <a:pPr algn="ctr"/>
            <a:r>
              <a:rPr lang="en-US" sz="1400" spc="-1">
                <a:latin typeface="Times New Roman"/>
              </a:rPr>
              <a:t>&lt;footer&gt;</a:t>
            </a:r>
            <a:endParaRPr/>
          </a:p>
        </p:txBody>
      </p:sp>
      <p:sp>
        <p:nvSpPr>
          <p:cNvPr id="44" name="PlaceHolder 5"/>
          <p:cNvSpPr>
            <a:spLocks noGrp="1"/>
          </p:cNvSpPr>
          <p:nvPr>
            <p:ph type="sldNum"/>
          </p:nvPr>
        </p:nvSpPr>
        <p:spPr>
          <a:xfrm>
            <a:off x="7227000" y="6887160"/>
            <a:ext cx="2348280" cy="521280"/>
          </a:xfrm>
          <a:prstGeom prst="rect">
            <a:avLst/>
          </a:prstGeom>
        </p:spPr>
        <p:txBody>
          <a:bodyPr lIns="0" rIns="0" tIns="0" bIns="0"/>
          <a:p>
            <a:pPr algn="r"/>
            <a:fld id="{403DD4BD-C096-40B3-9A9C-64AA433A963E}" type="slidenum">
              <a:rPr lang="en-US" sz="1400" spc="-1">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hyperlink" Target="file:///media/shan/F4BC2604BC25C1CA/BIT/term2/datamining/project/Implementation.pdf" TargetMode="External"/><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comments" Target="../comments/commen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rIns="0" tIns="0" bIns="0" anchor="ctr"/>
          <a:p>
            <a:r>
              <a:rPr lang="en-US" sz="3190" spc="-1">
                <a:latin typeface="Arial"/>
              </a:rPr>
              <a:t> </a:t>
            </a:r>
            <a:endParaRPr/>
          </a:p>
        </p:txBody>
      </p:sp>
      <p:sp>
        <p:nvSpPr>
          <p:cNvPr id="80" name="TextShape 2"/>
          <p:cNvSpPr txBox="1"/>
          <p:nvPr/>
        </p:nvSpPr>
        <p:spPr>
          <a:xfrm>
            <a:off x="504000" y="1769040"/>
            <a:ext cx="9071640" cy="4384440"/>
          </a:xfrm>
          <a:prstGeom prst="rect">
            <a:avLst/>
          </a:prstGeom>
          <a:noFill/>
          <a:ln>
            <a:noFill/>
          </a:ln>
        </p:spPr>
        <p:txBody>
          <a:bodyPr lIns="0" rIns="0" tIns="0" bIns="0" anchor="ctr"/>
          <a:p>
            <a:pPr algn="ctr"/>
            <a:r>
              <a:rPr b="1" lang="en-US" sz="3200" spc="-1">
                <a:latin typeface="Arial"/>
              </a:rPr>
              <a:t>Sentiment Analysis of Movie Reviews</a:t>
            </a:r>
            <a:endParaRPr/>
          </a:p>
          <a:p>
            <a:pPr algn="ctr"/>
            <a:r>
              <a:rPr b="1" lang="en-US" sz="3200" spc="-1">
                <a:latin typeface="Arial"/>
              </a:rPr>
              <a:t>Using Support Vector Machine</a:t>
            </a:r>
            <a:endParaRPr/>
          </a:p>
          <a:p>
            <a:pPr algn="ctr"/>
            <a:endParaRPr/>
          </a:p>
          <a:p>
            <a:pPr algn="ctr"/>
            <a:r>
              <a:rPr b="1" lang="en-US" sz="2800" spc="-1">
                <a:latin typeface="Arial"/>
              </a:rPr>
              <a:t>ZEESHAN AHMED – 2820150155</a:t>
            </a:r>
            <a:endParaRPr/>
          </a:p>
          <a:p>
            <a:pPr algn="ctr"/>
            <a:r>
              <a:rPr b="1" lang="en-US" sz="2800" spc="-1">
                <a:latin typeface="Arial"/>
              </a:rPr>
              <a:t>DAVID METTHEWS – 2820150157</a:t>
            </a:r>
            <a:endParaRPr/>
          </a:p>
          <a:p>
            <a:pPr algn="ctr"/>
            <a:r>
              <a:rPr b="1" lang="en-US" sz="2800" spc="-1">
                <a:latin typeface="Arial"/>
              </a:rPr>
              <a:t>HAQ IJAZ UL – 2820150066 </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504000" y="576000"/>
            <a:ext cx="7200000" cy="720000"/>
          </a:xfrm>
          <a:prstGeom prst="rect">
            <a:avLst/>
          </a:prstGeom>
          <a:noFill/>
          <a:ln>
            <a:noFill/>
          </a:ln>
        </p:spPr>
        <p:txBody>
          <a:bodyPr lIns="0" rIns="0" tIns="0" bIns="0" anchor="ctr"/>
          <a:p>
            <a:r>
              <a:rPr lang="en-US" sz="3190" spc="-1" strike="noStrike">
                <a:solidFill>
                  <a:srgbClr val="000000"/>
                </a:solidFill>
                <a:uFill>
                  <a:solidFill>
                    <a:srgbClr val="ffffff"/>
                  </a:solidFill>
                </a:uFill>
                <a:latin typeface="Arial"/>
                <a:ea typeface="WenQuanYi Zen Hei"/>
              </a:rPr>
              <a:t>Data Source</a:t>
            </a:r>
            <a:endParaRPr/>
          </a:p>
        </p:txBody>
      </p:sp>
      <p:sp>
        <p:nvSpPr>
          <p:cNvPr id="96"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input data for the sentiment analysis comes from the Internet Movie Database (IMDb): a collection of movie reviews.</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datasets containing the feature vectors of the movie reviews are obtained from a sentiment research study.</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One labeled training dataset and one labeled testing dataset form the input datasets for our evaluation.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dataset contains 50,000 reviews split into 25,000 train and 25,000 test reviews vectors.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overall distribution of labels is balanced (25,000 positive and 25,000 negative). </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Movie Reviews</a:t>
            </a:r>
            <a:r>
              <a:rPr lang="en-US" sz="3190" spc="-1">
                <a:latin typeface="Arial"/>
              </a:rPr>
              <a:t>	</a:t>
            </a:r>
            <a:endParaRPr/>
          </a:p>
        </p:txBody>
      </p:sp>
      <p:sp>
        <p:nvSpPr>
          <p:cNvPr id="98"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At most 30 reviews are involved for any given movie.</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train and test sets contain a disjoint set of movies.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In the labeled train/test sets, a negative review has a score &lt;= 4 out of 10, and a positive review has a score &gt;= 7 out of 10.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Reviews with neutral ratings are not included in the sets.</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1303920" y="2330640"/>
            <a:ext cx="7200000" cy="3338640"/>
          </a:xfrm>
          <a:prstGeom prst="rect">
            <a:avLst/>
          </a:prstGeom>
          <a:noFill/>
          <a:ln>
            <a:noFill/>
          </a:ln>
        </p:spPr>
        <p:txBody>
          <a:bodyPr lIns="0" rIns="0" tIns="0" bIns="0" anchor="ctr"/>
          <a:p>
            <a:pPr algn="ctr"/>
            <a:r>
              <a:rPr lang="en-US" sz="3200" spc="-1">
                <a:latin typeface="Arial"/>
              </a:rPr>
              <a:t>Preprocessing</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504000" y="576000"/>
            <a:ext cx="7200000" cy="720000"/>
          </a:xfrm>
          <a:prstGeom prst="rect">
            <a:avLst/>
          </a:prstGeom>
          <a:noFill/>
          <a:ln>
            <a:noFill/>
          </a:ln>
        </p:spPr>
        <p:txBody>
          <a:bodyPr lIns="0" rIns="0" tIns="0" bIns="0" anchor="ctr"/>
          <a:p>
            <a:r>
              <a:rPr lang="en-US" sz="3190" spc="-1" strike="noStrike">
                <a:solidFill>
                  <a:srgbClr val="000000"/>
                </a:solidFill>
                <a:uFill>
                  <a:solidFill>
                    <a:srgbClr val="ffffff"/>
                  </a:solidFill>
                </a:uFill>
                <a:latin typeface="Arial"/>
                <a:ea typeface="WenQuanYi Zen Hei"/>
              </a:rPr>
              <a:t>Feature Extraction</a:t>
            </a:r>
            <a:endParaRPr/>
          </a:p>
        </p:txBody>
      </p:sp>
      <p:sp>
        <p:nvSpPr>
          <p:cNvPr id="101"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For text analysis problems, a feature extraction approach represents text phrases as n-grams, using the sequences of n words.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feature vectors thus produced span a high dimensional feature space and hence is expected to be very sparse. </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504000" y="576000"/>
            <a:ext cx="7200000" cy="720000"/>
          </a:xfrm>
          <a:prstGeom prst="rect">
            <a:avLst/>
          </a:prstGeom>
          <a:noFill/>
          <a:ln>
            <a:noFill/>
          </a:ln>
        </p:spPr>
        <p:txBody>
          <a:bodyPr lIns="0" rIns="0" tIns="0" bIns="0" anchor="ctr"/>
          <a:p>
            <a:r>
              <a:rPr lang="en-US" sz="3190" spc="-1" strike="noStrike">
                <a:solidFill>
                  <a:srgbClr val="000000"/>
                </a:solidFill>
                <a:uFill>
                  <a:solidFill>
                    <a:srgbClr val="ffffff"/>
                  </a:solidFill>
                </a:uFill>
                <a:latin typeface="Arial"/>
                <a:ea typeface="WenQuanYi Zen Hei"/>
              </a:rPr>
              <a:t>Data Modeling</a:t>
            </a:r>
            <a:endParaRPr/>
          </a:p>
        </p:txBody>
      </p:sp>
      <p:sp>
        <p:nvSpPr>
          <p:cNvPr id="103"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Since machine learning classifiers cannot handle raw text data, the text reviews are converted into feature vectors which is a compact representation that consists of all unique word features.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Each review is represented as vector of the words, one attribute per word position.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mapping process is applied to both the train and test reviews in the corpus.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All the non-word characters for instance the punctuations used in the reviews are removed from the feature space.</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504000" y="576000"/>
            <a:ext cx="7200000" cy="720000"/>
          </a:xfrm>
          <a:prstGeom prst="rect">
            <a:avLst/>
          </a:prstGeom>
          <a:noFill/>
          <a:ln>
            <a:noFill/>
          </a:ln>
        </p:spPr>
        <p:txBody>
          <a:bodyPr lIns="0" rIns="0" tIns="0" bIns="0" anchor="ctr"/>
          <a:p>
            <a:pPr>
              <a:buClr>
                <a:srgbClr val="ffffff"/>
              </a:buClr>
              <a:buSzPct val="45000"/>
              <a:buFont typeface="Wingdings" charset="2"/>
              <a:buChar char=""/>
            </a:pPr>
            <a:r>
              <a:rPr lang="en-US" sz="3190" spc="-1">
                <a:latin typeface="Arial"/>
              </a:rPr>
              <a:t>Modeling</a:t>
            </a:r>
            <a:endParaRPr/>
          </a:p>
        </p:txBody>
      </p:sp>
      <p:sp>
        <p:nvSpPr>
          <p:cNvPr id="105"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Each instance of the modeled movie review vector for the classifier comprises of two main parts: </a:t>
            </a:r>
            <a:endParaRPr/>
          </a:p>
          <a:p>
            <a:pPr lvl="1" marL="864000" indent="-324000">
              <a:buClr>
                <a:srgbClr val="ffffff"/>
              </a:buClr>
              <a:buSzPct val="75000"/>
              <a:buFont typeface="Symbol" charset="2"/>
              <a:buChar char=""/>
            </a:pPr>
            <a:r>
              <a:rPr lang="en-US" sz="2600" spc="-1" strike="noStrike">
                <a:solidFill>
                  <a:srgbClr val="000000"/>
                </a:solidFill>
                <a:uFill>
                  <a:solidFill>
                    <a:srgbClr val="ffffff"/>
                  </a:solidFill>
                </a:uFill>
                <a:latin typeface="Arial"/>
                <a:ea typeface="WenQuanYi Zen Hei"/>
              </a:rPr>
              <a:t>sentiment class and feature vector.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We represent the class part of the vector as +1 for positive review and -1 for a negative review.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second feature vectors part contains the every word feature that occurred in the review paired with the number of times it occurs in that review. </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Feature Vector</a:t>
            </a:r>
            <a:endParaRPr/>
          </a:p>
        </p:txBody>
      </p:sp>
      <p:sp>
        <p:nvSpPr>
          <p:cNvPr id="107" name="TextShape 2"/>
          <p:cNvSpPr txBox="1"/>
          <p:nvPr/>
        </p:nvSpPr>
        <p:spPr>
          <a:xfrm>
            <a:off x="504000" y="1800000"/>
            <a:ext cx="9072000" cy="4384440"/>
          </a:xfrm>
          <a:prstGeom prst="rect">
            <a:avLst/>
          </a:prstGeom>
          <a:noFill/>
          <a:ln>
            <a:noFill/>
          </a:ln>
        </p:spPr>
        <p:txBody>
          <a:bodyPr lIns="0" rIns="0" tIns="0" bIns="0" anchor="ctr"/>
          <a:p>
            <a:pPr algn="ctr"/>
            <a:r>
              <a:rPr i="1" lang="en-US" sz="3200" spc="-1">
                <a:latin typeface="Arial"/>
              </a:rPr>
              <a:t>Fv = c  f</a:t>
            </a:r>
            <a:r>
              <a:rPr b="1" i="1" lang="en-US" sz="3200" spc="-1" baseline="-33000">
                <a:latin typeface="Arial"/>
              </a:rPr>
              <a:t>i</a:t>
            </a:r>
            <a:r>
              <a:rPr i="1" lang="en-US" sz="3200" spc="-1">
                <a:latin typeface="Arial"/>
              </a:rPr>
              <a:t>:TF</a:t>
            </a:r>
            <a:endParaRPr/>
          </a:p>
          <a:p>
            <a:pPr algn="ctr"/>
            <a:endParaRPr/>
          </a:p>
          <a:p>
            <a:pPr algn="ctr"/>
            <a:r>
              <a:rPr lang="en-US" sz="3200" spc="-1">
                <a:latin typeface="Arial"/>
              </a:rPr>
              <a:t>Fv = feature vector</a:t>
            </a:r>
            <a:endParaRPr/>
          </a:p>
          <a:p>
            <a:pPr algn="ctr"/>
            <a:r>
              <a:rPr lang="en-US" sz="3200" spc="-1">
                <a:latin typeface="Arial"/>
              </a:rPr>
              <a:t>c = Class label</a:t>
            </a:r>
            <a:endParaRPr/>
          </a:p>
          <a:p>
            <a:pPr algn="ctr"/>
            <a:r>
              <a:rPr lang="en-US" sz="3200" spc="-1">
                <a:latin typeface="Arial"/>
              </a:rPr>
              <a:t>f</a:t>
            </a:r>
            <a:r>
              <a:rPr b="1" lang="en-US" sz="3200" spc="-1" baseline="-33000">
                <a:latin typeface="Arial"/>
              </a:rPr>
              <a:t>i</a:t>
            </a:r>
            <a:r>
              <a:rPr lang="en-US" sz="3200" spc="-1">
                <a:latin typeface="Arial"/>
              </a:rPr>
              <a:t> = is the i</a:t>
            </a:r>
            <a:r>
              <a:rPr b="1" lang="en-US" sz="3200" spc="-1" baseline="33000">
                <a:uFill>
                  <a:solidFill>
                    <a:srgbClr val="ffffff"/>
                  </a:solidFill>
                </a:uFill>
                <a:latin typeface="Arial"/>
              </a:rPr>
              <a:t>th</a:t>
            </a:r>
            <a:r>
              <a:rPr lang="en-US" sz="3200" spc="-1">
                <a:latin typeface="Arial"/>
              </a:rPr>
              <a:t> feature and TF is the frequency of feature term in the review document</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1371600" y="2239200"/>
            <a:ext cx="7200000" cy="3338640"/>
          </a:xfrm>
          <a:prstGeom prst="rect">
            <a:avLst/>
          </a:prstGeom>
          <a:noFill/>
          <a:ln>
            <a:noFill/>
          </a:ln>
        </p:spPr>
        <p:txBody>
          <a:bodyPr lIns="0" rIns="0" tIns="0" bIns="0" anchor="ctr"/>
          <a:p>
            <a:pPr algn="ctr"/>
            <a:r>
              <a:rPr lang="en-US" sz="3200" spc="-1">
                <a:latin typeface="Arial"/>
              </a:rPr>
              <a:t>Supervised Machine Learning Classification</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504000" y="576000"/>
            <a:ext cx="7200000" cy="720000"/>
          </a:xfrm>
          <a:prstGeom prst="rect">
            <a:avLst/>
          </a:prstGeom>
          <a:noFill/>
          <a:ln>
            <a:noFill/>
          </a:ln>
        </p:spPr>
        <p:txBody>
          <a:bodyPr lIns="0" rIns="0" tIns="0" bIns="0" anchor="ctr"/>
          <a:p>
            <a:r>
              <a:rPr lang="en-US" sz="3190" spc="-1" strike="noStrike">
                <a:solidFill>
                  <a:srgbClr val="000000"/>
                </a:solidFill>
                <a:uFill>
                  <a:solidFill>
                    <a:srgbClr val="ffffff"/>
                  </a:solidFill>
                </a:uFill>
                <a:latin typeface="Arial"/>
                <a:ea typeface="WenQuanYi Zen Hei"/>
              </a:rPr>
              <a:t>Support Vector Machine </a:t>
            </a:r>
            <a:r>
              <a:rPr lang="en-US" sz="2600" spc="-1" strike="noStrike">
                <a:solidFill>
                  <a:srgbClr val="000000"/>
                </a:solidFill>
                <a:uFill>
                  <a:solidFill>
                    <a:srgbClr val="ffffff"/>
                  </a:solidFill>
                </a:uFill>
                <a:latin typeface="Arial"/>
                <a:ea typeface="WenQuanYi Zen Hei"/>
              </a:rPr>
              <a:t>(SVM)</a:t>
            </a:r>
            <a:endParaRPr/>
          </a:p>
        </p:txBody>
      </p:sp>
      <p:sp>
        <p:nvSpPr>
          <p:cNvPr id="110" name="TextShape 2"/>
          <p:cNvSpPr txBox="1"/>
          <p:nvPr/>
        </p:nvSpPr>
        <p:spPr>
          <a:xfrm>
            <a:off x="621000" y="1920240"/>
            <a:ext cx="907164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SVM classifier separates two classes by a function, which  it learns from the training examples.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SVM tries to find an optimal separating hyperplane that maximizes the separation distance between the hyperplane and the nearest data point of each class.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For a set of training example feature vectors {v1, v2, … vn }each vector belonging to one of the two classes, a hyperplane is generated to separate the two classes given by: </a:t>
            </a:r>
            <a:endParaRPr/>
          </a:p>
          <a:p>
            <a:pPr lvl="1" marL="864000" indent="-324000">
              <a:buClr>
                <a:srgbClr val="ffffff"/>
              </a:buClr>
              <a:buSzPct val="75000"/>
              <a:buFont typeface="Symbol" charset="2"/>
              <a:buChar char=""/>
            </a:pPr>
            <a:r>
              <a:rPr b="1" i="1" lang="en-US" sz="2600" spc="-1" strike="noStrike">
                <a:solidFill>
                  <a:srgbClr val="000000"/>
                </a:solidFill>
                <a:uFill>
                  <a:solidFill>
                    <a:srgbClr val="ffffff"/>
                  </a:solidFill>
                </a:uFill>
                <a:latin typeface="Arial"/>
                <a:ea typeface="WenQuanYi Zen Hei"/>
              </a:rPr>
              <a:t>(w, x) + b = 0</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set of vectors given by the above equation is optimally separated by the hyperplane if it is separated without error and the distance between the closest vector to the hyperplane is maximal. </a:t>
            </a:r>
            <a:r>
              <a:rPr lang="en-US" sz="2600" spc="-1">
                <a:latin typeface="Arial"/>
              </a:rPr>
              <a:t>  </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504000" y="576000"/>
            <a:ext cx="7200000" cy="720000"/>
          </a:xfrm>
          <a:prstGeom prst="rect">
            <a:avLst/>
          </a:prstGeom>
          <a:noFill/>
          <a:ln>
            <a:noFill/>
          </a:ln>
        </p:spPr>
        <p:txBody>
          <a:bodyPr lIns="0" rIns="0" tIns="0" bIns="0" anchor="ctr"/>
          <a:p>
            <a:pPr>
              <a:buClr>
                <a:srgbClr val="ffffff"/>
              </a:buClr>
              <a:buSzPct val="45000"/>
              <a:buFont typeface="Wingdings" charset="2"/>
              <a:buChar char=""/>
            </a:pPr>
            <a:r>
              <a:rPr lang="en-US" sz="3190" spc="-1">
                <a:latin typeface="Arial"/>
              </a:rPr>
              <a:t>Figure1: Hyperplanes</a:t>
            </a:r>
            <a:endParaRPr/>
          </a:p>
        </p:txBody>
      </p:sp>
      <p:sp>
        <p:nvSpPr>
          <p:cNvPr id="112" name="TextShape 2"/>
          <p:cNvSpPr txBox="1"/>
          <p:nvPr/>
        </p:nvSpPr>
        <p:spPr>
          <a:xfrm>
            <a:off x="504000" y="1800000"/>
            <a:ext cx="9072000" cy="4384440"/>
          </a:xfrm>
          <a:prstGeom prst="rect">
            <a:avLst/>
          </a:prstGeom>
          <a:noFill/>
          <a:ln>
            <a:noFill/>
          </a:ln>
        </p:spPr>
        <p:txBody>
          <a:bodyPr lIns="0" rIns="0" tIns="0" bIns="0"/>
          <a:p>
            <a:r>
              <a:rPr lang="en-US" sz="2600" spc="-1" strike="noStrike">
                <a:solidFill>
                  <a:srgbClr val="000000"/>
                </a:solidFill>
                <a:uFill>
                  <a:solidFill>
                    <a:srgbClr val="ffffff"/>
                  </a:solidFill>
                </a:uFill>
                <a:latin typeface="Arial"/>
                <a:ea typeface="WenQuanYi Zen Hei"/>
              </a:rPr>
              <a:t>Possible hyperplanes separating the two classes and one optimal hyperplane.</a:t>
            </a:r>
            <a:r>
              <a:rPr lang="en-US" sz="2600" spc="-1">
                <a:latin typeface="Arial"/>
              </a:rPr>
              <a:t>                 </a:t>
            </a:r>
            <a:endParaRPr/>
          </a:p>
        </p:txBody>
      </p:sp>
      <p:pic>
        <p:nvPicPr>
          <p:cNvPr id="113" name="" descr=""/>
          <p:cNvPicPr/>
          <p:nvPr/>
        </p:nvPicPr>
        <p:blipFill>
          <a:blip r:embed="rId1"/>
          <a:stretch/>
        </p:blipFill>
        <p:spPr>
          <a:xfrm>
            <a:off x="3840480" y="2468880"/>
            <a:ext cx="4297680" cy="425520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Contents</a:t>
            </a:r>
            <a:endParaRPr/>
          </a:p>
        </p:txBody>
      </p:sp>
      <p:sp>
        <p:nvSpPr>
          <p:cNvPr id="82"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a:latin typeface="Arial"/>
              </a:rPr>
              <a:t>Problem</a:t>
            </a:r>
            <a:endParaRPr/>
          </a:p>
          <a:p>
            <a:pPr marL="432000" indent="-324000">
              <a:buClr>
                <a:srgbClr val="ffffff"/>
              </a:buClr>
              <a:buSzPct val="45000"/>
              <a:buFont typeface="Wingdings" charset="2"/>
              <a:buChar char=""/>
            </a:pPr>
            <a:r>
              <a:rPr lang="en-US" sz="2600" spc="-1">
                <a:latin typeface="Arial"/>
              </a:rPr>
              <a:t>Goals</a:t>
            </a:r>
            <a:endParaRPr/>
          </a:p>
          <a:p>
            <a:pPr marL="432000" indent="-324000">
              <a:buClr>
                <a:srgbClr val="ffffff"/>
              </a:buClr>
              <a:buSzPct val="45000"/>
              <a:buFont typeface="Wingdings" charset="2"/>
              <a:buChar char=""/>
            </a:pPr>
            <a:r>
              <a:rPr lang="en-US" sz="2600" spc="-1">
                <a:latin typeface="Arial"/>
              </a:rPr>
              <a:t>Introduction</a:t>
            </a:r>
            <a:endParaRPr/>
          </a:p>
          <a:p>
            <a:pPr marL="432000" indent="-324000">
              <a:buClr>
                <a:srgbClr val="ffffff"/>
              </a:buClr>
              <a:buSzPct val="45000"/>
              <a:buFont typeface="Wingdings" charset="2"/>
              <a:buChar char=""/>
            </a:pPr>
            <a:r>
              <a:rPr lang="en-US" sz="2600" spc="-1">
                <a:latin typeface="Arial"/>
              </a:rPr>
              <a:t>Input Data</a:t>
            </a:r>
            <a:endParaRPr/>
          </a:p>
          <a:p>
            <a:pPr marL="432000" indent="-324000">
              <a:buClr>
                <a:srgbClr val="ffffff"/>
              </a:buClr>
              <a:buSzPct val="45000"/>
              <a:buFont typeface="Wingdings" charset="2"/>
              <a:buChar char=""/>
            </a:pPr>
            <a:r>
              <a:rPr lang="en-US" sz="2600" spc="-1">
                <a:latin typeface="Arial"/>
              </a:rPr>
              <a:t>Preprocessing</a:t>
            </a:r>
            <a:endParaRPr/>
          </a:p>
          <a:p>
            <a:pPr marL="432000" indent="-324000">
              <a:buClr>
                <a:srgbClr val="ffffff"/>
              </a:buClr>
              <a:buSzPct val="45000"/>
              <a:buFont typeface="Wingdings" charset="2"/>
              <a:buChar char=""/>
            </a:pPr>
            <a:r>
              <a:rPr lang="en-US" sz="2600" spc="-1">
                <a:latin typeface="Arial"/>
              </a:rPr>
              <a:t>Supervised Machine Learning Classification</a:t>
            </a:r>
            <a:endParaRPr/>
          </a:p>
          <a:p>
            <a:pPr marL="432000" indent="-324000">
              <a:buClr>
                <a:srgbClr val="ffffff"/>
              </a:buClr>
              <a:buSzPct val="45000"/>
              <a:buFont typeface="Wingdings" charset="2"/>
              <a:buChar char=""/>
            </a:pPr>
            <a:r>
              <a:rPr lang="en-US" sz="2600" spc="-1">
                <a:latin typeface="Arial"/>
              </a:rPr>
              <a:t>Implementation</a:t>
            </a:r>
            <a:endParaRPr/>
          </a:p>
          <a:p>
            <a:pPr marL="432000" indent="-324000">
              <a:buClr>
                <a:srgbClr val="ffffff"/>
              </a:buClr>
              <a:buSzPct val="45000"/>
              <a:buFont typeface="Wingdings" charset="2"/>
              <a:buChar char=""/>
            </a:pPr>
            <a:r>
              <a:rPr lang="en-US" sz="2600" spc="-1">
                <a:latin typeface="Arial"/>
              </a:rPr>
              <a:t>Evaluation and Results</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1212480" y="1920240"/>
            <a:ext cx="7200000" cy="3338640"/>
          </a:xfrm>
          <a:prstGeom prst="rect">
            <a:avLst/>
          </a:prstGeom>
          <a:noFill/>
          <a:ln>
            <a:noFill/>
          </a:ln>
        </p:spPr>
        <p:txBody>
          <a:bodyPr lIns="0" rIns="0" tIns="0" bIns="0" anchor="ctr"/>
          <a:p>
            <a:pPr algn="ctr"/>
            <a:r>
              <a:rPr b="1" lang="en-US" sz="3200" spc="-1" strike="noStrike">
                <a:solidFill>
                  <a:srgbClr val="000000"/>
                </a:solidFill>
                <a:uFill>
                  <a:solidFill>
                    <a:srgbClr val="ffffff"/>
                  </a:solidFill>
                </a:uFill>
                <a:latin typeface="Arial"/>
                <a:ea typeface="WenQuanYi Zen Hei"/>
              </a:rPr>
              <a:t>Implementation</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504000" y="576000"/>
            <a:ext cx="7200000" cy="720000"/>
          </a:xfrm>
          <a:prstGeom prst="rect">
            <a:avLst/>
          </a:prstGeom>
          <a:noFill/>
          <a:ln>
            <a:noFill/>
          </a:ln>
        </p:spPr>
        <p:txBody>
          <a:bodyPr lIns="0" rIns="0" tIns="0" bIns="0" anchor="ctr"/>
          <a:p>
            <a:r>
              <a:rPr lang="en-US" sz="3190" spc="-1" strike="noStrike">
                <a:solidFill>
                  <a:srgbClr val="000000"/>
                </a:solidFill>
                <a:uFill>
                  <a:solidFill>
                    <a:srgbClr val="ffffff"/>
                  </a:solidFill>
                </a:uFill>
                <a:latin typeface="Arial"/>
                <a:ea typeface="WenQuanYi Zen Hei"/>
              </a:rPr>
              <a:t>Modifying Feature Vectors</a:t>
            </a:r>
            <a:endParaRPr/>
          </a:p>
        </p:txBody>
      </p:sp>
      <p:sp>
        <p:nvSpPr>
          <p:cNvPr id="116"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We wrote </a:t>
            </a:r>
            <a:r>
              <a:rPr lang="en-US" sz="2600" spc="-1" strike="noStrike">
                <a:solidFill>
                  <a:srgbClr val="000000"/>
                </a:solidFill>
                <a:uFill>
                  <a:solidFill>
                    <a:srgbClr val="ffffff"/>
                  </a:solidFill>
                </a:uFill>
                <a:latin typeface="Arial"/>
                <a:ea typeface="WenQuanYi Zen Hei"/>
              </a:rPr>
              <a:t>a Nodejs script to modify the train and test reports feature vectors from the </a:t>
            </a:r>
            <a:r>
              <a:rPr b="1" i="1" lang="en-US" sz="2600" spc="-1" strike="noStrike">
                <a:solidFill>
                  <a:srgbClr val="000000"/>
                </a:solidFill>
                <a:uFill>
                  <a:solidFill>
                    <a:srgbClr val="ffffff"/>
                  </a:solidFill>
                </a:uFill>
                <a:latin typeface="Arial"/>
                <a:ea typeface="WenQuanYi Zen Hei"/>
              </a:rPr>
              <a:t>IMDb</a:t>
            </a:r>
            <a:r>
              <a:rPr lang="en-US" sz="2600" spc="-1" strike="noStrike">
                <a:solidFill>
                  <a:srgbClr val="000000"/>
                </a:solidFill>
                <a:uFill>
                  <a:solidFill>
                    <a:srgbClr val="ffffff"/>
                  </a:solidFill>
                </a:uFill>
                <a:latin typeface="Arial"/>
                <a:ea typeface="WenQuanYi Zen Hei"/>
              </a:rPr>
              <a:t> dataset according to the SVM classifier input requirement.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script uses an input file name of the already modeled dataset with different rating values and converts them into two class feature vectors, where each review vector becomes either a positive review or negative review instead of the rating.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generated output is a text file with the remodeled feature vectors where the ratings are mapped into appropriate classes.</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Sentiment Classification Approach</a:t>
            </a:r>
            <a:endParaRPr/>
          </a:p>
        </p:txBody>
      </p:sp>
      <p:sp>
        <p:nvSpPr>
          <p:cNvPr id="118"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a:latin typeface="Arial"/>
              </a:rPr>
              <a:t>The sentiment classification approach is summarized in </a:t>
            </a:r>
            <a:r>
              <a:rPr lang="en-US" sz="2600" spc="-1">
                <a:latin typeface="Arial"/>
                <a:hlinkClick r:id="rId1"/>
              </a:rPr>
              <a:t>this figure</a:t>
            </a:r>
            <a:r>
              <a:rPr lang="en-US" sz="2600" spc="-1">
                <a:latin typeface="Arial"/>
              </a:rPr>
              <a:t>.</a:t>
            </a:r>
            <a:endParaRPr/>
          </a:p>
          <a:p>
            <a:pPr marL="432000" indent="-324000">
              <a:buClr>
                <a:srgbClr val="ffffff"/>
              </a:buClr>
              <a:buSzPct val="45000"/>
              <a:buFont typeface="Wingdings" charset="2"/>
              <a:buChar char=""/>
            </a:pPr>
            <a:r>
              <a:rPr lang="en-US" sz="2600" spc="-1">
                <a:latin typeface="Arial"/>
              </a:rPr>
              <a:t> </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SVM Classifier</a:t>
            </a:r>
            <a:endParaRPr/>
          </a:p>
        </p:txBody>
      </p:sp>
      <p:sp>
        <p:nvSpPr>
          <p:cNvPr id="120"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We used the C implementation of the SVM classifier called SVM</a:t>
            </a:r>
            <a:r>
              <a:rPr i="1" lang="en-US" sz="4482" spc="-1" strike="noStrike" baseline="15000">
                <a:solidFill>
                  <a:srgbClr val="000000"/>
                </a:solidFill>
                <a:uFill>
                  <a:solidFill>
                    <a:srgbClr val="ffffff"/>
                  </a:solidFill>
                </a:uFill>
                <a:latin typeface="Arial"/>
                <a:ea typeface="WenQuanYi Zen Hei"/>
              </a:rPr>
              <a:t>light*</a:t>
            </a:r>
            <a:r>
              <a:rPr lang="en-US" sz="2600" spc="-1" strike="noStrike">
                <a:solidFill>
                  <a:srgbClr val="000000"/>
                </a:solidFill>
                <a:uFill>
                  <a:solidFill>
                    <a:srgbClr val="ffffff"/>
                  </a:solidFill>
                </a:uFill>
                <a:latin typeface="Arial"/>
                <a:ea typeface="WenQuanYi Zen Hei"/>
              </a:rPr>
              <a:t> to predict the sentiment of movie comments.</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SVM</a:t>
            </a:r>
            <a:r>
              <a:rPr i="1" lang="en-US" sz="4482" spc="-1" strike="noStrike" baseline="15000">
                <a:solidFill>
                  <a:srgbClr val="000000"/>
                </a:solidFill>
                <a:uFill>
                  <a:solidFill>
                    <a:srgbClr val="ffffff"/>
                  </a:solidFill>
                </a:uFill>
                <a:latin typeface="Arial"/>
                <a:ea typeface="WenQuanYi Zen Hei"/>
              </a:rPr>
              <a:t>light</a:t>
            </a:r>
            <a:r>
              <a:rPr lang="en-US" sz="2600" spc="-1" strike="noStrike">
                <a:solidFill>
                  <a:srgbClr val="000000"/>
                </a:solidFill>
                <a:uFill>
                  <a:solidFill>
                    <a:srgbClr val="ffffff"/>
                  </a:solidFill>
                </a:uFill>
                <a:latin typeface="Arial"/>
                <a:ea typeface="WenQuanYi Zen Hei"/>
              </a:rPr>
              <a:t> is an implementation of Vapnik's Support Vector Machine.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algorithm has scalable memory requirements and can handle problems with many thousands of support vectors efficiently.</a:t>
            </a:r>
            <a:endParaRPr/>
          </a:p>
          <a:p>
            <a:pPr marL="432000" indent="-324000">
              <a:buClr>
                <a:srgbClr val="ffffff"/>
              </a:buClr>
              <a:buSzPct val="45000"/>
              <a:buFont typeface="Wingdings" charset="2"/>
              <a:buChar char=""/>
            </a:pPr>
            <a:r>
              <a:rPr lang="en-US" sz="2600" spc="-1">
                <a:latin typeface="Arial"/>
              </a:rPr>
              <a:t> </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SVM - Continued</a:t>
            </a:r>
            <a:endParaRPr/>
          </a:p>
        </p:txBody>
      </p:sp>
      <p:sp>
        <p:nvSpPr>
          <p:cNvPr id="122"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We train the support vector machine classifier implementation, </a:t>
            </a:r>
            <a:r>
              <a:rPr b="1" i="1" lang="en-US" sz="2600" spc="-1" strike="noStrike">
                <a:solidFill>
                  <a:srgbClr val="000000"/>
                </a:solidFill>
                <a:uFill>
                  <a:solidFill>
                    <a:srgbClr val="ffffff"/>
                  </a:solidFill>
                </a:uFill>
                <a:latin typeface="Arial"/>
                <a:ea typeface="WenQuanYi Zen Hei"/>
              </a:rPr>
              <a:t>SVM light</a:t>
            </a:r>
            <a:r>
              <a:rPr lang="en-US" sz="2600" spc="-1" strike="noStrike">
                <a:solidFill>
                  <a:srgbClr val="000000"/>
                </a:solidFill>
                <a:uFill>
                  <a:solidFill>
                    <a:srgbClr val="ffffff"/>
                  </a:solidFill>
                </a:uFill>
                <a:latin typeface="Arial"/>
                <a:ea typeface="WenQuanYi Zen Hei"/>
              </a:rPr>
              <a:t> with the </a:t>
            </a:r>
            <a:r>
              <a:rPr b="1" lang="en-US" sz="2600" spc="-1" strike="noStrike">
                <a:solidFill>
                  <a:srgbClr val="000000"/>
                </a:solidFill>
                <a:uFill>
                  <a:solidFill>
                    <a:srgbClr val="ffffff"/>
                  </a:solidFill>
                </a:uFill>
                <a:latin typeface="Arial"/>
                <a:ea typeface="WenQuanYi Zen Hei"/>
              </a:rPr>
              <a:t>linear kernel</a:t>
            </a:r>
            <a:r>
              <a:rPr lang="en-US" sz="2600" spc="-1" strike="noStrike">
                <a:solidFill>
                  <a:srgbClr val="000000"/>
                </a:solidFill>
                <a:uFill>
                  <a:solidFill>
                    <a:srgbClr val="ffffff"/>
                  </a:solidFill>
                </a:uFill>
                <a:latin typeface="Arial"/>
                <a:ea typeface="WenQuanYi Zen Hei"/>
              </a:rPr>
              <a:t> function.</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classifier implementation can process hundred thousands of training and handle some thousands of support vectors.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parameter c value of 20.0 is used in the classifier training. This parameter is the trade-off between training error and the support vector margin. </a:t>
            </a: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504000" y="576000"/>
            <a:ext cx="7200000" cy="720000"/>
          </a:xfrm>
          <a:prstGeom prst="rect">
            <a:avLst/>
          </a:prstGeom>
          <a:noFill/>
          <a:ln>
            <a:noFill/>
          </a:ln>
        </p:spPr>
        <p:txBody>
          <a:bodyPr lIns="0" rIns="0" tIns="0" bIns="0" anchor="ctr"/>
          <a:p>
            <a:r>
              <a:rPr lang="en-US" sz="3190" spc="-1" strike="noStrike">
                <a:solidFill>
                  <a:srgbClr val="000000"/>
                </a:solidFill>
                <a:uFill>
                  <a:solidFill>
                    <a:srgbClr val="ffffff"/>
                  </a:solidFill>
                </a:uFill>
                <a:latin typeface="Arial"/>
                <a:ea typeface="WenQuanYi Zen Hei"/>
              </a:rPr>
              <a:t>SVM learn and classify functions</a:t>
            </a:r>
            <a:endParaRPr/>
          </a:p>
        </p:txBody>
      </p:sp>
      <p:graphicFrame>
        <p:nvGraphicFramePr>
          <p:cNvPr id="124" name="Table 2"/>
          <p:cNvGraphicFramePr/>
          <p:nvPr/>
        </p:nvGraphicFramePr>
        <p:xfrm>
          <a:off x="822960" y="2560320"/>
          <a:ext cx="8046000" cy="1919520"/>
        </p:xfrm>
        <a:graphic>
          <a:graphicData uri="http://schemas.openxmlformats.org/drawingml/2006/table">
            <a:tbl>
              <a:tblPr/>
              <a:tblGrid>
                <a:gridCol w="2252880"/>
                <a:gridCol w="5793480"/>
              </a:tblGrid>
              <a:tr h="639360">
                <a:tc>
                  <a:txBody>
                    <a:bodyPr lIns="90000" rIns="90000" tIns="46800" bIns="46800"/>
                    <a:p>
                      <a:r>
                        <a:rPr b="1" lang="en-US" sz="1800" spc="-1">
                          <a:latin typeface="Arial"/>
                        </a:rPr>
                        <a:t>Function</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1" lang="en-US" sz="1800" spc="-1">
                          <a:latin typeface="Arial"/>
                        </a:rPr>
                        <a:t>Command</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39360">
                <a:tc>
                  <a:txBody>
                    <a:bodyPr lIns="90000" rIns="90000" tIns="46800" bIns="46800"/>
                    <a:p>
                      <a:r>
                        <a:rPr lang="en-US" sz="1800" spc="-1">
                          <a:latin typeface="Arial"/>
                        </a:rPr>
                        <a:t>Learn</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i="1" lang="en-US" sz="1800" spc="-1">
                          <a:latin typeface="Arial"/>
                        </a:rPr>
                        <a:t> </a:t>
                      </a:r>
                      <a:r>
                        <a:rPr i="1" lang="en-US" sz="1800" spc="-1">
                          <a:latin typeface="Arial"/>
                        </a:rPr>
                        <a:t>./svm_perf_learn -c 20  data/trainfeaturevectors.dat ./output/svmmodel.dat &gt; /dev/null</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41160">
                <a:tc>
                  <a:txBody>
                    <a:bodyPr lIns="90000" rIns="90000" tIns="46800" bIns="46800"/>
                    <a:p>
                      <a:r>
                        <a:rPr lang="en-US" sz="1800" spc="-1">
                          <a:latin typeface="Arial"/>
                        </a:rPr>
                        <a:t>Classify</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lang="en-US" sz="1800" spc="-1">
                          <a:latin typeface="Arial"/>
                        </a:rPr>
                        <a:t> </a:t>
                      </a:r>
                      <a:r>
                        <a:rPr i="1" lang="en-US" sz="1800" spc="-1">
                          <a:latin typeface="Arial"/>
                        </a:rPr>
                        <a:t>./svm_perf_classify data/testfeaturevectors.dat ./output/svmmodel.dat ./output/svmoutput.dat</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1486800" y="2239200"/>
            <a:ext cx="7200000" cy="3338640"/>
          </a:xfrm>
          <a:prstGeom prst="rect">
            <a:avLst/>
          </a:prstGeom>
          <a:noFill/>
          <a:ln>
            <a:noFill/>
          </a:ln>
        </p:spPr>
        <p:txBody>
          <a:bodyPr lIns="0" rIns="0" tIns="0" bIns="0" anchor="ctr"/>
          <a:p>
            <a:pPr algn="ctr"/>
            <a:r>
              <a:rPr b="1" lang="en-US" sz="3200" spc="-1" strike="noStrike">
                <a:solidFill>
                  <a:srgbClr val="000000"/>
                </a:solidFill>
                <a:uFill>
                  <a:solidFill>
                    <a:srgbClr val="ffffff"/>
                  </a:solidFill>
                </a:uFill>
                <a:latin typeface="Arial"/>
                <a:ea typeface="WenQuanYi Zen Hei"/>
              </a:rPr>
              <a:t>Evaluation and Results</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504000" y="576000"/>
            <a:ext cx="7200000" cy="720000"/>
          </a:xfrm>
          <a:prstGeom prst="rect">
            <a:avLst/>
          </a:prstGeom>
          <a:noFill/>
          <a:ln>
            <a:noFill/>
          </a:ln>
        </p:spPr>
        <p:txBody>
          <a:bodyPr lIns="0" rIns="0" tIns="0" bIns="0" anchor="ctr"/>
          <a:p>
            <a:r>
              <a:rPr lang="en-US" sz="3190" spc="-1" strike="noStrike">
                <a:solidFill>
                  <a:srgbClr val="000000"/>
                </a:solidFill>
                <a:uFill>
                  <a:solidFill>
                    <a:srgbClr val="ffffff"/>
                  </a:solidFill>
                </a:uFill>
                <a:latin typeface="Arial"/>
                <a:ea typeface="WenQuanYi Zen Hei"/>
              </a:rPr>
              <a:t>Performance Metrics</a:t>
            </a:r>
            <a:endParaRPr/>
          </a:p>
        </p:txBody>
      </p:sp>
      <p:sp>
        <p:nvSpPr>
          <p:cNvPr id="127"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prediction performance of SVM based appproach is evaluated on the performance metric of accuracy, precision and recall, given as:</a:t>
            </a:r>
            <a:endParaRPr/>
          </a:p>
          <a:p>
            <a:pPr lvl="1" marL="864000" indent="-324000">
              <a:buClr>
                <a:srgbClr val="ffffff"/>
              </a:buClr>
              <a:buSzPct val="75000"/>
              <a:buFont typeface="Symbol" charset="2"/>
              <a:buChar char=""/>
            </a:pPr>
            <a:r>
              <a:rPr lang="en-US" sz="2600" spc="-1" strike="noStrike">
                <a:solidFill>
                  <a:srgbClr val="000000"/>
                </a:solidFill>
                <a:uFill>
                  <a:solidFill>
                    <a:srgbClr val="ffffff"/>
                  </a:solidFill>
                </a:uFill>
                <a:latin typeface="Arial"/>
                <a:ea typeface="WenQuanYi Zen Hei"/>
              </a:rPr>
              <a:t>Accuracy = (TP + TN) / (T P + FN + FP + T N)</a:t>
            </a:r>
            <a:endParaRPr/>
          </a:p>
          <a:p>
            <a:pPr lvl="1" marL="864000" indent="-324000">
              <a:buClr>
                <a:srgbClr val="ffffff"/>
              </a:buClr>
              <a:buSzPct val="75000"/>
              <a:buFont typeface="Symbol" charset="2"/>
              <a:buChar char=""/>
            </a:pPr>
            <a:r>
              <a:rPr lang="en-US" sz="2600" spc="-1" strike="noStrike">
                <a:solidFill>
                  <a:srgbClr val="000000"/>
                </a:solidFill>
                <a:uFill>
                  <a:solidFill>
                    <a:srgbClr val="ffffff"/>
                  </a:solidFill>
                </a:uFill>
                <a:latin typeface="Arial"/>
                <a:ea typeface="WenQuanYi Zen Hei"/>
              </a:rPr>
              <a:t>Precission = TP / (T P + FP)</a:t>
            </a:r>
            <a:endParaRPr/>
          </a:p>
          <a:p>
            <a:pPr lvl="1" marL="864000" indent="-324000">
              <a:buClr>
                <a:srgbClr val="ffffff"/>
              </a:buClr>
              <a:buSzPct val="75000"/>
              <a:buFont typeface="Symbol" charset="2"/>
              <a:buChar char=""/>
            </a:pPr>
            <a:r>
              <a:rPr lang="en-US" sz="2600" spc="-1" strike="noStrike">
                <a:solidFill>
                  <a:srgbClr val="000000"/>
                </a:solidFill>
                <a:uFill>
                  <a:solidFill>
                    <a:srgbClr val="ffffff"/>
                  </a:solidFill>
                </a:uFill>
                <a:latin typeface="Arial"/>
                <a:ea typeface="WenQuanYi Zen Hei"/>
              </a:rPr>
              <a:t>Recall = TP / (T P + FN)</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Where TP = True Positive, TN = True Negative, FN = False Negative, FP = False Positive.</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Results</a:t>
            </a:r>
            <a:endParaRPr/>
          </a:p>
        </p:txBody>
      </p:sp>
      <p:sp>
        <p:nvSpPr>
          <p:cNvPr id="129"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total number of the reviews instances used in the classifier training and testing is 25,000 evenly distributed as positive and negative reviews each.</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accuracy, precision and recall of the SVM classifier is 85.99%, 86.76% and 84.94% respectively. </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Conclusion</a:t>
            </a:r>
            <a:endParaRPr/>
          </a:p>
        </p:txBody>
      </p:sp>
      <p:sp>
        <p:nvSpPr>
          <p:cNvPr id="131"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dataset used in this project is not skewed and balanced with equal number of training examples in each of the two sentiment classes. </a:t>
            </a:r>
            <a:endParaRPr/>
          </a:p>
          <a:p>
            <a:pPr lvl="1" marL="864000" indent="-324000">
              <a:buClr>
                <a:srgbClr val="ffffff"/>
              </a:buClr>
              <a:buSzPct val="75000"/>
              <a:buFont typeface="Symbol" charset="2"/>
              <a:buChar char=""/>
            </a:pPr>
            <a:r>
              <a:rPr lang="en-US" sz="2600" spc="-1" strike="noStrike">
                <a:solidFill>
                  <a:srgbClr val="000000"/>
                </a:solidFill>
                <a:uFill>
                  <a:solidFill>
                    <a:srgbClr val="ffffff"/>
                  </a:solidFill>
                </a:uFill>
                <a:latin typeface="Arial"/>
                <a:ea typeface="WenQuanYi Zen Hei"/>
              </a:rPr>
              <a:t>This improves the performance of the classifier and achieves high accuracy of over 85%.</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504000" y="481680"/>
            <a:ext cx="7200000" cy="909000"/>
          </a:xfrm>
          <a:prstGeom prst="rect">
            <a:avLst/>
          </a:prstGeom>
          <a:noFill/>
          <a:ln>
            <a:noFill/>
          </a:ln>
        </p:spPr>
        <p:txBody>
          <a:bodyPr lIns="0" rIns="0" tIns="0" bIns="0" anchor="ctr"/>
          <a:p>
            <a:r>
              <a:rPr lang="en-US" sz="3190" spc="-1">
                <a:latin typeface="Arial"/>
              </a:rPr>
              <a:t>The Problem</a:t>
            </a:r>
            <a:endParaRPr/>
          </a:p>
        </p:txBody>
      </p:sp>
      <p:sp>
        <p:nvSpPr>
          <p:cNvPr id="84"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Huge amount of data is available online for the sentiment analysis.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However, the sheer volume of information is a challenge itself. </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To separate relevant information from the irrelevant, and to gain knowledge from this unprecedented volume of huge data, an automatic analysis method is essential. </a:t>
            </a:r>
            <a:endParaRPr/>
          </a:p>
          <a:p>
            <a:pPr marL="432000" indent="-324000">
              <a:buClr>
                <a:srgbClr val="ffffff"/>
              </a:buClr>
              <a:buSzPct val="45000"/>
              <a:buFont typeface="Wingdings" charset="2"/>
              <a:buChar char=""/>
            </a:pPr>
            <a:r>
              <a:rPr lang="en-US" sz="2600" spc="-1">
                <a:latin typeface="Arial"/>
              </a:rPr>
              <a:t> </a:t>
            </a:r>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 </a:t>
            </a:r>
            <a:endParaRPr/>
          </a:p>
        </p:txBody>
      </p:sp>
      <p:sp>
        <p:nvSpPr>
          <p:cNvPr id="133" name="TextShape 2"/>
          <p:cNvSpPr txBox="1"/>
          <p:nvPr/>
        </p:nvSpPr>
        <p:spPr>
          <a:xfrm>
            <a:off x="504000" y="1800000"/>
            <a:ext cx="9072000" cy="4384440"/>
          </a:xfrm>
          <a:prstGeom prst="rect">
            <a:avLst/>
          </a:prstGeom>
          <a:noFill/>
          <a:ln>
            <a:noFill/>
          </a:ln>
        </p:spPr>
        <p:txBody>
          <a:bodyPr lIns="0" rIns="0" tIns="0" bIns="0" anchor="ctr"/>
          <a:p>
            <a:pPr algn="ctr"/>
            <a:r>
              <a:rPr lang="en-US" sz="3200" spc="-1">
                <a:latin typeface="Arial"/>
              </a:rPr>
              <a:t>THANK YOU</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Goal</a:t>
            </a:r>
            <a:endParaRPr/>
          </a:p>
        </p:txBody>
      </p:sp>
      <p:sp>
        <p:nvSpPr>
          <p:cNvPr id="86"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a:latin typeface="Arial"/>
              </a:rPr>
              <a:t>Automatic identification of positive or negative sentiment of movie reviews.</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Sentiments</a:t>
            </a:r>
            <a:endParaRPr/>
          </a:p>
        </p:txBody>
      </p:sp>
      <p:pic>
        <p:nvPicPr>
          <p:cNvPr id="88" name="" descr=""/>
          <p:cNvPicPr/>
          <p:nvPr/>
        </p:nvPicPr>
        <p:blipFill>
          <a:blip r:embed="rId1"/>
          <a:stretch/>
        </p:blipFill>
        <p:spPr>
          <a:xfrm>
            <a:off x="1215720" y="2321640"/>
            <a:ext cx="6986880" cy="316476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1395360" y="2147760"/>
            <a:ext cx="7200000" cy="3338640"/>
          </a:xfrm>
          <a:prstGeom prst="rect">
            <a:avLst/>
          </a:prstGeom>
          <a:noFill/>
          <a:ln>
            <a:noFill/>
          </a:ln>
        </p:spPr>
        <p:txBody>
          <a:bodyPr lIns="0" rIns="0" tIns="0" bIns="0" anchor="ctr"/>
          <a:p>
            <a:pPr algn="ctr"/>
            <a:r>
              <a:rPr lang="en-US" sz="3200" spc="-1">
                <a:latin typeface="Arial"/>
              </a:rPr>
              <a:t>Introduction</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Sentiment Analysis</a:t>
            </a:r>
            <a:endParaRPr/>
          </a:p>
        </p:txBody>
      </p:sp>
      <p:sp>
        <p:nvSpPr>
          <p:cNvPr id="91"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a:latin typeface="Arial"/>
              </a:rPr>
              <a:t>Polarity classification of text is important for applications in Opinion Mining and Sentiment Analysis.</a:t>
            </a:r>
            <a:endParaRPr/>
          </a:p>
          <a:p>
            <a:pPr marL="432000" indent="-324000">
              <a:buClr>
                <a:srgbClr val="ffffff"/>
              </a:buClr>
              <a:buSzPct val="45000"/>
              <a:buFont typeface="Wingdings" charset="2"/>
              <a:buChar char=""/>
            </a:pPr>
            <a:r>
              <a:rPr lang="en-US" sz="2600" spc="-1">
                <a:latin typeface="Arial"/>
              </a:rPr>
              <a:t>The opinions are important indicators for the success of a product (here movie). </a:t>
            </a:r>
            <a:endParaRPr/>
          </a:p>
          <a:p>
            <a:pPr lvl="1" marL="864000" indent="-324000">
              <a:buClr>
                <a:srgbClr val="ffffff"/>
              </a:buClr>
              <a:buSzPct val="75000"/>
              <a:buFont typeface="Symbol" charset="2"/>
              <a:buChar char=""/>
            </a:pPr>
            <a:r>
              <a:rPr lang="en-US" sz="2600" spc="-1">
                <a:latin typeface="Arial"/>
              </a:rPr>
              <a:t>A product with consistently good reviews is likely to be more successful. </a:t>
            </a:r>
            <a:endParaRPr/>
          </a:p>
          <a:p>
            <a:pPr marL="432000" indent="-324000">
              <a:buClr>
                <a:srgbClr val="ffffff"/>
              </a:buClr>
              <a:buSzPct val="45000"/>
              <a:buFont typeface="Wingdings" charset="2"/>
              <a:buChar char=""/>
            </a:pPr>
            <a:r>
              <a:rPr lang="en-US" sz="2600" spc="-1">
                <a:latin typeface="Arial"/>
              </a:rPr>
              <a:t>A general approach summarizes the semantic polarity (positive or negative) of the review documents by analyzing the orientations of the individual words.</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504000" y="576000"/>
            <a:ext cx="7200000" cy="720000"/>
          </a:xfrm>
          <a:prstGeom prst="rect">
            <a:avLst/>
          </a:prstGeom>
          <a:noFill/>
          <a:ln>
            <a:noFill/>
          </a:ln>
        </p:spPr>
        <p:txBody>
          <a:bodyPr lIns="0" rIns="0" tIns="0" bIns="0" anchor="ctr"/>
          <a:p>
            <a:r>
              <a:rPr lang="en-US" sz="3190" spc="-1">
                <a:latin typeface="Arial"/>
              </a:rPr>
              <a:t>Sentiment Classification</a:t>
            </a:r>
            <a:endParaRPr/>
          </a:p>
        </p:txBody>
      </p:sp>
      <p:sp>
        <p:nvSpPr>
          <p:cNvPr id="93" name="TextShape 2"/>
          <p:cNvSpPr txBox="1"/>
          <p:nvPr/>
        </p:nvSpPr>
        <p:spPr>
          <a:xfrm>
            <a:off x="504000" y="1800000"/>
            <a:ext cx="9072000" cy="4384440"/>
          </a:xfrm>
          <a:prstGeom prst="rect">
            <a:avLst/>
          </a:prstGeom>
          <a:noFill/>
          <a:ln>
            <a:noFill/>
          </a:ln>
        </p:spPr>
        <p:txBody>
          <a:bodyPr lIns="0" rIns="0" tIns="0" bIns="0"/>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We use the support vector machine (SVM), a supervised machine learning algorithm in learning sentiment classifier.</a:t>
            </a:r>
            <a:endParaRPr/>
          </a:p>
          <a:p>
            <a:pPr marL="432000" indent="-324000">
              <a:buClr>
                <a:srgbClr val="ffffff"/>
              </a:buClr>
              <a:buSzPct val="45000"/>
              <a:buFont typeface="Wingdings" charset="2"/>
              <a:buChar char=""/>
            </a:pPr>
            <a:r>
              <a:rPr lang="en-US" sz="2600" spc="-1" strike="noStrike">
                <a:solidFill>
                  <a:srgbClr val="000000"/>
                </a:solidFill>
                <a:uFill>
                  <a:solidFill>
                    <a:srgbClr val="ffffff"/>
                  </a:solidFill>
                </a:uFill>
                <a:latin typeface="Arial"/>
                <a:ea typeface="WenQuanYi Zen Hei"/>
              </a:rPr>
              <a:t>The effectiveness of the classification model is tested while predicting the sentiment of the test reviews dataset. </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1212480" y="2286000"/>
            <a:ext cx="7200000" cy="3338640"/>
          </a:xfrm>
          <a:prstGeom prst="rect">
            <a:avLst/>
          </a:prstGeom>
          <a:noFill/>
          <a:ln>
            <a:noFill/>
          </a:ln>
        </p:spPr>
        <p:txBody>
          <a:bodyPr lIns="0" rIns="0" tIns="0" bIns="0" anchor="ctr"/>
          <a:p>
            <a:pPr algn="ctr"/>
            <a:r>
              <a:rPr b="1" lang="en-US" sz="3200" spc="-1" strike="noStrike">
                <a:solidFill>
                  <a:srgbClr val="000000"/>
                </a:solidFill>
                <a:uFill>
                  <a:solidFill>
                    <a:srgbClr val="ffffff"/>
                  </a:solidFill>
                </a:uFill>
                <a:latin typeface="Arial"/>
                <a:ea typeface="WenQuanYi Zen Hei"/>
              </a:rPr>
              <a:t> </a:t>
            </a:r>
            <a:r>
              <a:rPr b="1" lang="en-US" sz="3200" spc="-1" strike="noStrike">
                <a:solidFill>
                  <a:srgbClr val="000000"/>
                </a:solidFill>
                <a:uFill>
                  <a:solidFill>
                    <a:srgbClr val="ffffff"/>
                  </a:solidFill>
                </a:uFill>
                <a:latin typeface="Arial"/>
                <a:ea typeface="WenQuanYi Zen Hei"/>
              </a:rPr>
              <a:t>Input Data</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1554</TotalTime>
  <Application>LibreOffice/5.0.3.2$Linux_X86_64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2016-03-22T07:08:24Z</dcterms:created>
  <dc:language>en-US</dc:language>
  <dcterms:modified xsi:type="dcterms:W3CDTF">2016-06-22T10:11:04Z</dcterms:modified>
  <cp:revision>1672</cp:revision>
</cp:coreProperties>
</file>