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72" r:id="rId4"/>
    <p:sldId id="275" r:id="rId5"/>
    <p:sldId id="293" r:id="rId6"/>
    <p:sldId id="297" r:id="rId7"/>
    <p:sldId id="292" r:id="rId8"/>
    <p:sldId id="294" r:id="rId9"/>
    <p:sldId id="295" r:id="rId10"/>
    <p:sldId id="296" r:id="rId11"/>
    <p:sldId id="298" r:id="rId12"/>
    <p:sldId id="299" r:id="rId13"/>
    <p:sldId id="300" r:id="rId14"/>
    <p:sldId id="302" r:id="rId15"/>
    <p:sldId id="303" r:id="rId16"/>
    <p:sldId id="304" r:id="rId17"/>
    <p:sldId id="305" r:id="rId18"/>
    <p:sldId id="306" r:id="rId19"/>
    <p:sldId id="30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3677-3C53-4318-9C8F-E588C92B624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03099-6F03-41C3-8C88-0B3AC8EE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3099-6F03-41C3-8C88-0B3AC8EED7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62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3999210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4005036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298078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183140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58923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340607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366492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14991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023057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361422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66E79B6-B0CC-44E1-AAC6-127F9815CD81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318419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04998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16332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167383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48276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3089157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3951041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42915C-CE61-4AB1-8108-51C3F4010D0E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30186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0AFD-B093-4220-8419-F3DD4C3EFF7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9DF1-7EFD-4303-9199-089AAB5333B8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7191-20B1-48AC-BED1-766278537DB8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D50-C856-42CE-9DA1-BA971C7FC27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33AF-4861-4C67-AB5E-1DAAE03064D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E563-BAD4-49CB-9CC2-8A13F8659FF1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3107-A590-4922-83BB-AA3615A1C7F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17FA-61EF-428E-B8F4-8170965EF1E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63DB-CB29-4E05-BC51-05A929F7DE11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CA1E-AAA1-40DC-98C1-B5265FEA4198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26B6-4A02-4B55-9456-245C71BFCBA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ACB9-CEDC-4DD4-89FF-6B29043507B0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1DEF-DE52-4739-AB48-B586407EC88D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9F64-3D26-4C47-83E7-EF78877637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613E-38CD-486B-AA58-83CE0FF0A56F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AADC-4324-4831-8262-CFB2D1A985DF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2297-A829-4265-8AFB-7C4D2BE9B00B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347" y="2514600"/>
            <a:ext cx="9521266" cy="226278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Processor Status </a:t>
            </a:r>
            <a:r>
              <a:rPr lang="en-US" sz="4000" smtClean="0"/>
              <a:t>and Flags </a:t>
            </a:r>
            <a:r>
              <a:rPr lang="en-US" sz="4000" dirty="0" smtClean="0"/>
              <a:t>Register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Organization and Assembly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A136-D5D4-4915-89D8-E7ADA0DE27A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5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Status </a:t>
            </a:r>
            <a:r>
              <a:rPr lang="en-US" sz="3200" i="1" dirty="0" smtClean="0"/>
              <a:t>Flags </a:t>
            </a:r>
            <a:r>
              <a:rPr lang="en-US" sz="3200" i="1" dirty="0"/>
              <a:t>- Zero Flag (ZF)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ZF </a:t>
            </a:r>
            <a:r>
              <a:rPr lang="en-US" sz="2800" dirty="0" smtClean="0"/>
              <a:t>= 1</a:t>
            </a:r>
            <a:r>
              <a:rPr lang="en-US" sz="2800" b="1" dirty="0" smtClean="0"/>
              <a:t> </a:t>
            </a:r>
            <a:r>
              <a:rPr lang="en-US" sz="2800" dirty="0"/>
              <a:t>for a zero result, and ZF = 0 for a nonzero result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5870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Status </a:t>
            </a:r>
            <a:r>
              <a:rPr lang="en-US" sz="3200" i="1" dirty="0" smtClean="0"/>
              <a:t>Flags </a:t>
            </a:r>
            <a:r>
              <a:rPr lang="en-US" sz="3200" i="1" dirty="0"/>
              <a:t>- Sign Flag (SF)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SF = 1 if the </a:t>
            </a:r>
            <a:r>
              <a:rPr lang="en-US" sz="2800" dirty="0" err="1"/>
              <a:t>msb</a:t>
            </a:r>
            <a:r>
              <a:rPr lang="en-US" sz="2800" dirty="0"/>
              <a:t> of a result is </a:t>
            </a:r>
            <a:r>
              <a:rPr lang="en-US" sz="2800" dirty="0" smtClean="0"/>
              <a:t>1; it shows the </a:t>
            </a:r>
            <a:r>
              <a:rPr lang="en-US" sz="2800" dirty="0"/>
              <a:t>result is negative </a:t>
            </a:r>
            <a:r>
              <a:rPr lang="en-US" sz="2800" dirty="0" smtClean="0"/>
              <a:t>if </a:t>
            </a:r>
            <a:r>
              <a:rPr lang="en-US" sz="2800" dirty="0"/>
              <a:t>a signed </a:t>
            </a:r>
            <a:r>
              <a:rPr lang="en-US" sz="2800" dirty="0" smtClean="0"/>
              <a:t>interpretation is used. </a:t>
            </a:r>
          </a:p>
          <a:p>
            <a:r>
              <a:rPr lang="en-US" sz="2800" dirty="0" smtClean="0"/>
              <a:t>SF </a:t>
            </a:r>
            <a:r>
              <a:rPr lang="en-US" sz="2800" dirty="0"/>
              <a:t>= 0 if the </a:t>
            </a:r>
            <a:r>
              <a:rPr lang="en-US" sz="2800" dirty="0" err="1"/>
              <a:t>msb</a:t>
            </a:r>
            <a:r>
              <a:rPr lang="en-US" sz="2800" dirty="0"/>
              <a:t> is 0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47489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Status </a:t>
            </a:r>
            <a:r>
              <a:rPr lang="en-US" sz="3200" i="1" dirty="0" smtClean="0"/>
              <a:t>Flags </a:t>
            </a:r>
            <a:r>
              <a:rPr lang="en-US" sz="3200" i="1" dirty="0"/>
              <a:t>- </a:t>
            </a:r>
            <a:r>
              <a:rPr lang="en-US" sz="3200" i="1" dirty="0" smtClean="0"/>
              <a:t>Overflow </a:t>
            </a:r>
            <a:r>
              <a:rPr lang="en-US" sz="3200" i="1" dirty="0"/>
              <a:t>Flag (OF)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 </a:t>
            </a:r>
            <a:r>
              <a:rPr lang="en-US" sz="2800" dirty="0" smtClean="0"/>
              <a:t>= 1 if </a:t>
            </a:r>
            <a:r>
              <a:rPr lang="en-US" sz="2800" dirty="0"/>
              <a:t>signed overflow occurred, </a:t>
            </a:r>
            <a:r>
              <a:rPr lang="en-US" sz="2800" dirty="0" err="1" smtClean="0"/>
              <a:t>othcrwise</a:t>
            </a:r>
            <a:r>
              <a:rPr lang="en-US" sz="2800" dirty="0" smtClean="0"/>
              <a:t> </a:t>
            </a:r>
            <a:r>
              <a:rPr lang="en-US" sz="2800" dirty="0"/>
              <a:t>it is 0. 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5983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Overflow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The range </a:t>
            </a:r>
            <a:r>
              <a:rPr lang="en-US" sz="2800" dirty="0"/>
              <a:t>of </a:t>
            </a:r>
            <a:r>
              <a:rPr lang="en-US" sz="2800" dirty="0" smtClean="0"/>
              <a:t>signed 16 bit </a:t>
            </a:r>
            <a:r>
              <a:rPr lang="en-US" sz="2800" dirty="0"/>
              <a:t>numbers </a:t>
            </a:r>
            <a:r>
              <a:rPr lang="en-US" sz="2800" dirty="0" smtClean="0"/>
              <a:t>or </a:t>
            </a:r>
            <a:r>
              <a:rPr lang="en-US" sz="2800" dirty="0"/>
              <a:t>word is -32768 to 32767; </a:t>
            </a:r>
            <a:r>
              <a:rPr lang="en-US" sz="2800" dirty="0" smtClean="0"/>
              <a:t>for 8 bit the </a:t>
            </a:r>
            <a:r>
              <a:rPr lang="en-US" sz="2800" dirty="0"/>
              <a:t>range is -128 to 127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unsigned numbers, the range for a word is </a:t>
            </a:r>
            <a:r>
              <a:rPr lang="en-US" sz="2800" dirty="0" smtClean="0"/>
              <a:t>0 to </a:t>
            </a:r>
            <a:r>
              <a:rPr lang="en-US" sz="2800" dirty="0"/>
              <a:t>65535; for a byte, it is 0 to 255. 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the result of an operation falls </a:t>
            </a:r>
            <a:r>
              <a:rPr lang="en-US" sz="2800" dirty="0" smtClean="0"/>
              <a:t>outside these </a:t>
            </a:r>
            <a:r>
              <a:rPr lang="en-US" sz="2800" dirty="0"/>
              <a:t>ranges, overflow occurs and the truncated result </a:t>
            </a:r>
            <a:r>
              <a:rPr lang="en-US" sz="2800" dirty="0" smtClean="0"/>
              <a:t>will be incorrect.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an arithmetic operation such as addition, there are four </a:t>
            </a:r>
            <a:r>
              <a:rPr lang="en-US" sz="2800" dirty="0" smtClean="0"/>
              <a:t>possible outcomes</a:t>
            </a:r>
            <a:r>
              <a:rPr lang="en-US" sz="2800" dirty="0"/>
              <a:t>: (1) no overflow, (Z) signed overflow only, (3) unsigned </a:t>
            </a:r>
            <a:r>
              <a:rPr lang="en-US" sz="2800" dirty="0" smtClean="0"/>
              <a:t>overflow only</a:t>
            </a:r>
            <a:r>
              <a:rPr lang="en-US" sz="2800" dirty="0"/>
              <a:t>, and (4) both </a:t>
            </a:r>
            <a:r>
              <a:rPr lang="en-US" sz="2800" dirty="0" smtClean="0"/>
              <a:t>signed </a:t>
            </a:r>
            <a:r>
              <a:rPr lang="en-US" sz="2800" dirty="0"/>
              <a:t>and unsigned overflows.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7009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Overflow - Unsigned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The example below is an unsigned </a:t>
            </a:r>
            <a:r>
              <a:rPr lang="en-US" sz="2800" dirty="0"/>
              <a:t>overflow but not signed overflow, </a:t>
            </a:r>
            <a:r>
              <a:rPr lang="en-US" sz="2800" dirty="0" smtClean="0"/>
              <a:t>suppose </a:t>
            </a:r>
            <a:r>
              <a:rPr lang="en-US" sz="2800" dirty="0"/>
              <a:t>AX contains </a:t>
            </a:r>
            <a:r>
              <a:rPr lang="en-US" sz="2800" dirty="0" err="1"/>
              <a:t>FFFFh</a:t>
            </a:r>
            <a:r>
              <a:rPr lang="en-US" sz="2800" dirty="0"/>
              <a:t>, B</a:t>
            </a:r>
            <a:r>
              <a:rPr lang="en-US" sz="2800" dirty="0" smtClean="0"/>
              <a:t>X </a:t>
            </a:r>
            <a:r>
              <a:rPr lang="en-US" sz="2800" dirty="0"/>
              <a:t>contains </a:t>
            </a:r>
            <a:r>
              <a:rPr lang="en-US" sz="2800" dirty="0" smtClean="0"/>
              <a:t>0001h</a:t>
            </a:r>
            <a:r>
              <a:rPr lang="en-US" sz="2800" dirty="0"/>
              <a:t>, and </a:t>
            </a:r>
            <a:r>
              <a:rPr lang="en-US" sz="2800" dirty="0" smtClean="0"/>
              <a:t>ADD </a:t>
            </a:r>
            <a:r>
              <a:rPr lang="en-US" sz="2800" dirty="0"/>
              <a:t>AX,BX is </a:t>
            </a:r>
            <a:r>
              <a:rPr lang="en-US" sz="2800" dirty="0" smtClean="0"/>
              <a:t>executed</a:t>
            </a:r>
            <a:r>
              <a:rPr lang="en-US" sz="2800" dirty="0"/>
              <a:t>.</a:t>
            </a:r>
          </a:p>
          <a:p>
            <a:r>
              <a:rPr lang="en-US" sz="2800" dirty="0"/>
              <a:t>The binary result </a:t>
            </a:r>
            <a:r>
              <a:rPr lang="en-US" sz="2800" dirty="0" smtClean="0"/>
              <a:t>is-</a:t>
            </a:r>
          </a:p>
          <a:p>
            <a:r>
              <a:rPr lang="en-US" sz="2800" dirty="0" smtClean="0"/>
              <a:t>The result is 10000h=65536, </a:t>
            </a:r>
            <a:r>
              <a:rPr lang="en-US" sz="2800" dirty="0"/>
              <a:t>but </a:t>
            </a:r>
            <a:r>
              <a:rPr lang="en-US" sz="2800" dirty="0" smtClean="0"/>
              <a:t>it </a:t>
            </a:r>
            <a:r>
              <a:rPr lang="en-US" sz="2800" dirty="0"/>
              <a:t>is out of range for a </a:t>
            </a:r>
            <a:r>
              <a:rPr lang="en-US" sz="2800" dirty="0" smtClean="0"/>
              <a:t>word. </a:t>
            </a:r>
            <a:r>
              <a:rPr lang="en-US" sz="2800" dirty="0"/>
              <a:t>A </a:t>
            </a:r>
            <a:r>
              <a:rPr lang="en-US" sz="2800" dirty="0" smtClean="0"/>
              <a:t>1 </a:t>
            </a:r>
            <a:r>
              <a:rPr lang="en-US" sz="2800" dirty="0"/>
              <a:t>is </a:t>
            </a:r>
            <a:r>
              <a:rPr lang="en-US" sz="2800" dirty="0" smtClean="0"/>
              <a:t>carried</a:t>
            </a:r>
            <a:r>
              <a:rPr lang="en-US" sz="2800" dirty="0"/>
              <a:t> </a:t>
            </a:r>
            <a:r>
              <a:rPr lang="en-US" sz="2800" dirty="0" smtClean="0"/>
              <a:t>out </a:t>
            </a:r>
            <a:r>
              <a:rPr lang="en-US" sz="2800" dirty="0"/>
              <a:t>of the </a:t>
            </a:r>
            <a:r>
              <a:rPr lang="en-US" sz="2800" dirty="0" err="1"/>
              <a:t>msb</a:t>
            </a:r>
            <a:r>
              <a:rPr lang="en-US" sz="2800" dirty="0"/>
              <a:t> and </a:t>
            </a:r>
            <a:r>
              <a:rPr lang="en-US" sz="2800" dirty="0" smtClean="0"/>
              <a:t>wrong answer </a:t>
            </a:r>
            <a:r>
              <a:rPr lang="en-US" sz="2800" dirty="0"/>
              <a:t>stored in AX, </a:t>
            </a:r>
            <a:r>
              <a:rPr lang="en-US" sz="2800" dirty="0" smtClean="0"/>
              <a:t>0000h, </a:t>
            </a:r>
            <a:r>
              <a:rPr lang="en-US" sz="2800" dirty="0"/>
              <a:t>so </a:t>
            </a:r>
            <a:r>
              <a:rPr lang="en-US" sz="2800" dirty="0" smtClean="0"/>
              <a:t>unsigned overflow </a:t>
            </a:r>
            <a:r>
              <a:rPr lang="en-US" sz="2800" dirty="0"/>
              <a:t>occurred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But the stored </a:t>
            </a:r>
            <a:r>
              <a:rPr lang="en-US" sz="2800" dirty="0" smtClean="0"/>
              <a:t>answer </a:t>
            </a:r>
            <a:r>
              <a:rPr lang="en-US" sz="2800" dirty="0"/>
              <a:t>is correct as a signed number, </a:t>
            </a:r>
            <a:r>
              <a:rPr lang="en-US" sz="2800" dirty="0" smtClean="0"/>
              <a:t>as </a:t>
            </a:r>
            <a:r>
              <a:rPr lang="en-US" sz="2800" dirty="0" err="1" smtClean="0"/>
              <a:t>FFFFh</a:t>
            </a:r>
            <a:r>
              <a:rPr lang="en-US" sz="2800" dirty="0" smtClean="0"/>
              <a:t> </a:t>
            </a:r>
            <a:r>
              <a:rPr lang="en-US" sz="2800" dirty="0"/>
              <a:t>= -</a:t>
            </a:r>
            <a:r>
              <a:rPr lang="en-US" sz="2800" dirty="0" smtClean="0"/>
              <a:t>1 0001h </a:t>
            </a:r>
            <a:r>
              <a:rPr lang="en-US" sz="2800" dirty="0"/>
              <a:t>= 1, and </a:t>
            </a:r>
            <a:r>
              <a:rPr lang="en-US" sz="2800" dirty="0" err="1"/>
              <a:t>FFFFh</a:t>
            </a:r>
            <a:r>
              <a:rPr lang="en-US" sz="2800" dirty="0"/>
              <a:t> + </a:t>
            </a:r>
            <a:r>
              <a:rPr lang="en-US" sz="2800" dirty="0" smtClean="0"/>
              <a:t>0001h </a:t>
            </a:r>
            <a:r>
              <a:rPr lang="en-US" sz="2800" i="1" dirty="0"/>
              <a:t>= </a:t>
            </a:r>
            <a:r>
              <a:rPr lang="en-US" sz="2800" dirty="0"/>
              <a:t>-1 + 1 = 0, so signed </a:t>
            </a:r>
            <a:r>
              <a:rPr lang="en-US" sz="2800" dirty="0" smtClean="0"/>
              <a:t>overflow did </a:t>
            </a:r>
            <a:r>
              <a:rPr lang="en-US" sz="2800" dirty="0"/>
              <a:t>not occur.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3065775"/>
            <a:ext cx="1924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203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Overflow - Signed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Let AX and BX both </a:t>
            </a:r>
            <a:r>
              <a:rPr lang="en-US" sz="2800" dirty="0"/>
              <a:t>contain 7FFFh</a:t>
            </a:r>
            <a:r>
              <a:rPr lang="en-US" sz="2800" dirty="0" smtClean="0"/>
              <a:t>, and instruction</a:t>
            </a:r>
            <a:r>
              <a:rPr lang="en-US" sz="2800" i="1" dirty="0" smtClean="0"/>
              <a:t> </a:t>
            </a:r>
            <a:r>
              <a:rPr lang="en-US" sz="2800" dirty="0" smtClean="0"/>
              <a:t>ADD AX, BX is executed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The signed and unsigned decimal interpretation of </a:t>
            </a:r>
            <a:r>
              <a:rPr lang="en-US" sz="2800" dirty="0" smtClean="0"/>
              <a:t>7FFFh </a:t>
            </a:r>
            <a:r>
              <a:rPr lang="en-US" sz="2800" dirty="0"/>
              <a:t>IS 32767. </a:t>
            </a:r>
            <a:endParaRPr lang="en-US" sz="2800" dirty="0" smtClean="0"/>
          </a:p>
          <a:p>
            <a:r>
              <a:rPr lang="en-US" sz="2800" dirty="0" smtClean="0"/>
              <a:t>Thus for both </a:t>
            </a:r>
            <a:r>
              <a:rPr lang="en-US" sz="2800" dirty="0"/>
              <a:t>signed and unsigned addition, 7FfFh + 7FFfh = 32767 + 32767 = 65534.</a:t>
            </a:r>
          </a:p>
          <a:p>
            <a:r>
              <a:rPr lang="en-US" sz="2800" dirty="0"/>
              <a:t>This is out of range for signed numbers; the signed interpretation of </a:t>
            </a:r>
            <a:r>
              <a:rPr lang="en-US" sz="2800" dirty="0" smtClean="0"/>
              <a:t>the stored </a:t>
            </a:r>
            <a:r>
              <a:rPr lang="en-US" sz="2800" dirty="0"/>
              <a:t>answer </a:t>
            </a:r>
            <a:r>
              <a:rPr lang="en-US" sz="2800" dirty="0" err="1" smtClean="0"/>
              <a:t>FFFEh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 smtClean="0"/>
              <a:t>-2</a:t>
            </a:r>
            <a:r>
              <a:rPr lang="en-US" sz="2800" dirty="0"/>
              <a:t>. so signed overflow occurred. </a:t>
            </a:r>
            <a:endParaRPr lang="en-US" sz="2800" dirty="0" smtClean="0"/>
          </a:p>
          <a:p>
            <a:r>
              <a:rPr lang="en-US" sz="2800" dirty="0" smtClean="0"/>
              <a:t>Unsigned interpretation </a:t>
            </a:r>
            <a:r>
              <a:rPr lang="en-US" sz="2800" dirty="0"/>
              <a:t>of </a:t>
            </a:r>
            <a:r>
              <a:rPr lang="en-US" sz="2800" dirty="0" err="1"/>
              <a:t>FFFEh</a:t>
            </a:r>
            <a:r>
              <a:rPr lang="en-US" sz="2800" dirty="0"/>
              <a:t> is 65534, which is </a:t>
            </a:r>
            <a:r>
              <a:rPr lang="en-US" sz="2800" dirty="0" smtClean="0"/>
              <a:t>correct </a:t>
            </a:r>
            <a:r>
              <a:rPr lang="en-US" sz="2800" dirty="0"/>
              <a:t>answer, so </a:t>
            </a:r>
            <a:r>
              <a:rPr lang="en-US" sz="2800" dirty="0" smtClean="0"/>
              <a:t>there is </a:t>
            </a:r>
            <a:r>
              <a:rPr lang="en-US" sz="2800" dirty="0"/>
              <a:t>no unsigned overflow.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2579061"/>
            <a:ext cx="25050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27770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Overflow and the Flags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processor sets OF= 1 for signed overflow and </a:t>
            </a:r>
            <a:r>
              <a:rPr lang="en-US" sz="2800" dirty="0" smtClean="0"/>
              <a:t>CF = 1 </a:t>
            </a:r>
            <a:r>
              <a:rPr lang="en-US" sz="2800" dirty="0"/>
              <a:t>for </a:t>
            </a:r>
            <a:r>
              <a:rPr lang="en-US" sz="2800" dirty="0" smtClean="0"/>
              <a:t>unsigned overflow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 then up to the program to take appropriate action, </a:t>
            </a:r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result of a subsequent instruction </a:t>
            </a:r>
            <a:r>
              <a:rPr lang="en-US" sz="2800" dirty="0" smtClean="0"/>
              <a:t>may cause </a:t>
            </a:r>
            <a:r>
              <a:rPr lang="en-US" sz="2800" dirty="0"/>
              <a:t>the overflow flag to be turned </a:t>
            </a:r>
            <a:r>
              <a:rPr lang="en-US" sz="2800" dirty="0" smtClean="0"/>
              <a:t>off.</a:t>
            </a:r>
          </a:p>
          <a:p>
            <a:r>
              <a:rPr lang="en-US" sz="2800" dirty="0" smtClean="0"/>
              <a:t>Processor turns </a:t>
            </a:r>
            <a:r>
              <a:rPr lang="en-US" sz="2800" dirty="0"/>
              <a:t>on CF or OF for unsigned overflow or </a:t>
            </a:r>
            <a:r>
              <a:rPr lang="en-US" sz="2800" dirty="0" smtClean="0"/>
              <a:t>signed overflow</a:t>
            </a:r>
            <a:r>
              <a:rPr lang="en-US" sz="2800" dirty="0"/>
              <a:t>, </a:t>
            </a:r>
            <a:r>
              <a:rPr lang="en-US" sz="2800" dirty="0" smtClean="0"/>
              <a:t>respectively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13662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Unsigned </a:t>
            </a:r>
            <a:r>
              <a:rPr lang="en-US" sz="3200" i="1" dirty="0" smtClean="0"/>
              <a:t>Overflow </a:t>
            </a:r>
            <a:r>
              <a:rPr lang="en-US" sz="3200" i="1" dirty="0" smtClean="0"/>
              <a:t>and </a:t>
            </a:r>
            <a:r>
              <a:rPr lang="en-US" sz="3200" i="1" dirty="0" smtClean="0"/>
              <a:t>the Flags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 addition, unsigned overflow occurs when there </a:t>
            </a:r>
            <a:r>
              <a:rPr lang="en-US" sz="2800" dirty="0" smtClean="0"/>
              <a:t>is </a:t>
            </a:r>
            <a:r>
              <a:rPr lang="en-US" sz="2800" dirty="0"/>
              <a:t>a carry out </a:t>
            </a:r>
            <a:r>
              <a:rPr lang="en-US" sz="2800" dirty="0" smtClean="0"/>
              <a:t>of the </a:t>
            </a:r>
            <a:r>
              <a:rPr lang="en-US" sz="2800" dirty="0" err="1"/>
              <a:t>msb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600" dirty="0" err="1" smtClean="0"/>
              <a:t>Tha</a:t>
            </a:r>
            <a:r>
              <a:rPr lang="en-US" sz="2600" dirty="0" smtClean="0"/>
              <a:t> is, the </a:t>
            </a:r>
            <a:r>
              <a:rPr lang="en-US" sz="2600" dirty="0"/>
              <a:t>correct answer is larger than the biggest </a:t>
            </a:r>
            <a:r>
              <a:rPr lang="en-US" sz="2600" dirty="0" smtClean="0"/>
              <a:t>unsigned number</a:t>
            </a:r>
            <a:r>
              <a:rPr lang="en-US" sz="2600" dirty="0"/>
              <a:t>; that is, </a:t>
            </a:r>
            <a:r>
              <a:rPr lang="en-US" sz="2600" dirty="0" err="1" smtClean="0"/>
              <a:t>FFFFh</a:t>
            </a:r>
            <a:r>
              <a:rPr lang="en-US" sz="2600" dirty="0" smtClean="0"/>
              <a:t> </a:t>
            </a:r>
            <a:r>
              <a:rPr lang="en-US" sz="2600" dirty="0"/>
              <a:t>for a word and </a:t>
            </a:r>
            <a:r>
              <a:rPr lang="en-US" sz="2600" dirty="0" err="1"/>
              <a:t>FFh</a:t>
            </a:r>
            <a:r>
              <a:rPr lang="en-US" sz="2600" dirty="0"/>
              <a:t> for a </a:t>
            </a:r>
            <a:r>
              <a:rPr lang="en-US" sz="2600" dirty="0" smtClean="0"/>
              <a:t>byte.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n subtraction, unsigned </a:t>
            </a:r>
            <a:r>
              <a:rPr lang="en-US" sz="2800" dirty="0"/>
              <a:t>overflow occurs when there is a borrow into the </a:t>
            </a:r>
            <a:r>
              <a:rPr lang="en-US" sz="2800" dirty="0" err="1"/>
              <a:t>msb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600" dirty="0" smtClean="0"/>
              <a:t>That is, </a:t>
            </a:r>
            <a:r>
              <a:rPr lang="en-US" sz="2600" dirty="0"/>
              <a:t>the correct answer is smaller than 0.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96679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S</a:t>
            </a:r>
            <a:r>
              <a:rPr lang="en-US" sz="3200" i="1" dirty="0" smtClean="0"/>
              <a:t>igned Overflow </a:t>
            </a:r>
            <a:r>
              <a:rPr lang="en-US" sz="3200" i="1" dirty="0" smtClean="0"/>
              <a:t>and </a:t>
            </a:r>
            <a:r>
              <a:rPr lang="en-US" sz="3200" i="1" dirty="0" smtClean="0"/>
              <a:t>the Flags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On </a:t>
            </a:r>
            <a:r>
              <a:rPr lang="en-US" sz="2800" dirty="0"/>
              <a:t>addition of numbers with the same </a:t>
            </a:r>
            <a:r>
              <a:rPr lang="en-US" sz="2800" dirty="0" smtClean="0"/>
              <a:t>sign</a:t>
            </a:r>
            <a:r>
              <a:rPr lang="en-US" sz="2800" dirty="0"/>
              <a:t>, signed </a:t>
            </a:r>
            <a:r>
              <a:rPr lang="en-US" sz="2800" dirty="0" smtClean="0"/>
              <a:t>overflow occurs when the </a:t>
            </a:r>
            <a:r>
              <a:rPr lang="en-US" sz="2800" dirty="0"/>
              <a:t>sum has a </a:t>
            </a:r>
            <a:r>
              <a:rPr lang="en-US" sz="2800" dirty="0" smtClean="0"/>
              <a:t>different </a:t>
            </a:r>
            <a:r>
              <a:rPr lang="en-US" sz="2800" dirty="0"/>
              <a:t>sign. </a:t>
            </a:r>
            <a:endParaRPr lang="en-US" sz="2800" dirty="0" smtClean="0"/>
          </a:p>
          <a:p>
            <a:r>
              <a:rPr lang="en-US" sz="2800" dirty="0" smtClean="0"/>
              <a:t>This happens when adding 7FFFh </a:t>
            </a:r>
            <a:r>
              <a:rPr lang="en-US" sz="2800" dirty="0"/>
              <a:t>and 7FFFh (two positive numbers), </a:t>
            </a:r>
            <a:r>
              <a:rPr lang="en-US" sz="2800" dirty="0" smtClean="0"/>
              <a:t>getting </a:t>
            </a:r>
            <a:r>
              <a:rPr lang="en-US" sz="2800" dirty="0" err="1" smtClean="0"/>
              <a:t>FFFEh</a:t>
            </a:r>
            <a:r>
              <a:rPr lang="en-US" sz="2800" dirty="0" smtClean="0"/>
              <a:t> (</a:t>
            </a:r>
            <a:r>
              <a:rPr lang="en-US" sz="2800" dirty="0"/>
              <a:t>a </a:t>
            </a:r>
            <a:r>
              <a:rPr lang="en-US" sz="2800" dirty="0" smtClean="0"/>
              <a:t>negative </a:t>
            </a:r>
            <a:r>
              <a:rPr lang="en-US" sz="2800" dirty="0"/>
              <a:t>result</a:t>
            </a:r>
            <a:r>
              <a:rPr lang="en-US" sz="2800" dirty="0" smtClean="0"/>
              <a:t>).</a:t>
            </a:r>
          </a:p>
          <a:p>
            <a:r>
              <a:rPr lang="en-US" sz="2800" dirty="0"/>
              <a:t>Subtraction of numbers with </a:t>
            </a:r>
            <a:r>
              <a:rPr lang="en-US" sz="2800" dirty="0" smtClean="0"/>
              <a:t>different </a:t>
            </a:r>
            <a:r>
              <a:rPr lang="en-US" sz="2800" dirty="0"/>
              <a:t>signs </a:t>
            </a:r>
            <a:r>
              <a:rPr lang="en-US" sz="2800" dirty="0"/>
              <a:t>i</a:t>
            </a:r>
            <a:r>
              <a:rPr lang="en-US" sz="2800" dirty="0" smtClean="0"/>
              <a:t>s </a:t>
            </a:r>
            <a:r>
              <a:rPr lang="en-US" sz="2800" dirty="0"/>
              <a:t>like adding </a:t>
            </a:r>
            <a:r>
              <a:rPr lang="en-US" sz="2800" dirty="0" smtClean="0"/>
              <a:t>numbers of </a:t>
            </a:r>
            <a:r>
              <a:rPr lang="en-US" sz="2800" dirty="0"/>
              <a:t>the same sign. </a:t>
            </a:r>
            <a:endParaRPr lang="en-US" sz="2800" dirty="0" smtClean="0"/>
          </a:p>
          <a:p>
            <a:pPr lvl="1"/>
            <a:r>
              <a:rPr lang="en-US" sz="2600" dirty="0" smtClean="0"/>
              <a:t>Example</a:t>
            </a:r>
            <a:r>
              <a:rPr lang="en-US" sz="2600" dirty="0"/>
              <a:t>, A </a:t>
            </a:r>
            <a:r>
              <a:rPr lang="en-US" sz="2600" dirty="0" smtClean="0"/>
              <a:t>- </a:t>
            </a:r>
            <a:r>
              <a:rPr lang="en-US" sz="2600" dirty="0"/>
              <a:t>( -B) </a:t>
            </a:r>
            <a:r>
              <a:rPr lang="en-US" sz="2600" dirty="0" smtClean="0"/>
              <a:t>= A </a:t>
            </a:r>
            <a:r>
              <a:rPr lang="en-US" sz="2600" dirty="0"/>
              <a:t>+ B and -A -(+B) </a:t>
            </a:r>
            <a:r>
              <a:rPr lang="en-US" sz="2600" dirty="0" smtClean="0"/>
              <a:t>= </a:t>
            </a:r>
            <a:r>
              <a:rPr lang="en-US" sz="2600" dirty="0"/>
              <a:t>-A </a:t>
            </a:r>
            <a:r>
              <a:rPr lang="en-US" sz="2600" dirty="0" smtClean="0"/>
              <a:t>-</a:t>
            </a:r>
            <a:r>
              <a:rPr lang="en-US" sz="2600" dirty="0"/>
              <a:t>B.</a:t>
            </a:r>
          </a:p>
          <a:p>
            <a:r>
              <a:rPr lang="en-US" sz="2800" dirty="0"/>
              <a:t>Signed overflow occurs if the </a:t>
            </a:r>
            <a:r>
              <a:rPr lang="en-US" sz="2800" dirty="0" smtClean="0"/>
              <a:t>result </a:t>
            </a:r>
            <a:r>
              <a:rPr lang="en-US" sz="2800" dirty="0"/>
              <a:t>has a </a:t>
            </a:r>
            <a:r>
              <a:rPr lang="en-US" sz="2800" dirty="0" smtClean="0"/>
              <a:t>different </a:t>
            </a:r>
            <a:r>
              <a:rPr lang="en-US" sz="2800" dirty="0"/>
              <a:t>sign than expected.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26249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Instructions Affecting Flags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ach </a:t>
            </a:r>
            <a:r>
              <a:rPr lang="en-US" sz="2800" dirty="0"/>
              <a:t>time the </a:t>
            </a:r>
            <a:r>
              <a:rPr lang="en-US" sz="2800" dirty="0" smtClean="0"/>
              <a:t>an instruction is executed, the flags</a:t>
            </a:r>
            <a:r>
              <a:rPr lang="en-US" sz="2800" dirty="0"/>
              <a:t> </a:t>
            </a:r>
            <a:r>
              <a:rPr lang="en-US" sz="2800" dirty="0" smtClean="0"/>
              <a:t>are </a:t>
            </a:r>
            <a:r>
              <a:rPr lang="en-US" sz="2800" dirty="0"/>
              <a:t>altered to reflect the </a:t>
            </a:r>
            <a:r>
              <a:rPr lang="en-US" sz="2800" dirty="0" smtClean="0"/>
              <a:t>result.</a:t>
            </a:r>
          </a:p>
          <a:p>
            <a:r>
              <a:rPr lang="en-US" sz="2800" dirty="0" smtClean="0"/>
              <a:t>Here is an example instruction and the flags affected upon its execution.</a:t>
            </a:r>
          </a:p>
          <a:p>
            <a:r>
              <a:rPr lang="en-US" sz="2800" dirty="0" smtClean="0"/>
              <a:t>ADD AX, BX ; AX has </a:t>
            </a:r>
            <a:r>
              <a:rPr lang="en-US" sz="2800" dirty="0" err="1" smtClean="0"/>
              <a:t>FFFFh</a:t>
            </a:r>
            <a:r>
              <a:rPr lang="en-US" sz="2800" dirty="0" smtClean="0"/>
              <a:t>, BX contains </a:t>
            </a:r>
            <a:r>
              <a:rPr lang="en-US" sz="2800" dirty="0" err="1" smtClean="0"/>
              <a:t>FFFFh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Now AX contains result </a:t>
            </a:r>
            <a:r>
              <a:rPr lang="en-US" sz="2800" dirty="0" err="1" smtClean="0"/>
              <a:t>FFFEh</a:t>
            </a:r>
            <a:r>
              <a:rPr lang="en-US" sz="2800" dirty="0"/>
              <a:t> </a:t>
            </a:r>
            <a:r>
              <a:rPr lang="en-US" sz="2800" dirty="0" smtClean="0"/>
              <a:t>and the status of flags is:</a:t>
            </a:r>
          </a:p>
          <a:p>
            <a:r>
              <a:rPr lang="en-US" sz="2800" dirty="0"/>
              <a:t>SF = 1 because </a:t>
            </a:r>
            <a:r>
              <a:rPr lang="en-US" sz="2800" dirty="0" smtClean="0"/>
              <a:t>the </a:t>
            </a:r>
            <a:r>
              <a:rPr lang="en-US" sz="2800" dirty="0" err="1"/>
              <a:t>msb</a:t>
            </a:r>
            <a:r>
              <a:rPr lang="en-US" sz="2800" dirty="0"/>
              <a:t> is </a:t>
            </a:r>
            <a:r>
              <a:rPr lang="en-US" sz="2800" dirty="0" smtClean="0"/>
              <a:t>1.</a:t>
            </a:r>
          </a:p>
          <a:p>
            <a:r>
              <a:rPr lang="en-US" sz="2800" dirty="0" smtClean="0"/>
              <a:t>PF </a:t>
            </a:r>
            <a:r>
              <a:rPr lang="en-US" sz="2800" dirty="0"/>
              <a:t>= 0 </a:t>
            </a:r>
            <a:r>
              <a:rPr lang="en-US" sz="2800" dirty="0" smtClean="0"/>
              <a:t>since </a:t>
            </a:r>
            <a:r>
              <a:rPr lang="en-US" sz="2800" dirty="0"/>
              <a:t>there are 7 (odd </a:t>
            </a:r>
            <a:r>
              <a:rPr lang="en-US" sz="2800" dirty="0" smtClean="0"/>
              <a:t>number) </a:t>
            </a:r>
            <a:r>
              <a:rPr lang="en-US" sz="2800" dirty="0"/>
              <a:t>or </a:t>
            </a:r>
            <a:r>
              <a:rPr lang="en-US" sz="2800" dirty="0" smtClean="0"/>
              <a:t>1 </a:t>
            </a:r>
            <a:r>
              <a:rPr lang="en-US" sz="2800" dirty="0"/>
              <a:t>hits in the low </a:t>
            </a:r>
            <a:r>
              <a:rPr lang="en-US" sz="2800" dirty="0" smtClean="0"/>
              <a:t>byte of </a:t>
            </a:r>
            <a:r>
              <a:rPr lang="en-US" sz="2800" dirty="0"/>
              <a:t>the result.</a:t>
            </a:r>
          </a:p>
          <a:p>
            <a:r>
              <a:rPr lang="en-US" sz="2800" dirty="0"/>
              <a:t>ZF = 0 because the result is </a:t>
            </a:r>
            <a:r>
              <a:rPr lang="en-US" sz="2800" dirty="0" smtClean="0"/>
              <a:t>nonzero.</a:t>
            </a:r>
            <a:endParaRPr lang="en-US" sz="2800" dirty="0"/>
          </a:p>
          <a:p>
            <a:r>
              <a:rPr lang="en-US" sz="2800" dirty="0" smtClean="0"/>
              <a:t>CF = </a:t>
            </a:r>
            <a:r>
              <a:rPr lang="en-US" sz="2800" dirty="0"/>
              <a:t>1 </a:t>
            </a:r>
            <a:r>
              <a:rPr lang="en-US" sz="2800" dirty="0" smtClean="0"/>
              <a:t>because there is </a:t>
            </a:r>
            <a:r>
              <a:rPr lang="en-US" sz="2800" dirty="0"/>
              <a:t>out of the </a:t>
            </a:r>
            <a:r>
              <a:rPr lang="en-US" sz="2800" dirty="0" err="1"/>
              <a:t>msb</a:t>
            </a:r>
            <a:r>
              <a:rPr lang="en-US" sz="2800" dirty="0"/>
              <a:t> on addition.</a:t>
            </a:r>
          </a:p>
          <a:p>
            <a:r>
              <a:rPr lang="en-US" sz="2800" dirty="0" smtClean="0"/>
              <a:t>OF </a:t>
            </a:r>
            <a:r>
              <a:rPr lang="en-US" sz="2800" dirty="0"/>
              <a:t>= 0 </a:t>
            </a:r>
            <a:r>
              <a:rPr lang="en-US" sz="2800" dirty="0" smtClean="0"/>
              <a:t>because </a:t>
            </a:r>
            <a:r>
              <a:rPr lang="en-US" sz="2800" dirty="0"/>
              <a:t>the sign of the stored </a:t>
            </a:r>
            <a:r>
              <a:rPr lang="en-US" sz="2800" dirty="0" smtClean="0"/>
              <a:t>result </a:t>
            </a:r>
            <a:r>
              <a:rPr lang="en-US" sz="2800" dirty="0"/>
              <a:t>is the same as that </a:t>
            </a:r>
            <a:r>
              <a:rPr lang="en-US" sz="2800" dirty="0" smtClean="0"/>
              <a:t>of the number being added.</a:t>
            </a:r>
          </a:p>
          <a:p>
            <a:r>
              <a:rPr lang="en-US" sz="2800" dirty="0" smtClean="0"/>
              <a:t>[See details on page 85 of the book]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23861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200" dirty="0" smtClean="0"/>
              <a:t>Agenda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980414" y="1604515"/>
            <a:ext cx="8229627" cy="4988593"/>
          </a:xfrm>
        </p:spPr>
        <p:txBody>
          <a:bodyPr/>
          <a:lstStyle/>
          <a:p>
            <a:pPr lvl="0">
              <a:buNone/>
            </a:pPr>
            <a:endParaRPr lang="en-US" sz="2177" dirty="0"/>
          </a:p>
          <a:p>
            <a:pPr lvl="0"/>
            <a:r>
              <a:rPr lang="en-US" sz="2177" dirty="0"/>
              <a:t>The microprocessor </a:t>
            </a:r>
            <a:r>
              <a:rPr lang="en-US" sz="2177" dirty="0" smtClean="0"/>
              <a:t>status</a:t>
            </a:r>
          </a:p>
          <a:p>
            <a:pPr lvl="0"/>
            <a:r>
              <a:rPr lang="en-US" sz="2177" dirty="0" smtClean="0"/>
              <a:t>The FLAGS register</a:t>
            </a:r>
          </a:p>
          <a:p>
            <a:pPr lvl="0"/>
            <a:r>
              <a:rPr lang="en-US" sz="2177" dirty="0" smtClean="0"/>
              <a:t>Signed and unsigned overflow</a:t>
            </a:r>
          </a:p>
          <a:p>
            <a:pPr lvl="0"/>
            <a:r>
              <a:rPr lang="en-US" sz="2177" dirty="0" smtClean="0"/>
              <a:t>Instructions affecting </a:t>
            </a:r>
            <a:r>
              <a:rPr lang="en-US" sz="2177" smtClean="0"/>
              <a:t>FLAGS register</a:t>
            </a:r>
            <a:endParaRPr lang="en-US" sz="2177" dirty="0" smtClean="0"/>
          </a:p>
          <a:p>
            <a:pPr lvl="0"/>
            <a:endParaRPr lang="en-US" sz="2177" dirty="0" smtClean="0"/>
          </a:p>
          <a:p>
            <a:pPr lvl="0"/>
            <a:endParaRPr lang="en-US" sz="2177" dirty="0"/>
          </a:p>
          <a:p>
            <a:pPr lvl="1">
              <a:buNone/>
            </a:pPr>
            <a:endParaRPr lang="en-US" sz="2177" dirty="0"/>
          </a:p>
          <a:p>
            <a:pPr lvl="0"/>
            <a:endParaRPr lang="en-US" sz="2177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395A-4C38-4654-8BDC-38EE99FBACC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2551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b="1" i="1" dirty="0" smtClean="0"/>
              <a:t>Processor Status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circuits in the </a:t>
            </a:r>
            <a:r>
              <a:rPr lang="en-US" sz="2800" dirty="0" smtClean="0"/>
              <a:t>CPU perform </a:t>
            </a:r>
            <a:r>
              <a:rPr lang="en-US" sz="2800" dirty="0"/>
              <a:t>simple decision making based on the current state of the processor.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8086 processor, the </a:t>
            </a:r>
            <a:r>
              <a:rPr lang="en-US" sz="2800" dirty="0" smtClean="0"/>
              <a:t>processor </a:t>
            </a:r>
            <a:r>
              <a:rPr lang="en-US" sz="2800" dirty="0"/>
              <a:t>state is implemented as </a:t>
            </a:r>
            <a:r>
              <a:rPr lang="en-US" sz="2800" dirty="0" smtClean="0"/>
              <a:t>nine individual </a:t>
            </a:r>
            <a:r>
              <a:rPr lang="en-US" sz="2800" dirty="0"/>
              <a:t>bits called flags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decision made by the 8086 is based on </a:t>
            </a:r>
            <a:r>
              <a:rPr lang="en-US" sz="2800" dirty="0" smtClean="0"/>
              <a:t>the values </a:t>
            </a:r>
            <a:r>
              <a:rPr lang="en-US" sz="2800" dirty="0"/>
              <a:t>of these flags.</a:t>
            </a:r>
            <a:endParaRPr lang="en-US" sz="254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51441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dirty="0" smtClean="0"/>
              <a:t>Flags Register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flags are placed in the FLAGS register </a:t>
            </a:r>
            <a:r>
              <a:rPr lang="en-US" sz="2800" dirty="0" smtClean="0"/>
              <a:t>and are either </a:t>
            </a:r>
            <a:r>
              <a:rPr lang="en-US" sz="2800" dirty="0"/>
              <a:t>status flags or control flags. </a:t>
            </a:r>
            <a:endParaRPr lang="en-US" sz="2800" dirty="0" smtClean="0"/>
          </a:p>
          <a:p>
            <a:r>
              <a:rPr lang="en-US" sz="2800" dirty="0"/>
              <a:t>S</a:t>
            </a:r>
            <a:r>
              <a:rPr lang="en-US" sz="2800" dirty="0" smtClean="0"/>
              <a:t>tatus flags </a:t>
            </a:r>
            <a:r>
              <a:rPr lang="en-US" sz="2800" dirty="0"/>
              <a:t>reflect the result of </a:t>
            </a:r>
            <a:r>
              <a:rPr lang="en-US" sz="2800" dirty="0" smtClean="0"/>
              <a:t>a computation</a:t>
            </a:r>
            <a:r>
              <a:rPr lang="en-US" sz="2800" dirty="0"/>
              <a:t>.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65883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dirty="0" smtClean="0"/>
              <a:t>Flags Register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status flags </a:t>
            </a:r>
            <a:r>
              <a:rPr lang="en-US" sz="2800" dirty="0" smtClean="0"/>
              <a:t>are </a:t>
            </a:r>
            <a:r>
              <a:rPr lang="en-US" sz="2800" dirty="0"/>
              <a:t>bits 0, 2, </a:t>
            </a:r>
            <a:r>
              <a:rPr lang="en-US" sz="2800" dirty="0" smtClean="0"/>
              <a:t>4, 6</a:t>
            </a:r>
            <a:r>
              <a:rPr lang="en-US" sz="2800" dirty="0"/>
              <a:t>, 7, and </a:t>
            </a:r>
            <a:r>
              <a:rPr lang="en-US" sz="2800" dirty="0" smtClean="0"/>
              <a:t>11.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control flags are located in </a:t>
            </a:r>
            <a:r>
              <a:rPr lang="en-US" sz="2800" dirty="0" smtClean="0"/>
              <a:t>bits 8</a:t>
            </a:r>
            <a:r>
              <a:rPr lang="en-US" sz="2800" dirty="0"/>
              <a:t>, 9, </a:t>
            </a:r>
            <a:r>
              <a:rPr lang="en-US" sz="2800" dirty="0" smtClean="0"/>
              <a:t>and10</a:t>
            </a:r>
            <a:r>
              <a:rPr lang="en-US" sz="2800"/>
              <a:t>. </a:t>
            </a:r>
            <a:endParaRPr lang="en-US" sz="2800" smtClean="0"/>
          </a:p>
          <a:p>
            <a:r>
              <a:rPr lang="en-US" sz="2800" smtClean="0"/>
              <a:t>The </a:t>
            </a:r>
            <a:r>
              <a:rPr lang="en-US" sz="2800" dirty="0"/>
              <a:t>other bits have </a:t>
            </a:r>
            <a:r>
              <a:rPr lang="en-US" sz="2800" smtClean="0"/>
              <a:t>no significance.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971" y="4076700"/>
            <a:ext cx="51530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4923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dirty="0" smtClean="0"/>
              <a:t>Flags Register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Flag </a:t>
            </a:r>
            <a:r>
              <a:rPr lang="en-US" sz="2800" i="1" dirty="0" smtClean="0"/>
              <a:t>Numbers, Names </a:t>
            </a:r>
            <a:r>
              <a:rPr lang="en-US" sz="2800" i="1" dirty="0"/>
              <a:t>and Symbols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57" y="2762984"/>
            <a:ext cx="4900009" cy="33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8535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Status </a:t>
            </a:r>
            <a:r>
              <a:rPr lang="en-US" sz="3200" i="1" dirty="0" smtClean="0"/>
              <a:t>Flags - </a:t>
            </a:r>
            <a:r>
              <a:rPr lang="en-US" sz="3200" i="1" dirty="0"/>
              <a:t>Carry Flag (CF)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 status flags to reflect </a:t>
            </a:r>
            <a:r>
              <a:rPr lang="en-US" sz="2800" dirty="0" smtClean="0"/>
              <a:t>the result </a:t>
            </a:r>
            <a:r>
              <a:rPr lang="en-US" sz="2800" dirty="0"/>
              <a:t>of an operation. </a:t>
            </a:r>
            <a:endParaRPr lang="en-US" sz="2800" dirty="0" smtClean="0"/>
          </a:p>
          <a:p>
            <a:pPr lvl="1"/>
            <a:r>
              <a:rPr lang="en-US" sz="2600" dirty="0" smtClean="0"/>
              <a:t>Example</a:t>
            </a:r>
            <a:r>
              <a:rPr lang="en-US" sz="2600" dirty="0"/>
              <a:t>, If SUB AX,AX is executed, the zero </a:t>
            </a:r>
            <a:r>
              <a:rPr lang="en-US" sz="2600" dirty="0" smtClean="0"/>
              <a:t>flag </a:t>
            </a:r>
            <a:r>
              <a:rPr lang="en-US" sz="2800" dirty="0" smtClean="0"/>
              <a:t>becomes 1, indicating </a:t>
            </a:r>
            <a:r>
              <a:rPr lang="en-US" sz="2800" dirty="0"/>
              <a:t>that a zero </a:t>
            </a:r>
            <a:r>
              <a:rPr lang="en-US" sz="2800" dirty="0" smtClean="0"/>
              <a:t>result </a:t>
            </a:r>
            <a:r>
              <a:rPr lang="en-US" sz="2800" dirty="0"/>
              <a:t>was produced. </a:t>
            </a:r>
          </a:p>
          <a:p>
            <a:r>
              <a:rPr lang="en-US" sz="2800" dirty="0"/>
              <a:t>CF </a:t>
            </a:r>
            <a:r>
              <a:rPr lang="en-US" sz="2800" dirty="0" smtClean="0"/>
              <a:t>is </a:t>
            </a:r>
            <a:r>
              <a:rPr lang="en-US" sz="2800" dirty="0"/>
              <a:t>1 if there is a carry out </a:t>
            </a:r>
            <a:r>
              <a:rPr lang="en-US" sz="2800" dirty="0" smtClean="0"/>
              <a:t>from </a:t>
            </a:r>
            <a:r>
              <a:rPr lang="en-US" sz="2800" dirty="0"/>
              <a:t>the most significant bit (</a:t>
            </a:r>
            <a:r>
              <a:rPr lang="en-US" sz="2800" dirty="0" err="1"/>
              <a:t>msb</a:t>
            </a:r>
            <a:r>
              <a:rPr lang="en-US" sz="2800" dirty="0"/>
              <a:t>) </a:t>
            </a:r>
            <a:r>
              <a:rPr lang="en-US" sz="2800" dirty="0" smtClean="0"/>
              <a:t>on addition</a:t>
            </a:r>
            <a:r>
              <a:rPr lang="en-US" sz="2800" dirty="0"/>
              <a:t>, or there Is a borrow into the </a:t>
            </a:r>
            <a:r>
              <a:rPr lang="en-US" sz="2800" dirty="0" err="1"/>
              <a:t>msb</a:t>
            </a:r>
            <a:r>
              <a:rPr lang="en-US" sz="2800" dirty="0"/>
              <a:t> on subtraction; otherwise, </a:t>
            </a:r>
            <a:r>
              <a:rPr lang="en-US" sz="2800" dirty="0" smtClean="0"/>
              <a:t>its 0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CF </a:t>
            </a:r>
            <a:r>
              <a:rPr lang="en-US" sz="2800" dirty="0"/>
              <a:t>is also affected by shift and rotate Instructions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14251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Status </a:t>
            </a:r>
            <a:r>
              <a:rPr lang="en-US" sz="3200" i="1" dirty="0" smtClean="0"/>
              <a:t>Flags - Parity </a:t>
            </a:r>
            <a:r>
              <a:rPr lang="en-US" sz="3200" i="1" dirty="0"/>
              <a:t>Flag (PF)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PF = 1 </a:t>
            </a:r>
            <a:r>
              <a:rPr lang="en-US" sz="2800" dirty="0" smtClean="0"/>
              <a:t>if </a:t>
            </a:r>
            <a:r>
              <a:rPr lang="en-US" sz="2800" dirty="0"/>
              <a:t>the low byte of a result has an even number of one </a:t>
            </a:r>
            <a:r>
              <a:rPr lang="en-US" sz="2800" dirty="0" smtClean="0"/>
              <a:t>bits (</a:t>
            </a:r>
            <a:r>
              <a:rPr lang="en-US" sz="2800" dirty="0"/>
              <a:t>even parity).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</a:t>
            </a:r>
            <a:r>
              <a:rPr lang="en-US" sz="2800" dirty="0" smtClean="0"/>
              <a:t>s 0 </a:t>
            </a:r>
            <a:r>
              <a:rPr lang="en-US" sz="2800" dirty="0"/>
              <a:t>if the low byte </a:t>
            </a:r>
            <a:r>
              <a:rPr lang="en-US" sz="2800" dirty="0" smtClean="0"/>
              <a:t>has odd </a:t>
            </a:r>
            <a:r>
              <a:rPr lang="en-US" sz="2800" dirty="0"/>
              <a:t>parity. </a:t>
            </a:r>
            <a:endParaRPr lang="en-US" sz="2800" dirty="0" smtClean="0"/>
          </a:p>
          <a:p>
            <a:r>
              <a:rPr lang="en-US" sz="2800" dirty="0" smtClean="0"/>
              <a:t>For example, </a:t>
            </a:r>
            <a:r>
              <a:rPr lang="en-US" sz="2800" dirty="0"/>
              <a:t>if the </a:t>
            </a:r>
            <a:r>
              <a:rPr lang="en-US" sz="2800" dirty="0" smtClean="0"/>
              <a:t>result of </a:t>
            </a:r>
            <a:r>
              <a:rPr lang="en-US" sz="2800" dirty="0"/>
              <a:t>a word addition </a:t>
            </a:r>
            <a:r>
              <a:rPr lang="en-US" sz="2800" dirty="0" smtClean="0"/>
              <a:t>is </a:t>
            </a:r>
            <a:r>
              <a:rPr lang="en-US" sz="2800" dirty="0" err="1" smtClean="0"/>
              <a:t>FFFEh</a:t>
            </a:r>
            <a:r>
              <a:rPr lang="en-US" sz="2800" dirty="0"/>
              <a:t>, then the low byte contains 7 one bits, so PF </a:t>
            </a:r>
            <a:r>
              <a:rPr lang="en-US" sz="2800" dirty="0" smtClean="0"/>
              <a:t>= </a:t>
            </a:r>
            <a:r>
              <a:rPr lang="en-US" sz="2800" dirty="0"/>
              <a:t>0.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5086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Status Flags - Auxiliary Carry Flag (AF)</a:t>
            </a:r>
            <a:endParaRPr lang="en-US" sz="3266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AF = 1 if there is a carry out from bit 3 on addition, or a borrow </a:t>
            </a:r>
            <a:r>
              <a:rPr lang="en-US" sz="2800" dirty="0" smtClean="0"/>
              <a:t>into bit </a:t>
            </a:r>
            <a:r>
              <a:rPr lang="en-US" sz="2800" dirty="0"/>
              <a:t>3 on subtraction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AF </a:t>
            </a:r>
            <a:r>
              <a:rPr lang="en-US" sz="2800" dirty="0"/>
              <a:t>is used in binary-coded decimal (BCD) </a:t>
            </a:r>
            <a:r>
              <a:rPr lang="en-US" sz="2800" dirty="0" smtClean="0"/>
              <a:t>operations.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A7F0-61DD-4598-9ACC-4AC0D467B97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Organization and Assembly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7074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817</TotalTime>
  <Words>1284</Words>
  <Application>Microsoft Office PowerPoint</Application>
  <PresentationFormat>Widescreen</PresentationFormat>
  <Paragraphs>166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Processor Status and Flags Register </vt:lpstr>
      <vt:lpstr>Agenda</vt:lpstr>
      <vt:lpstr>Processor Status</vt:lpstr>
      <vt:lpstr>Flags Register</vt:lpstr>
      <vt:lpstr>Flags Register</vt:lpstr>
      <vt:lpstr>Flags Register</vt:lpstr>
      <vt:lpstr>Status Flags - Carry Flag (CF)</vt:lpstr>
      <vt:lpstr>Status Flags - Parity Flag (PF)</vt:lpstr>
      <vt:lpstr>Status Flags - Auxiliary Carry Flag (AF)</vt:lpstr>
      <vt:lpstr>Status Flags - Zero Flag (ZF)</vt:lpstr>
      <vt:lpstr>Status Flags - Sign Flag (SF)</vt:lpstr>
      <vt:lpstr>Status Flags - Overflow Flag (OF)</vt:lpstr>
      <vt:lpstr>Overflow</vt:lpstr>
      <vt:lpstr>Overflow - Unsigned</vt:lpstr>
      <vt:lpstr>Overflow - Signed</vt:lpstr>
      <vt:lpstr>Overflow and the Flags</vt:lpstr>
      <vt:lpstr>Unsigned Overflow and the Flags</vt:lpstr>
      <vt:lpstr>Signed Overflow and the Flags</vt:lpstr>
      <vt:lpstr>Instructions Affecting Flags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Computer Organisation </dc:title>
  <dc:creator>Microsoft account</dc:creator>
  <cp:lastModifiedBy>Microsoft account</cp:lastModifiedBy>
  <cp:revision>567</cp:revision>
  <dcterms:created xsi:type="dcterms:W3CDTF">2020-10-13T16:44:39Z</dcterms:created>
  <dcterms:modified xsi:type="dcterms:W3CDTF">2021-08-07T14:05:23Z</dcterms:modified>
</cp:coreProperties>
</file>