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72" r:id="rId4"/>
    <p:sldId id="275" r:id="rId5"/>
    <p:sldId id="276" r:id="rId6"/>
    <p:sldId id="293" r:id="rId7"/>
    <p:sldId id="294" r:id="rId8"/>
    <p:sldId id="278" r:id="rId9"/>
    <p:sldId id="279" r:id="rId10"/>
    <p:sldId id="280" r:id="rId11"/>
    <p:sldId id="295" r:id="rId12"/>
    <p:sldId id="296" r:id="rId13"/>
    <p:sldId id="292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3677-3C53-4318-9C8F-E588C92B624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3099-6F03-41C3-8C88-0B3AC8EE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3099-6F03-41C3-8C88-0B3AC8EED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2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88839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67267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38428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089157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91179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306096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4275693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479022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609373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76815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66E79B6-B0CC-44E1-AAC6-127F9815CD8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184199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053590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467127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396132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502696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436816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332584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69369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04998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16332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83833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832496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42607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95041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89295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0AFD-B093-4220-8419-F3DD4C3EFF7E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F1-7EFD-4303-9199-089AAB5333B8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7191-20B1-48AC-BED1-766278537DB8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D50-C856-42CE-9DA1-BA971C7FC275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3AF-4861-4C67-AB5E-1DAAE03064DE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E563-BAD4-49CB-9CC2-8A13F8659FF1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3107-A590-4922-83BB-AA3615A1C7F3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7FA-61EF-428E-B8F4-8170965EF1E9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63DB-CB29-4E05-BC51-05A929F7DE11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CA1E-AAA1-40DC-98C1-B5265FEA4198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26B6-4A02-4B55-9456-245C71BFCBA9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CB9-CEDC-4DD4-89FF-6B29043507B0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1DEF-DE52-4739-AB48-B586407EC88D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9F64-3D26-4C47-83E7-EF78877637B7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613E-38CD-486B-AA58-83CE0FF0A56F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AADC-4324-4831-8262-CFB2D1A985DF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2297-A829-4265-8AFB-7C4D2BE9B00B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347" y="2514600"/>
            <a:ext cx="9521266" cy="226278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Flow </a:t>
            </a:r>
            <a:r>
              <a:rPr lang="en-US" sz="4000" smtClean="0"/>
              <a:t>Control Instructions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Organization and Assembly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A136-D5D4-4915-89D8-E7ADA0DE27A4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5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/>
              <a:t>Signed Jumps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below are signed jumps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02" y="2787270"/>
            <a:ext cx="5353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38015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/>
              <a:t>Unsigned Conditional Jumps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below are unsigned jumps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429" y="2989019"/>
            <a:ext cx="7206256" cy="27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98395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/>
              <a:t>Single-Flag</a:t>
            </a:r>
            <a:r>
              <a:rPr lang="en-US" sz="3200" i="1" dirty="0" smtClean="0"/>
              <a:t> </a:t>
            </a:r>
            <a:r>
              <a:rPr lang="en-US" sz="3200" i="1" dirty="0"/>
              <a:t>Jumps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below are </a:t>
            </a:r>
            <a:r>
              <a:rPr lang="en-US" sz="2800" i="1" dirty="0" smtClean="0"/>
              <a:t>Single-Flag </a:t>
            </a:r>
            <a:r>
              <a:rPr lang="en-US" sz="2800" dirty="0" smtClean="0"/>
              <a:t>jumps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633" y="2714113"/>
            <a:ext cx="6085671" cy="34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7711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CMP </a:t>
            </a:r>
            <a:r>
              <a:rPr lang="en-US" sz="3200" i="1" dirty="0"/>
              <a:t>Instruction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The jump condition is often provided by the CMP </a:t>
            </a:r>
            <a:r>
              <a:rPr lang="en-US" sz="2800" i="1" dirty="0"/>
              <a:t>(compare) </a:t>
            </a:r>
            <a:r>
              <a:rPr lang="en-US" sz="2800" dirty="0"/>
              <a:t>instruction.</a:t>
            </a:r>
          </a:p>
          <a:p>
            <a:r>
              <a:rPr lang="en-US" sz="2800" dirty="0"/>
              <a:t>It has the </a:t>
            </a:r>
            <a:r>
              <a:rPr lang="en-US" sz="2800" dirty="0" smtClean="0"/>
              <a:t>form</a:t>
            </a:r>
          </a:p>
          <a:p>
            <a:pPr marL="0" indent="0">
              <a:buNone/>
            </a:pPr>
            <a:r>
              <a:rPr lang="en-US" sz="2800" i="1" dirty="0" smtClean="0"/>
              <a:t>		CMP </a:t>
            </a:r>
            <a:r>
              <a:rPr lang="en-US" sz="2800" i="1" dirty="0"/>
              <a:t>destination, </a:t>
            </a:r>
            <a:r>
              <a:rPr lang="en-US" sz="2800" i="1" dirty="0" smtClean="0"/>
              <a:t>source</a:t>
            </a:r>
          </a:p>
          <a:p>
            <a:r>
              <a:rPr lang="en-US" sz="2800" dirty="0"/>
              <a:t>This instruction compares destination and source by computing </a:t>
            </a:r>
            <a:r>
              <a:rPr lang="en-US" sz="2800" dirty="0" smtClean="0"/>
              <a:t>destination contents </a:t>
            </a:r>
            <a:r>
              <a:rPr lang="en-US" sz="2800" dirty="0"/>
              <a:t>minus source contents.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result is not stored, but the flags </a:t>
            </a:r>
            <a:r>
              <a:rPr lang="en-US" sz="2800" dirty="0" smtClean="0"/>
              <a:t>are affected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operands of CMP may not both be memory locations. </a:t>
            </a:r>
            <a:endParaRPr lang="en-US" sz="2800" dirty="0" smtClean="0"/>
          </a:p>
          <a:p>
            <a:r>
              <a:rPr lang="en-US" sz="2800" dirty="0" smtClean="0"/>
              <a:t>Destination</a:t>
            </a:r>
            <a:r>
              <a:rPr lang="en-US" sz="2800" dirty="0"/>
              <a:t> </a:t>
            </a:r>
            <a:r>
              <a:rPr lang="en-US" sz="2800" dirty="0" smtClean="0"/>
              <a:t>may </a:t>
            </a:r>
            <a:r>
              <a:rPr lang="en-US" sz="2800" dirty="0"/>
              <a:t>not be a </a:t>
            </a:r>
            <a:r>
              <a:rPr lang="en-US" sz="2800" dirty="0" smtClean="0"/>
              <a:t>constant. </a:t>
            </a:r>
          </a:p>
          <a:p>
            <a:r>
              <a:rPr lang="en-US" sz="2800" dirty="0" smtClean="0"/>
              <a:t>CMP </a:t>
            </a:r>
            <a:r>
              <a:rPr lang="en-US" sz="2800" dirty="0"/>
              <a:t>is </a:t>
            </a:r>
            <a:r>
              <a:rPr lang="en-US" sz="2800" dirty="0" smtClean="0"/>
              <a:t>like </a:t>
            </a:r>
            <a:r>
              <a:rPr lang="en-US" sz="2800" dirty="0" smtClean="0"/>
              <a:t>SUB</a:t>
            </a:r>
            <a:r>
              <a:rPr lang="en-US" sz="2800" dirty="0" smtClean="0"/>
              <a:t>, </a:t>
            </a:r>
            <a:r>
              <a:rPr lang="en-US" sz="2800" dirty="0" smtClean="0"/>
              <a:t>except </a:t>
            </a:r>
            <a:r>
              <a:rPr lang="en-US" sz="2800" dirty="0"/>
              <a:t>that </a:t>
            </a:r>
            <a:r>
              <a:rPr lang="en-US" sz="2800" dirty="0" smtClean="0"/>
              <a:t>destination is </a:t>
            </a:r>
            <a:r>
              <a:rPr lang="en-US" sz="2800" dirty="0"/>
              <a:t>not </a:t>
            </a:r>
            <a:r>
              <a:rPr lang="en-US" sz="2800" dirty="0" smtClean="0"/>
              <a:t>changed</a:t>
            </a:r>
            <a:r>
              <a:rPr lang="en-US" sz="2800" dirty="0"/>
              <a:t>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1425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CMP </a:t>
            </a:r>
            <a:r>
              <a:rPr lang="en-US" sz="3200" i="1" dirty="0" smtClean="0"/>
              <a:t>Example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For following instructions:</a:t>
            </a:r>
          </a:p>
          <a:p>
            <a:pPr marL="800100" lvl="2" indent="0">
              <a:buNone/>
            </a:pPr>
            <a:r>
              <a:rPr lang="en-US" sz="2400" i="1" dirty="0"/>
              <a:t>CMP, AX,BX</a:t>
            </a:r>
          </a:p>
          <a:p>
            <a:pPr marL="800100" lvl="2" indent="0">
              <a:buNone/>
            </a:pPr>
            <a:r>
              <a:rPr lang="en-US" sz="2400" i="1" dirty="0"/>
              <a:t>JG </a:t>
            </a:r>
            <a:r>
              <a:rPr lang="en-US" sz="2400" i="1" dirty="0" smtClean="0"/>
              <a:t>BELOW</a:t>
            </a:r>
          </a:p>
          <a:p>
            <a:r>
              <a:rPr lang="en-US" sz="2800" dirty="0"/>
              <a:t>where AX = 7FFFh, and BX = 0001.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result of CMP AX,BX is 7ffFh </a:t>
            </a:r>
            <a:r>
              <a:rPr lang="en-US" sz="2800" dirty="0" smtClean="0"/>
              <a:t>- 0001h = </a:t>
            </a:r>
            <a:r>
              <a:rPr lang="en-US" sz="2800" dirty="0"/>
              <a:t>7FFEh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jump </a:t>
            </a:r>
            <a:r>
              <a:rPr lang="en-US" sz="2800" dirty="0" smtClean="0"/>
              <a:t>condition </a:t>
            </a:r>
            <a:r>
              <a:rPr lang="en-US" sz="2800" dirty="0"/>
              <a:t>for JG Is </a:t>
            </a:r>
            <a:r>
              <a:rPr lang="en-US" sz="2800" dirty="0" smtClean="0"/>
              <a:t>satisfied ( see the jump tables), because </a:t>
            </a:r>
            <a:r>
              <a:rPr lang="en-US" sz="2800" dirty="0"/>
              <a:t>ZF = SF = OF = 0, so control transfers to label BELOW.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398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Interpreting Conditional </a:t>
            </a:r>
            <a:r>
              <a:rPr lang="en-US" sz="3200" dirty="0"/>
              <a:t>Jumps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In the last example, </a:t>
            </a:r>
            <a:r>
              <a:rPr lang="en-US" sz="2800" dirty="0"/>
              <a:t>we determined by looking at the </a:t>
            </a:r>
            <a:r>
              <a:rPr lang="en-US" sz="2800" dirty="0" smtClean="0"/>
              <a:t>flags after </a:t>
            </a:r>
            <a:r>
              <a:rPr lang="en-US" sz="2800" dirty="0"/>
              <a:t>CMP was executed </a:t>
            </a:r>
            <a:r>
              <a:rPr lang="en-US" sz="2800" dirty="0" smtClean="0"/>
              <a:t>that control </a:t>
            </a:r>
            <a:r>
              <a:rPr lang="en-US" sz="2800" dirty="0"/>
              <a:t>transfers to label BELOW.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</a:t>
            </a:r>
            <a:r>
              <a:rPr lang="en-US" sz="2800" dirty="0" smtClean="0"/>
              <a:t>how the </a:t>
            </a:r>
            <a:r>
              <a:rPr lang="en-US" sz="2800" dirty="0"/>
              <a:t>CPU Implements a conditional jump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But a programmer</a:t>
            </a:r>
            <a:r>
              <a:rPr lang="en-US" sz="2800" dirty="0"/>
              <a:t> </a:t>
            </a:r>
            <a:r>
              <a:rPr lang="en-US" sz="2800" dirty="0" smtClean="0"/>
              <a:t>can </a:t>
            </a:r>
            <a:r>
              <a:rPr lang="en-US" sz="2800" dirty="0"/>
              <a:t>just use the name of the </a:t>
            </a:r>
            <a:r>
              <a:rPr lang="en-US" sz="2800" dirty="0" smtClean="0"/>
              <a:t>jump to </a:t>
            </a:r>
            <a:r>
              <a:rPr lang="en-US" sz="2800" dirty="0"/>
              <a:t>decide if control transfers to the destination label. In the following</a:t>
            </a:r>
            <a:r>
              <a:rPr lang="en-US" sz="2800" dirty="0" smtClean="0"/>
              <a:t>,</a:t>
            </a:r>
          </a:p>
          <a:p>
            <a:pPr marL="0" indent="0">
              <a:buNone/>
            </a:pPr>
            <a:r>
              <a:rPr lang="en-US" sz="2800" dirty="0" smtClean="0"/>
              <a:t>		CMP </a:t>
            </a:r>
            <a:r>
              <a:rPr lang="en-US" sz="2800" dirty="0"/>
              <a:t>AX,BX</a:t>
            </a:r>
          </a:p>
          <a:p>
            <a:pPr marL="0" indent="0">
              <a:buNone/>
            </a:pPr>
            <a:r>
              <a:rPr lang="en-US" sz="2800" dirty="0" smtClean="0"/>
              <a:t>		JG BELOW</a:t>
            </a:r>
          </a:p>
          <a:p>
            <a:r>
              <a:rPr lang="en-US" sz="2800" dirty="0"/>
              <a:t>if AX Is greater than BX (in a signed sense), </a:t>
            </a:r>
            <a:r>
              <a:rPr lang="en-US" sz="2800" dirty="0" smtClean="0"/>
              <a:t>then </a:t>
            </a:r>
            <a:r>
              <a:rPr lang="en-US" sz="2800" dirty="0"/>
              <a:t>JG </a:t>
            </a:r>
            <a:r>
              <a:rPr lang="en-US" sz="2800" dirty="0" smtClean="0"/>
              <a:t>(jump </a:t>
            </a:r>
            <a:r>
              <a:rPr lang="en-US" sz="2800" dirty="0"/>
              <a:t>if greater than</a:t>
            </a:r>
            <a:r>
              <a:rPr lang="en-US" sz="2800" dirty="0" smtClean="0"/>
              <a:t>) transfers </a:t>
            </a:r>
            <a:r>
              <a:rPr lang="en-US" sz="2800" dirty="0"/>
              <a:t>to BELOW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98440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Condition</a:t>
            </a:r>
            <a:r>
              <a:rPr lang="en-US" sz="3200" i="1" dirty="0" smtClean="0"/>
              <a:t>al Jump without </a:t>
            </a:r>
            <a:r>
              <a:rPr lang="en-US" sz="3200" i="1" dirty="0" smtClean="0"/>
              <a:t>CMP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conditional jump can also work with other instructions apart from CMP. For example: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i="1" dirty="0" smtClean="0"/>
              <a:t>DEC AX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b="1" i="1" dirty="0" smtClean="0"/>
              <a:t>	JZ NEXT</a:t>
            </a:r>
            <a:endParaRPr lang="en-US" sz="2000" b="1" i="1" dirty="0"/>
          </a:p>
          <a:p>
            <a:r>
              <a:rPr lang="en-US" sz="2800" dirty="0" smtClean="0"/>
              <a:t>If the contents of AX become </a:t>
            </a:r>
            <a:r>
              <a:rPr lang="en-US" sz="2800" dirty="0"/>
              <a:t>0, control </a:t>
            </a:r>
            <a:r>
              <a:rPr lang="en-US" sz="2800" dirty="0" smtClean="0"/>
              <a:t>transfers to NEXT.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09580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Signed Versus Unsigned Jumps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Each of the </a:t>
            </a:r>
            <a:r>
              <a:rPr lang="en-US" sz="2000" dirty="0" smtClean="0"/>
              <a:t>signed </a:t>
            </a:r>
            <a:r>
              <a:rPr lang="en-US" sz="2000" dirty="0"/>
              <a:t>jumps corresponds to an analogous </a:t>
            </a:r>
            <a:r>
              <a:rPr lang="en-US" sz="2000" dirty="0" smtClean="0"/>
              <a:t>unsigned jump</a:t>
            </a:r>
            <a:r>
              <a:rPr lang="en-US" sz="2000" dirty="0"/>
              <a:t>; for example, the signed jump JG and the unsigned jump JA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table above on jumps </a:t>
            </a:r>
            <a:r>
              <a:rPr lang="en-US" sz="2000" dirty="0"/>
              <a:t>shows that these jumps operate on different flags: the </a:t>
            </a:r>
            <a:r>
              <a:rPr lang="en-US" sz="2000" dirty="0" smtClean="0"/>
              <a:t>signed jumps </a:t>
            </a:r>
            <a:r>
              <a:rPr lang="en-US" sz="2000" dirty="0"/>
              <a:t>operate on ZF, SF, and OF, while the unsigned jumps operate on </a:t>
            </a:r>
            <a:r>
              <a:rPr lang="en-US" sz="2000" dirty="0" smtClean="0"/>
              <a:t>ZF and </a:t>
            </a:r>
            <a:r>
              <a:rPr lang="en-US" sz="2000" dirty="0"/>
              <a:t>CF. </a:t>
            </a:r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/>
              <a:t>the wrong kind of jump can </a:t>
            </a:r>
            <a:r>
              <a:rPr lang="en-US" sz="2000" dirty="0" smtClean="0"/>
              <a:t>lead to incorrect </a:t>
            </a:r>
            <a:r>
              <a:rPr lang="en-US" sz="2000" dirty="0"/>
              <a:t>results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Example: suppose </a:t>
            </a:r>
            <a:r>
              <a:rPr lang="en-US" sz="2000" dirty="0"/>
              <a:t>we're giving a signed interpretation. If AX </a:t>
            </a:r>
            <a:r>
              <a:rPr lang="en-US" sz="2000" dirty="0" smtClean="0"/>
              <a:t>= 7FFFh</a:t>
            </a:r>
            <a:r>
              <a:rPr lang="en-US" sz="2000" dirty="0"/>
              <a:t>, BX = 8000h, and we </a:t>
            </a:r>
            <a:r>
              <a:rPr lang="en-US" sz="2000" dirty="0" smtClean="0"/>
              <a:t>execute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b="1" i="1" dirty="0" smtClean="0"/>
              <a:t>CXP </a:t>
            </a:r>
            <a:r>
              <a:rPr lang="en-US" sz="2000" b="1" i="1" dirty="0"/>
              <a:t>AX,BX</a:t>
            </a:r>
          </a:p>
          <a:p>
            <a:pPr marL="0" indent="0">
              <a:buNone/>
            </a:pPr>
            <a:r>
              <a:rPr lang="en-US" sz="2000" b="1" i="1" dirty="0" smtClean="0"/>
              <a:t>		JL BELOW</a:t>
            </a:r>
          </a:p>
          <a:p>
            <a:r>
              <a:rPr lang="en-US" sz="2000" dirty="0" smtClean="0"/>
              <a:t>Even </a:t>
            </a:r>
            <a:r>
              <a:rPr lang="en-US" sz="2000" dirty="0"/>
              <a:t>though </a:t>
            </a:r>
            <a:r>
              <a:rPr lang="en-US" sz="2000" dirty="0" smtClean="0"/>
              <a:t>7FFFh </a:t>
            </a:r>
            <a:r>
              <a:rPr lang="en-US" sz="2000" dirty="0"/>
              <a:t>&gt; 8000h in a signed </a:t>
            </a:r>
            <a:r>
              <a:rPr lang="en-US" sz="2000" dirty="0" smtClean="0"/>
              <a:t>sense, </a:t>
            </a:r>
            <a:r>
              <a:rPr lang="en-US" sz="2000" dirty="0"/>
              <a:t>the program does not </a:t>
            </a:r>
            <a:r>
              <a:rPr lang="en-US" sz="2000" dirty="0" smtClean="0"/>
              <a:t>jump to BELOW, because </a:t>
            </a:r>
            <a:r>
              <a:rPr lang="en-US" sz="2000" dirty="0"/>
              <a:t>7FFFh &lt; 8000h in an unsigned sense, and we </a:t>
            </a:r>
            <a:r>
              <a:rPr lang="en-US" sz="2000" dirty="0" smtClean="0"/>
              <a:t>are using </a:t>
            </a:r>
            <a:r>
              <a:rPr lang="en-US" sz="2000" dirty="0"/>
              <a:t>the unsigned jump JA.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5347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Unconditional Jump - JMP </a:t>
            </a:r>
            <a:r>
              <a:rPr lang="en-US" sz="3200" b="1" i="1" dirty="0"/>
              <a:t>Instruction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JMP </a:t>
            </a:r>
            <a:r>
              <a:rPr lang="en-US" sz="2800" i="1" dirty="0" smtClean="0"/>
              <a:t>(jump</a:t>
            </a:r>
            <a:r>
              <a:rPr lang="en-US" sz="2800" i="1" dirty="0"/>
              <a:t>) </a:t>
            </a:r>
            <a:r>
              <a:rPr lang="en-US" sz="2800" dirty="0"/>
              <a:t>instruction causes </a:t>
            </a:r>
            <a:r>
              <a:rPr lang="en-US" sz="2800" dirty="0" smtClean="0"/>
              <a:t>a unconditional </a:t>
            </a:r>
            <a:r>
              <a:rPr lang="en-US" sz="2800" dirty="0"/>
              <a:t>transfer of </a:t>
            </a:r>
            <a:r>
              <a:rPr lang="en-US" sz="2800" dirty="0" smtClean="0"/>
              <a:t>control. The </a:t>
            </a:r>
            <a:r>
              <a:rPr lang="en-US" sz="2800" dirty="0"/>
              <a:t>syntax </a:t>
            </a:r>
            <a:r>
              <a:rPr lang="en-US" sz="2800" dirty="0" smtClean="0"/>
              <a:t>is</a:t>
            </a:r>
          </a:p>
          <a:p>
            <a:r>
              <a:rPr lang="en-US" sz="2800" dirty="0"/>
              <a:t>JMP </a:t>
            </a:r>
            <a:r>
              <a:rPr lang="en-US" sz="2800" dirty="0" smtClean="0"/>
              <a:t>destination</a:t>
            </a:r>
          </a:p>
          <a:p>
            <a:r>
              <a:rPr lang="en-US" sz="2800" dirty="0"/>
              <a:t>where destination is usually a label in the same segment as the JMP </a:t>
            </a:r>
            <a:r>
              <a:rPr lang="en-US" sz="2800" dirty="0" smtClean="0"/>
              <a:t>itself.</a:t>
            </a:r>
          </a:p>
          <a:p>
            <a:r>
              <a:rPr lang="en-US" sz="2800" dirty="0"/>
              <a:t>JMP can be used to get around the range restriction of a </a:t>
            </a:r>
            <a:r>
              <a:rPr lang="en-US" sz="2800" dirty="0" smtClean="0"/>
              <a:t>conditional jump</a:t>
            </a:r>
            <a:r>
              <a:rPr lang="en-US" sz="2800" dirty="0"/>
              <a:t>. 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43182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Branching </a:t>
            </a:r>
            <a:r>
              <a:rPr lang="en-US" sz="3200" b="1" i="1" dirty="0" smtClean="0"/>
              <a:t>Structures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Branching </a:t>
            </a:r>
            <a:r>
              <a:rPr lang="en-US" sz="2800" dirty="0"/>
              <a:t>structures enable a program </a:t>
            </a:r>
            <a:r>
              <a:rPr lang="en-US" sz="2800" dirty="0" smtClean="0"/>
              <a:t>to take </a:t>
            </a:r>
            <a:r>
              <a:rPr lang="en-US" sz="2800" dirty="0"/>
              <a:t>different paths, depending on conditions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9882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00" dirty="0" smtClean="0"/>
              <a:t>Agenda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980414" y="1604515"/>
            <a:ext cx="8229627" cy="4988593"/>
          </a:xfrm>
        </p:spPr>
        <p:txBody>
          <a:bodyPr/>
          <a:lstStyle/>
          <a:p>
            <a:pPr lvl="0">
              <a:buNone/>
            </a:pPr>
            <a:endParaRPr lang="en-US" sz="2177" dirty="0"/>
          </a:p>
          <a:p>
            <a:pPr lvl="0"/>
            <a:r>
              <a:rPr lang="en-US" sz="2177" dirty="0" smtClean="0"/>
              <a:t>Introduction</a:t>
            </a:r>
          </a:p>
          <a:p>
            <a:pPr lvl="0"/>
            <a:r>
              <a:rPr lang="en-US" sz="2177" dirty="0" smtClean="0"/>
              <a:t>Conditional Jumps</a:t>
            </a:r>
          </a:p>
          <a:p>
            <a:pPr lvl="0"/>
            <a:r>
              <a:rPr lang="en-US" sz="2177" dirty="0" smtClean="0"/>
              <a:t>JMP instruction</a:t>
            </a:r>
          </a:p>
          <a:p>
            <a:pPr lvl="0"/>
            <a:r>
              <a:rPr lang="en-US" sz="2177" dirty="0" smtClean="0"/>
              <a:t>Branching Structures</a:t>
            </a:r>
          </a:p>
          <a:p>
            <a:pPr lvl="0"/>
            <a:r>
              <a:rPr lang="en-US" sz="2177" dirty="0" smtClean="0"/>
              <a:t>Loops</a:t>
            </a:r>
          </a:p>
          <a:p>
            <a:pPr lvl="0"/>
            <a:endParaRPr lang="en-US" sz="2177" dirty="0"/>
          </a:p>
          <a:p>
            <a:pPr lvl="1">
              <a:buNone/>
            </a:pPr>
            <a:endParaRPr lang="en-US" sz="2177" dirty="0"/>
          </a:p>
          <a:p>
            <a:pPr lvl="0"/>
            <a:endParaRPr lang="en-US" sz="2177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395A-4C38-4654-8BDC-38EE99FBACC9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255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Branching </a:t>
            </a:r>
            <a:r>
              <a:rPr lang="en-US" sz="3200" b="1" i="1" dirty="0" smtClean="0"/>
              <a:t>Structures - IF-THEN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 IF-THEN structure may be- expressed in </a:t>
            </a:r>
            <a:r>
              <a:rPr lang="en-US" sz="2800" dirty="0" err="1" smtClean="0"/>
              <a:t>pseudocode</a:t>
            </a:r>
            <a:r>
              <a:rPr lang="en-US" sz="2800" dirty="0" smtClean="0"/>
              <a:t> </a:t>
            </a:r>
            <a:r>
              <a:rPr lang="en-US" sz="2800" dirty="0"/>
              <a:t>as follows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	IF </a:t>
            </a:r>
            <a:r>
              <a:rPr lang="en-US" sz="2800" i="1" dirty="0"/>
              <a:t>condition </a:t>
            </a:r>
            <a:r>
              <a:rPr lang="en-US" sz="2800" dirty="0"/>
              <a:t>is true</a:t>
            </a:r>
          </a:p>
          <a:p>
            <a:pPr marL="0" indent="0">
              <a:buNone/>
            </a:pPr>
            <a:r>
              <a:rPr lang="en-US" sz="2800" dirty="0"/>
              <a:t>		THEN</a:t>
            </a:r>
          </a:p>
          <a:p>
            <a:pPr marL="0" indent="0">
              <a:buNone/>
            </a:pPr>
            <a:r>
              <a:rPr lang="en-US" sz="2800" dirty="0"/>
              <a:t>			execute true-branch statements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END_IF</a:t>
            </a:r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i="1" dirty="0" smtClean="0"/>
              <a:t>condition </a:t>
            </a:r>
            <a:r>
              <a:rPr lang="en-US" sz="2800" dirty="0"/>
              <a:t>is an </a:t>
            </a:r>
            <a:r>
              <a:rPr lang="en-US" sz="2800" dirty="0" smtClean="0"/>
              <a:t>expression </a:t>
            </a:r>
            <a:r>
              <a:rPr lang="en-US" sz="2800" dirty="0"/>
              <a:t>that is true or </a:t>
            </a:r>
            <a:r>
              <a:rPr lang="en-US" sz="2800" dirty="0" smtClean="0"/>
              <a:t>false. </a:t>
            </a:r>
          </a:p>
          <a:p>
            <a:r>
              <a:rPr lang="en-US" sz="2800" dirty="0" smtClean="0"/>
              <a:t>If the condition is true, the true branch statement </a:t>
            </a:r>
            <a:r>
              <a:rPr lang="en-US" sz="2800" smtClean="0"/>
              <a:t>is executed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32363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Branching </a:t>
            </a:r>
            <a:r>
              <a:rPr lang="en-US" sz="3200" b="1" i="1" dirty="0" smtClean="0"/>
              <a:t>Structures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Branching </a:t>
            </a:r>
            <a:r>
              <a:rPr lang="en-US" sz="2800" dirty="0"/>
              <a:t>structures enable a program </a:t>
            </a:r>
            <a:r>
              <a:rPr lang="en-US" sz="2800" dirty="0" smtClean="0"/>
              <a:t>to take </a:t>
            </a:r>
            <a:r>
              <a:rPr lang="en-US" sz="2800" dirty="0"/>
              <a:t>different paths, depending on conditions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47940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Branching </a:t>
            </a:r>
            <a:r>
              <a:rPr lang="en-US" sz="3200" b="1" i="1" dirty="0" smtClean="0"/>
              <a:t>Structures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Branching </a:t>
            </a:r>
            <a:r>
              <a:rPr lang="en-US" sz="2800" dirty="0"/>
              <a:t>structures enable a program </a:t>
            </a:r>
            <a:r>
              <a:rPr lang="en-US" sz="2800" dirty="0" smtClean="0"/>
              <a:t>to take </a:t>
            </a:r>
            <a:r>
              <a:rPr lang="en-US" sz="2800" dirty="0"/>
              <a:t>different paths, depending on conditions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37035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Branching </a:t>
            </a:r>
            <a:r>
              <a:rPr lang="en-US" sz="3200" b="1" i="1" dirty="0" smtClean="0"/>
              <a:t>Structures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Branching </a:t>
            </a:r>
            <a:r>
              <a:rPr lang="en-US" sz="2800" dirty="0"/>
              <a:t>structures enable a program </a:t>
            </a:r>
            <a:r>
              <a:rPr lang="en-US" sz="2800" dirty="0" smtClean="0"/>
              <a:t>to take </a:t>
            </a:r>
            <a:r>
              <a:rPr lang="en-US" sz="2800" dirty="0"/>
              <a:t>different paths, depending on conditions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9258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Branching </a:t>
            </a:r>
            <a:r>
              <a:rPr lang="en-US" sz="3200" b="1" i="1" dirty="0" smtClean="0"/>
              <a:t>Structures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Branching </a:t>
            </a:r>
            <a:r>
              <a:rPr lang="en-US" sz="2800" dirty="0"/>
              <a:t>structures enable a program </a:t>
            </a:r>
            <a:r>
              <a:rPr lang="en-US" sz="2800" dirty="0" smtClean="0"/>
              <a:t>to take </a:t>
            </a:r>
            <a:r>
              <a:rPr lang="en-US" sz="2800" dirty="0"/>
              <a:t>different paths, depending on conditions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21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Branching </a:t>
            </a:r>
            <a:r>
              <a:rPr lang="en-US" sz="3200" b="1" i="1" dirty="0" smtClean="0"/>
              <a:t>Structures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Branching </a:t>
            </a:r>
            <a:r>
              <a:rPr lang="en-US" sz="2800" dirty="0"/>
              <a:t>structures enable a program </a:t>
            </a:r>
            <a:r>
              <a:rPr lang="en-US" sz="2800" dirty="0" smtClean="0"/>
              <a:t>to take </a:t>
            </a:r>
            <a:r>
              <a:rPr lang="en-US" sz="2800" dirty="0"/>
              <a:t>different paths, depending on conditions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26860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Branching </a:t>
            </a:r>
            <a:r>
              <a:rPr lang="en-US" sz="3200" b="1" i="1" dirty="0" smtClean="0"/>
              <a:t>Structures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Branching </a:t>
            </a:r>
            <a:r>
              <a:rPr lang="en-US" sz="2800" dirty="0"/>
              <a:t>structures enable a program </a:t>
            </a:r>
            <a:r>
              <a:rPr lang="en-US" sz="2800" dirty="0" smtClean="0"/>
              <a:t>to take </a:t>
            </a:r>
            <a:r>
              <a:rPr lang="en-US" sz="2800" dirty="0"/>
              <a:t>different paths, depending on conditions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95502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b="1" i="1" dirty="0" smtClean="0"/>
              <a:t>Flow Control</a:t>
            </a:r>
            <a:endParaRPr lang="en-US" sz="3266" b="1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jump </a:t>
            </a:r>
            <a:r>
              <a:rPr lang="en-US" sz="2800" dirty="0"/>
              <a:t>and </a:t>
            </a:r>
            <a:r>
              <a:rPr lang="en-US" sz="2800" dirty="0" smtClean="0"/>
              <a:t>loop </a:t>
            </a:r>
            <a:r>
              <a:rPr lang="en-US" sz="2800" dirty="0"/>
              <a:t>instructions transfer control to another </a:t>
            </a:r>
            <a:r>
              <a:rPr lang="en-US" sz="2800" dirty="0" smtClean="0"/>
              <a:t>part of program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his transfer </a:t>
            </a:r>
            <a:r>
              <a:rPr lang="en-US" sz="2800" dirty="0"/>
              <a:t>can be </a:t>
            </a:r>
            <a:r>
              <a:rPr lang="en-US" sz="2800" dirty="0" smtClean="0"/>
              <a:t>unconditional </a:t>
            </a:r>
            <a:r>
              <a:rPr lang="en-US" sz="2800" smtClean="0"/>
              <a:t>or conditional </a:t>
            </a:r>
            <a:r>
              <a:rPr lang="en-US" sz="2800" dirty="0" smtClean="0"/>
              <a:t>depending </a:t>
            </a:r>
            <a:r>
              <a:rPr lang="en-US" sz="2800" dirty="0"/>
              <a:t>on a </a:t>
            </a:r>
            <a:r>
              <a:rPr lang="en-US" sz="2800" dirty="0" smtClean="0"/>
              <a:t>particular </a:t>
            </a:r>
            <a:r>
              <a:rPr lang="en-US" sz="2800" dirty="0"/>
              <a:t>combination </a:t>
            </a:r>
            <a:r>
              <a:rPr lang="en-US" sz="2800" dirty="0" smtClean="0"/>
              <a:t>of </a:t>
            </a:r>
            <a:r>
              <a:rPr lang="en-US" sz="2800" dirty="0"/>
              <a:t>status </a:t>
            </a:r>
            <a:r>
              <a:rPr lang="en-US" sz="2800" dirty="0" smtClean="0"/>
              <a:t>flag settings.</a:t>
            </a:r>
          </a:p>
          <a:p>
            <a:endParaRPr lang="en-US" sz="254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144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 smtClean="0"/>
              <a:t>Conditional Jumps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JNZ </a:t>
            </a:r>
            <a:r>
              <a:rPr lang="en-US" sz="2800" dirty="0"/>
              <a:t>is </a:t>
            </a:r>
            <a:r>
              <a:rPr lang="en-US" sz="2800" dirty="0" smtClean="0"/>
              <a:t>a conditional </a:t>
            </a:r>
            <a:r>
              <a:rPr lang="en-US" sz="2800" dirty="0"/>
              <a:t>jump instruction. The syntax </a:t>
            </a:r>
            <a:r>
              <a:rPr lang="en-US" sz="2800" dirty="0" smtClean="0"/>
              <a:t>is</a:t>
            </a:r>
          </a:p>
          <a:p>
            <a:r>
              <a:rPr lang="en-US" sz="2800" dirty="0" err="1"/>
              <a:t>Jxxx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destination_label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65883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/>
              <a:t>Conditional Jumps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condition for the jump </a:t>
            </a:r>
            <a:r>
              <a:rPr lang="en-US" sz="2800" dirty="0" smtClean="0"/>
              <a:t>is </a:t>
            </a:r>
            <a:r>
              <a:rPr lang="en-US" sz="2800" dirty="0"/>
              <a:t>true, the next instruction to be executed </a:t>
            </a:r>
            <a:r>
              <a:rPr lang="en-US" sz="2800" dirty="0" smtClean="0"/>
              <a:t>is the </a:t>
            </a:r>
            <a:r>
              <a:rPr lang="en-US" sz="2800" dirty="0"/>
              <a:t>one at </a:t>
            </a:r>
            <a:r>
              <a:rPr lang="en-US" sz="2800" dirty="0" err="1"/>
              <a:t>destination_label</a:t>
            </a:r>
            <a:r>
              <a:rPr lang="en-US" sz="2800" dirty="0"/>
              <a:t>, which may precede or follow the jump </a:t>
            </a:r>
            <a:r>
              <a:rPr lang="en-US" sz="2800" dirty="0" smtClean="0"/>
              <a:t>instruction. 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condition is false, the instruction Immediately </a:t>
            </a:r>
            <a:r>
              <a:rPr lang="en-US" sz="2800" dirty="0" smtClean="0"/>
              <a:t>following the </a:t>
            </a:r>
            <a:r>
              <a:rPr lang="en-US" sz="2800" dirty="0"/>
              <a:t>jump </a:t>
            </a:r>
            <a:r>
              <a:rPr lang="en-US" sz="2800" dirty="0" smtClean="0"/>
              <a:t>executed. 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JNZ, the condition Is that the result of the </a:t>
            </a:r>
            <a:r>
              <a:rPr lang="en-US" sz="2800" dirty="0" smtClean="0"/>
              <a:t>previous operation </a:t>
            </a:r>
            <a:r>
              <a:rPr lang="en-US" sz="2800" dirty="0"/>
              <a:t>is not zero</a:t>
            </a:r>
            <a:endParaRPr lang="en-US" sz="254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2617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/>
              <a:t>Conditional Jumps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983346" y="1326523"/>
            <a:ext cx="9762186" cy="4803913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/>
              <a:t>To demonstrate the jump instructions the program below displays the IBM </a:t>
            </a:r>
            <a:r>
              <a:rPr lang="en-US" sz="2800" dirty="0"/>
              <a:t>character set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.model small</a:t>
            </a:r>
          </a:p>
          <a:p>
            <a:pPr marL="0" indent="0">
              <a:buNone/>
            </a:pPr>
            <a:r>
              <a:rPr lang="en-US" sz="2800" dirty="0" smtClean="0"/>
              <a:t>.stack 100h</a:t>
            </a:r>
          </a:p>
          <a:p>
            <a:pPr marL="0" indent="0">
              <a:buNone/>
            </a:pPr>
            <a:r>
              <a:rPr lang="en-US" sz="2800" dirty="0" smtClean="0"/>
              <a:t>.code</a:t>
            </a:r>
          </a:p>
          <a:p>
            <a:pPr marL="0" indent="0">
              <a:buNone/>
            </a:pPr>
            <a:r>
              <a:rPr lang="en-US" sz="2800" dirty="0" smtClean="0"/>
              <a:t>MAIN PROC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MOV AH, 2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MOV CX, 256	; Loop counter, number of characters to display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MOV DL, 0	; Contains ASCII code of character to display, starting with 0</a:t>
            </a:r>
          </a:p>
          <a:p>
            <a:pPr marL="0" indent="0">
              <a:buNone/>
            </a:pPr>
            <a:r>
              <a:rPr lang="en-US" sz="2800" dirty="0" smtClean="0"/>
              <a:t>DISPLAY_LOOP: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INT 21H		; Output the character in DL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INC DL		; Update to next character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DEC CX		; Decrement loop counter</a:t>
            </a:r>
          </a:p>
          <a:p>
            <a:pPr marL="0" indent="0">
              <a:buNone/>
            </a:pPr>
            <a:r>
              <a:rPr lang="en-US" sz="2800" dirty="0"/>
              <a:t>	JNZ </a:t>
            </a:r>
            <a:r>
              <a:rPr lang="en-US" sz="2800" dirty="0" smtClean="0"/>
              <a:t>DISPLAY_LOOP	; Repeat the statements if CX is not 0</a:t>
            </a:r>
          </a:p>
          <a:p>
            <a:pPr marL="0" indent="0">
              <a:buNone/>
            </a:pPr>
            <a:r>
              <a:rPr lang="en-US" sz="2800" dirty="0" smtClean="0"/>
              <a:t>MAIN ENDP</a:t>
            </a:r>
          </a:p>
          <a:p>
            <a:pPr marL="0" indent="0">
              <a:buNone/>
            </a:pPr>
            <a:r>
              <a:rPr lang="en-US" sz="2800" dirty="0" smtClean="0"/>
              <a:t>END MAIN</a:t>
            </a:r>
            <a:endParaRPr lang="en-US" sz="254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1125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/>
              <a:t>Conditional Jumps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To display the characters, </a:t>
            </a:r>
            <a:r>
              <a:rPr lang="en-US" sz="2800" dirty="0" smtClean="0"/>
              <a:t>a loop is used (JNZ </a:t>
            </a:r>
            <a:r>
              <a:rPr lang="en-US" sz="2800" dirty="0"/>
              <a:t>DISPLAY_LOOP</a:t>
            </a:r>
            <a:r>
              <a:rPr lang="en-US" sz="2800" dirty="0" smtClean="0"/>
              <a:t>) instruction. </a:t>
            </a:r>
          </a:p>
          <a:p>
            <a:r>
              <a:rPr lang="en-US" sz="2800" dirty="0" smtClean="0"/>
              <a:t>Before entering the </a:t>
            </a:r>
            <a:r>
              <a:rPr lang="en-US" sz="2800" dirty="0"/>
              <a:t>loop, AH Is initialized </a:t>
            </a:r>
            <a:r>
              <a:rPr lang="en-US" sz="2800" dirty="0" smtClean="0"/>
              <a:t>to </a:t>
            </a:r>
            <a:r>
              <a:rPr lang="en-US" sz="2800" dirty="0"/>
              <a:t>2 (</a:t>
            </a:r>
            <a:r>
              <a:rPr lang="en-US" sz="2800" dirty="0" smtClean="0"/>
              <a:t>single character </a:t>
            </a:r>
            <a:r>
              <a:rPr lang="en-US" sz="2800" dirty="0"/>
              <a:t>display) and DL is </a:t>
            </a:r>
            <a:r>
              <a:rPr lang="en-US" sz="2800" dirty="0" smtClean="0"/>
              <a:t>set to </a:t>
            </a:r>
            <a:r>
              <a:rPr lang="en-US" sz="2800" dirty="0"/>
              <a:t>0, the </a:t>
            </a:r>
            <a:r>
              <a:rPr lang="en-US" sz="2800" dirty="0" smtClean="0"/>
              <a:t>initial </a:t>
            </a:r>
            <a:r>
              <a:rPr lang="en-US" sz="2800" dirty="0"/>
              <a:t>ASCII code. </a:t>
            </a:r>
            <a:endParaRPr lang="en-US" sz="2800" dirty="0" smtClean="0"/>
          </a:p>
          <a:p>
            <a:r>
              <a:rPr lang="en-US" sz="2800" dirty="0" smtClean="0"/>
              <a:t>CX </a:t>
            </a:r>
            <a:r>
              <a:rPr lang="en-US" sz="2800" dirty="0"/>
              <a:t>Is the loop counter; it is set to 256 </a:t>
            </a:r>
            <a:r>
              <a:rPr lang="en-US" sz="2800" dirty="0" smtClean="0"/>
              <a:t>before entering </a:t>
            </a:r>
            <a:r>
              <a:rPr lang="en-US" sz="2800" dirty="0"/>
              <a:t>the loop and is decremented after each character </a:t>
            </a:r>
            <a:r>
              <a:rPr lang="en-US" sz="2800" dirty="0" smtClean="0"/>
              <a:t>is displayed.</a:t>
            </a:r>
          </a:p>
          <a:p>
            <a:r>
              <a:rPr lang="en-US" sz="2800" dirty="0"/>
              <a:t>The instruction that controls the loop is </a:t>
            </a:r>
            <a:r>
              <a:rPr lang="en-US" sz="2800" i="1" dirty="0"/>
              <a:t>J</a:t>
            </a:r>
            <a:r>
              <a:rPr lang="en-US" sz="2800" i="1" dirty="0" smtClean="0"/>
              <a:t>NZ (</a:t>
            </a:r>
            <a:r>
              <a:rPr lang="en-US" sz="2800" dirty="0" smtClean="0"/>
              <a:t>Jump </a:t>
            </a:r>
            <a:r>
              <a:rPr lang="en-US" sz="2800" dirty="0"/>
              <a:t>if Not Zero). </a:t>
            </a:r>
            <a:endParaRPr lang="en-US" sz="2800" dirty="0" smtClean="0"/>
          </a:p>
          <a:p>
            <a:r>
              <a:rPr lang="en-US" sz="2800" dirty="0" smtClean="0"/>
              <a:t>If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result of the preceding Instruction (DEC CX) </a:t>
            </a:r>
            <a:r>
              <a:rPr lang="en-US" sz="2800" dirty="0" smtClean="0"/>
              <a:t>is not </a:t>
            </a:r>
            <a:r>
              <a:rPr lang="en-US" sz="2800" dirty="0"/>
              <a:t>zero, </a:t>
            </a:r>
            <a:r>
              <a:rPr lang="en-US" sz="2800" dirty="0" smtClean="0"/>
              <a:t>the </a:t>
            </a:r>
            <a:r>
              <a:rPr lang="en-US" sz="2800" i="1" dirty="0" smtClean="0"/>
              <a:t>JNZ</a:t>
            </a:r>
            <a:r>
              <a:rPr lang="en-US" sz="2800" i="1" dirty="0"/>
              <a:t> </a:t>
            </a:r>
            <a:r>
              <a:rPr lang="en-US" sz="2800" dirty="0" smtClean="0"/>
              <a:t>instruction </a:t>
            </a:r>
            <a:r>
              <a:rPr lang="en-US" sz="2800" dirty="0"/>
              <a:t>transfers control to the instruction at label DISPLAY_LOOP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When</a:t>
            </a:r>
            <a:r>
              <a:rPr lang="en-US" sz="2800" dirty="0"/>
              <a:t> </a:t>
            </a:r>
            <a:r>
              <a:rPr lang="en-US" sz="2800" dirty="0" smtClean="0"/>
              <a:t>CX </a:t>
            </a:r>
            <a:r>
              <a:rPr lang="en-US" sz="2800" dirty="0"/>
              <a:t>finally contains </a:t>
            </a:r>
            <a:r>
              <a:rPr lang="en-US" sz="2800" dirty="0" smtClean="0"/>
              <a:t>0, </a:t>
            </a:r>
            <a:r>
              <a:rPr lang="en-US" sz="2800" dirty="0"/>
              <a:t>the </a:t>
            </a:r>
            <a:r>
              <a:rPr lang="en-US" sz="2800" dirty="0" smtClean="0"/>
              <a:t>loop ends.</a:t>
            </a:r>
            <a:endParaRPr lang="en-US" sz="254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38662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/>
              <a:t>CPU </a:t>
            </a:r>
            <a:r>
              <a:rPr lang="en-US" sz="3200" i="1" dirty="0" smtClean="0"/>
              <a:t>Implementing </a:t>
            </a:r>
            <a:r>
              <a:rPr lang="en-US" sz="3200" i="1" dirty="0"/>
              <a:t>a Conditional Jump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To implement a conditional jump, the CPU looks at the FLAGS </a:t>
            </a:r>
            <a:r>
              <a:rPr lang="en-US" sz="2800" dirty="0" smtClean="0"/>
              <a:t>register, which </a:t>
            </a:r>
            <a:r>
              <a:rPr lang="en-US" sz="2800" dirty="0"/>
              <a:t>reflects the result of </a:t>
            </a:r>
            <a:r>
              <a:rPr lang="en-US" sz="2800" dirty="0" smtClean="0"/>
              <a:t>last instruction.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</a:t>
            </a:r>
            <a:r>
              <a:rPr lang="en-US" sz="2800" dirty="0" smtClean="0"/>
              <a:t>condition </a:t>
            </a:r>
            <a:r>
              <a:rPr lang="en-US" sz="2800" dirty="0"/>
              <a:t>for the jump </a:t>
            </a:r>
            <a:r>
              <a:rPr lang="en-US" sz="2800" dirty="0" smtClean="0"/>
              <a:t>(a </a:t>
            </a:r>
            <a:r>
              <a:rPr lang="en-US" sz="2800" dirty="0"/>
              <a:t>combination of </a:t>
            </a:r>
            <a:r>
              <a:rPr lang="en-US" sz="2800" dirty="0" smtClean="0"/>
              <a:t>status FLAGS </a:t>
            </a:r>
            <a:r>
              <a:rPr lang="en-US" sz="2800" dirty="0"/>
              <a:t>settings) are </a:t>
            </a:r>
            <a:r>
              <a:rPr lang="en-US" sz="2800" dirty="0" smtClean="0"/>
              <a:t>true, </a:t>
            </a:r>
            <a:r>
              <a:rPr lang="en-US" sz="2800" dirty="0"/>
              <a:t>the CPU adjusts the IP to point to the destination </a:t>
            </a:r>
            <a:r>
              <a:rPr lang="en-US" sz="2800" dirty="0" smtClean="0"/>
              <a:t>label, so </a:t>
            </a:r>
            <a:r>
              <a:rPr lang="en-US" sz="2800" dirty="0"/>
              <a:t>that the instruction at this label will be done next.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the </a:t>
            </a:r>
            <a:r>
              <a:rPr lang="en-US" sz="2800" dirty="0" smtClean="0"/>
              <a:t>jump condition is </a:t>
            </a:r>
            <a:r>
              <a:rPr lang="en-US" sz="2800" dirty="0"/>
              <a:t>false, then IP is not altered; </a:t>
            </a:r>
            <a:r>
              <a:rPr lang="en-US" sz="2800" dirty="0" smtClean="0"/>
              <a:t>which skips the jump and executes the </a:t>
            </a:r>
            <a:r>
              <a:rPr lang="en-US" sz="2800" dirty="0"/>
              <a:t>next instruction in </a:t>
            </a:r>
            <a:r>
              <a:rPr lang="en-US" sz="2800" dirty="0" smtClean="0"/>
              <a:t>code.</a:t>
            </a:r>
          </a:p>
          <a:p>
            <a:r>
              <a:rPr lang="en-US" sz="2800" dirty="0" smtClean="0"/>
              <a:t>In last </a:t>
            </a:r>
            <a:r>
              <a:rPr lang="en-US" sz="2800" dirty="0"/>
              <a:t>example, </a:t>
            </a:r>
            <a:r>
              <a:rPr lang="en-US" sz="2800" dirty="0" smtClean="0"/>
              <a:t>CPU </a:t>
            </a:r>
            <a:r>
              <a:rPr lang="en-US" sz="2800" dirty="0"/>
              <a:t>executes JNZ </a:t>
            </a:r>
            <a:r>
              <a:rPr lang="en-US" sz="2800" dirty="0" smtClean="0"/>
              <a:t>DISPLAY_LOOP by checking ZF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600" dirty="0" smtClean="0"/>
              <a:t>If </a:t>
            </a:r>
            <a:r>
              <a:rPr lang="en-US" sz="2600" dirty="0"/>
              <a:t>ZF = 0, control transfers to PRINT_LOOP; if ZF = 1, </a:t>
            </a:r>
            <a:r>
              <a:rPr lang="en-US" sz="2600" dirty="0" smtClean="0"/>
              <a:t>the </a:t>
            </a:r>
            <a:r>
              <a:rPr lang="en-US" sz="2800" dirty="0" smtClean="0"/>
              <a:t>program </a:t>
            </a:r>
            <a:r>
              <a:rPr lang="en-US" sz="2800" dirty="0"/>
              <a:t>goes on to execute </a:t>
            </a:r>
            <a:r>
              <a:rPr lang="en-US" sz="2800" dirty="0" smtClean="0"/>
              <a:t>following instruction.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0402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 smtClean="0"/>
              <a:t>Conditional Jump Categories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There are three </a:t>
            </a:r>
            <a:r>
              <a:rPr lang="en-US" sz="2800" dirty="0" smtClean="0"/>
              <a:t>categories; </a:t>
            </a:r>
          </a:p>
          <a:p>
            <a:r>
              <a:rPr lang="en-US" sz="2800" dirty="0" smtClean="0"/>
              <a:t>(</a:t>
            </a:r>
            <a:r>
              <a:rPr lang="en-US" sz="2800" dirty="0"/>
              <a:t>1) </a:t>
            </a:r>
            <a:r>
              <a:rPr lang="en-US" sz="2800" dirty="0" smtClean="0"/>
              <a:t>signed </a:t>
            </a:r>
            <a:r>
              <a:rPr lang="en-US" sz="2800" dirty="0"/>
              <a:t>jumps are used when a signed interpretation is being </a:t>
            </a:r>
            <a:r>
              <a:rPr lang="en-US" sz="2800" dirty="0" smtClean="0"/>
              <a:t>given to </a:t>
            </a:r>
            <a:r>
              <a:rPr lang="en-US" sz="2800" dirty="0"/>
              <a:t>results, 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/>
              <a:t>2) the unsigned jumps are used for an unsigned interpretation</a:t>
            </a:r>
            <a:r>
              <a:rPr lang="en-US" sz="2800" dirty="0" smtClean="0"/>
              <a:t>, and </a:t>
            </a:r>
          </a:p>
          <a:p>
            <a:r>
              <a:rPr lang="en-US" sz="2800" dirty="0" smtClean="0"/>
              <a:t>(</a:t>
            </a:r>
            <a:r>
              <a:rPr lang="en-US" sz="2800" dirty="0"/>
              <a:t>3) the single-flag jumps, which operate on settings/of </a:t>
            </a:r>
            <a:r>
              <a:rPr lang="en-US" sz="2800" dirty="0" smtClean="0"/>
              <a:t>individual flags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jump instructions themselves do not affect the </a:t>
            </a:r>
            <a:r>
              <a:rPr lang="en-US" sz="2800" dirty="0" smtClean="0"/>
              <a:t>flags.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4492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830</TotalTime>
  <Words>1132</Words>
  <Application>Microsoft Office PowerPoint</Application>
  <PresentationFormat>Widescreen</PresentationFormat>
  <Paragraphs>228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Wisp</vt:lpstr>
      <vt:lpstr>Flow Control Instructions </vt:lpstr>
      <vt:lpstr>Agenda</vt:lpstr>
      <vt:lpstr>Flow Control</vt:lpstr>
      <vt:lpstr>Conditional Jumps</vt:lpstr>
      <vt:lpstr>Conditional Jumps</vt:lpstr>
      <vt:lpstr>Conditional Jumps</vt:lpstr>
      <vt:lpstr>Conditional Jumps</vt:lpstr>
      <vt:lpstr>CPU Implementing a Conditional Jump</vt:lpstr>
      <vt:lpstr>Conditional Jump Categories</vt:lpstr>
      <vt:lpstr>Signed Jumps</vt:lpstr>
      <vt:lpstr>Unsigned Conditional Jumps</vt:lpstr>
      <vt:lpstr>Single-Flag Jumps</vt:lpstr>
      <vt:lpstr>CMP Instruction</vt:lpstr>
      <vt:lpstr>CMP Example</vt:lpstr>
      <vt:lpstr>Interpreting Conditional Jumps</vt:lpstr>
      <vt:lpstr>Conditional Jump without CMP</vt:lpstr>
      <vt:lpstr>Signed Versus Unsigned Jumps</vt:lpstr>
      <vt:lpstr>Unconditional Jump - JMP Instruction</vt:lpstr>
      <vt:lpstr>Branching Structures</vt:lpstr>
      <vt:lpstr>Branching Structures - IF-THEN</vt:lpstr>
      <vt:lpstr>Branching Structures</vt:lpstr>
      <vt:lpstr>Branching Structures</vt:lpstr>
      <vt:lpstr>Branching Structures</vt:lpstr>
      <vt:lpstr>Branching Structures</vt:lpstr>
      <vt:lpstr>Branching Structures</vt:lpstr>
      <vt:lpstr>Branching Structures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Computer Organisation </dc:title>
  <dc:creator>Microsoft account</dc:creator>
  <cp:lastModifiedBy>Microsoft account</cp:lastModifiedBy>
  <cp:revision>572</cp:revision>
  <dcterms:created xsi:type="dcterms:W3CDTF">2020-10-13T16:44:39Z</dcterms:created>
  <dcterms:modified xsi:type="dcterms:W3CDTF">2021-08-15T04:04:32Z</dcterms:modified>
</cp:coreProperties>
</file>