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  <p:sldId id="274" r:id="rId19"/>
    <p:sldId id="275" r:id="rId20"/>
    <p:sldId id="28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F6ADF-76BE-4E67-B3A7-E4E519D3E160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028E9-9339-45F1-B423-835F58D37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028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037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78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953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869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970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548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44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426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671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975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928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0D29-463A-43D6-BBEF-693D30580A1C}" type="datetimeFigureOut">
              <a:rPr lang="en-IE" smtClean="0"/>
              <a:t>24/03/2014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  <p:pic>
        <p:nvPicPr>
          <p:cNvPr id="7" name="Picture 2" descr="C:\Users\Bryan\Desktop\MMUG\CS.DIT2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719526"/>
            <a:ext cx="1800200" cy="123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dit.ie/media/logo/DIT_logocol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951008"/>
            <a:ext cx="792088" cy="7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6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hyperlink" Target="https://github.com/skooter500/" TargetMode="External"/><Relationship Id="rId7" Type="http://schemas.openxmlformats.org/officeDocument/2006/relationships/hyperlink" Target="http://natureofcode.com/" TargetMode="External"/><Relationship Id="rId2" Type="http://schemas.openxmlformats.org/officeDocument/2006/relationships/hyperlink" Target="http://www.red3d.com/cwr/ste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ges-systems.com/blog/2009/07/08/unitysteer-steering-components-for-unity/" TargetMode="External"/><Relationship Id="rId5" Type="http://schemas.openxmlformats.org/officeDocument/2006/relationships/hyperlink" Target="http://opensteer.sourceforge.net/" TargetMode="External"/><Relationship Id="rId4" Type="http://schemas.openxmlformats.org/officeDocument/2006/relationships/hyperlink" Target="http://www.youtube.com/skooter500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Game AI</a:t>
            </a:r>
            <a:br>
              <a:rPr lang="en-IE" dirty="0" smtClean="0"/>
            </a:br>
            <a:r>
              <a:rPr lang="en-IE" dirty="0" smtClean="0"/>
              <a:t>(Game Engines 2</a:t>
            </a:r>
            <a:r>
              <a:rPr lang="en-IE" dirty="0" smtClean="0"/>
              <a:t>)</a:t>
            </a:r>
            <a:br>
              <a:rPr lang="en-IE" dirty="0" smtClean="0"/>
            </a:br>
            <a:r>
              <a:rPr lang="en-IE" dirty="0" smtClean="0"/>
              <a:t>A Crash Course in </a:t>
            </a:r>
            <a:r>
              <a:rPr lang="en-IE" smtClean="0"/>
              <a:t>Steering Behaviours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Dr Bryan Duggan</a:t>
            </a:r>
          </a:p>
          <a:p>
            <a:r>
              <a:rPr lang="en-IE" dirty="0" smtClean="0"/>
              <a:t>Dublin Institute of Technology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022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Pursue and Evade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17193"/>
            <a:ext cx="8229600" cy="222011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Based on underlying Seek and Flee</a:t>
            </a:r>
          </a:p>
          <a:p>
            <a:r>
              <a:rPr lang="en-US" dirty="0" smtClean="0"/>
              <a:t>Pursue – Predict future interception position of target and seek that point</a:t>
            </a:r>
          </a:p>
          <a:p>
            <a:r>
              <a:rPr lang="en-US" dirty="0" smtClean="0"/>
              <a:t>Evade – Use future prediction as target to flee from</a:t>
            </a:r>
          </a:p>
        </p:txBody>
      </p:sp>
      <p:pic>
        <p:nvPicPr>
          <p:cNvPr id="4" name="Picture 5" descr="new_pursue_and_ev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56869"/>
            <a:ext cx="3888432" cy="260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6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Pursue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dist</a:t>
            </a:r>
            <a:r>
              <a:rPr lang="en-IE" dirty="0" smtClean="0"/>
              <a:t> = (</a:t>
            </a:r>
            <a:r>
              <a:rPr lang="en-IE" dirty="0" err="1" smtClean="0"/>
              <a:t>agent.Target.Position</a:t>
            </a:r>
            <a:r>
              <a:rPr lang="en-IE" dirty="0" smtClean="0"/>
              <a:t> - </a:t>
            </a:r>
            <a:r>
              <a:rPr lang="en-IE" dirty="0" err="1" smtClean="0"/>
              <a:t>agent.Position</a:t>
            </a:r>
            <a:r>
              <a:rPr lang="en-IE" dirty="0" smtClean="0"/>
              <a:t>).Length();</a:t>
            </a:r>
          </a:p>
          <a:p>
            <a:r>
              <a:rPr lang="en-IE" dirty="0" err="1" smtClean="0"/>
              <a:t>lookAhead</a:t>
            </a:r>
            <a:r>
              <a:rPr lang="en-IE" dirty="0" smtClean="0"/>
              <a:t> = (</a:t>
            </a:r>
            <a:r>
              <a:rPr lang="en-IE" dirty="0" err="1" smtClean="0"/>
              <a:t>dist</a:t>
            </a:r>
            <a:r>
              <a:rPr lang="en-IE" dirty="0" smtClean="0"/>
              <a:t> / </a:t>
            </a:r>
            <a:r>
              <a:rPr lang="en-IE" dirty="0" err="1" smtClean="0"/>
              <a:t>agent.maxSpeed</a:t>
            </a:r>
            <a:r>
              <a:rPr lang="en-IE" dirty="0" smtClean="0"/>
              <a:t>);</a:t>
            </a:r>
          </a:p>
          <a:p>
            <a:r>
              <a:rPr lang="en-IE" dirty="0" smtClean="0"/>
              <a:t>target = </a:t>
            </a:r>
            <a:r>
              <a:rPr lang="en-IE" dirty="0" err="1" smtClean="0"/>
              <a:t>agent.Target.Position</a:t>
            </a:r>
            <a:r>
              <a:rPr lang="en-IE" dirty="0" smtClean="0"/>
              <a:t> + (</a:t>
            </a:r>
            <a:r>
              <a:rPr lang="en-IE" dirty="0" err="1" smtClean="0"/>
              <a:t>lookAhead</a:t>
            </a:r>
            <a:r>
              <a:rPr lang="en-IE" dirty="0" smtClean="0"/>
              <a:t> * </a:t>
            </a:r>
            <a:r>
              <a:rPr lang="en-IE" dirty="0" err="1" smtClean="0"/>
              <a:t>agent.Target.velocity</a:t>
            </a:r>
            <a:r>
              <a:rPr lang="en-IE" dirty="0" smtClean="0"/>
              <a:t>);          </a:t>
            </a:r>
          </a:p>
          <a:p>
            <a:r>
              <a:rPr lang="en-IE" dirty="0" smtClean="0"/>
              <a:t>return seek(target);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044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Arrive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Goal to arrive at target </a:t>
            </a:r>
            <a:br>
              <a:rPr lang="en-US" dirty="0" smtClean="0"/>
            </a:br>
            <a:r>
              <a:rPr lang="en-US" dirty="0" smtClean="0"/>
              <a:t>with zero velocity</a:t>
            </a:r>
          </a:p>
          <a:p>
            <a:r>
              <a:rPr lang="en-IE" dirty="0" smtClean="0"/>
              <a:t>Arrival behaviour is </a:t>
            </a:r>
            <a:br>
              <a:rPr lang="en-IE" dirty="0" smtClean="0"/>
            </a:br>
            <a:r>
              <a:rPr lang="en-IE" dirty="0" smtClean="0"/>
              <a:t>identical to seek while </a:t>
            </a:r>
            <a:br>
              <a:rPr lang="en-IE" dirty="0" smtClean="0"/>
            </a:br>
            <a:r>
              <a:rPr lang="en-IE" dirty="0" smtClean="0"/>
              <a:t>the character is far from </a:t>
            </a:r>
            <a:br>
              <a:rPr lang="en-IE" dirty="0" smtClean="0"/>
            </a:br>
            <a:r>
              <a:rPr lang="en-IE" dirty="0" smtClean="0"/>
              <a:t>its target. </a:t>
            </a:r>
          </a:p>
          <a:p>
            <a:r>
              <a:rPr lang="en-IE" dirty="0" smtClean="0"/>
              <a:t>This behaviour causes the </a:t>
            </a:r>
            <a:br>
              <a:rPr lang="en-IE" dirty="0" smtClean="0"/>
            </a:br>
            <a:r>
              <a:rPr lang="en-IE" dirty="0" smtClean="0"/>
              <a:t>character to slow down as it approaches the target, eventually slowing to a stop coincident with the target</a:t>
            </a:r>
          </a:p>
          <a:p>
            <a:r>
              <a:rPr lang="en-IE" dirty="0" smtClean="0"/>
              <a:t>Outside the stopping radius this desired velocity is clipped to </a:t>
            </a:r>
            <a:r>
              <a:rPr lang="en-IE" i="1" dirty="0" err="1" smtClean="0"/>
              <a:t>max_speed</a:t>
            </a:r>
            <a:r>
              <a:rPr lang="en-IE" i="1" dirty="0" smtClean="0"/>
              <a:t>, inside the stopping radius, desired velocity is ramped </a:t>
            </a:r>
            <a:r>
              <a:rPr lang="en-IE" dirty="0" smtClean="0"/>
              <a:t>down (e.g. linearly) to zero.</a:t>
            </a:r>
          </a:p>
          <a:p>
            <a:endParaRPr lang="en-IE" dirty="0"/>
          </a:p>
        </p:txBody>
      </p:sp>
      <p:pic>
        <p:nvPicPr>
          <p:cNvPr id="4" name="Picture 5" descr="new_arriv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69420"/>
            <a:ext cx="3936876" cy="263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5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err="1" smtClean="0"/>
              <a:t>targetOffset</a:t>
            </a:r>
            <a:r>
              <a:rPr lang="en-IE" dirty="0" smtClean="0"/>
              <a:t> = target - </a:t>
            </a:r>
            <a:r>
              <a:rPr lang="en-IE" dirty="0" err="1" smtClean="0"/>
              <a:t>agent.Position</a:t>
            </a:r>
            <a:r>
              <a:rPr lang="en-IE" dirty="0" smtClean="0"/>
              <a:t>;</a:t>
            </a:r>
          </a:p>
          <a:p>
            <a:r>
              <a:rPr lang="en-IE" dirty="0" smtClean="0"/>
              <a:t>distance = </a:t>
            </a:r>
            <a:r>
              <a:rPr lang="en-IE" dirty="0" err="1" smtClean="0"/>
              <a:t>targetOffset.Length</a:t>
            </a:r>
            <a:r>
              <a:rPr lang="en-IE" dirty="0" smtClean="0"/>
              <a:t>();</a:t>
            </a:r>
          </a:p>
          <a:p>
            <a:r>
              <a:rPr lang="en-IE" dirty="0" err="1" smtClean="0"/>
              <a:t>rampedSpeed</a:t>
            </a:r>
            <a:r>
              <a:rPr lang="en-IE" dirty="0" smtClean="0"/>
              <a:t> = </a:t>
            </a:r>
            <a:r>
              <a:rPr lang="en-IE" dirty="0" err="1" smtClean="0"/>
              <a:t>maxSpeed</a:t>
            </a:r>
            <a:r>
              <a:rPr lang="en-IE" dirty="0" smtClean="0"/>
              <a:t> * (distance / </a:t>
            </a:r>
            <a:r>
              <a:rPr lang="en-IE" dirty="0" err="1" smtClean="0"/>
              <a:t>slowingDistance</a:t>
            </a:r>
            <a:r>
              <a:rPr lang="en-IE" dirty="0" smtClean="0"/>
              <a:t>)</a:t>
            </a:r>
          </a:p>
          <a:p>
            <a:r>
              <a:rPr lang="en-IE" dirty="0" err="1" smtClean="0"/>
              <a:t>clippedSpeed</a:t>
            </a:r>
            <a:r>
              <a:rPr lang="en-IE" dirty="0" smtClean="0"/>
              <a:t> = minimum (</a:t>
            </a:r>
            <a:r>
              <a:rPr lang="en-IE" dirty="0" err="1" smtClean="0"/>
              <a:t>ramped_speed</a:t>
            </a:r>
            <a:r>
              <a:rPr lang="en-IE" dirty="0" smtClean="0"/>
              <a:t>, </a:t>
            </a:r>
            <a:r>
              <a:rPr lang="en-IE" dirty="0" err="1" smtClean="0"/>
              <a:t>max_speed</a:t>
            </a:r>
            <a:r>
              <a:rPr lang="en-IE" dirty="0" smtClean="0"/>
              <a:t>)</a:t>
            </a:r>
          </a:p>
          <a:p>
            <a:r>
              <a:rPr lang="en-IE" dirty="0" err="1" smtClean="0"/>
              <a:t>desiredVelocity</a:t>
            </a:r>
            <a:r>
              <a:rPr lang="en-IE" dirty="0" smtClean="0"/>
              <a:t> = (</a:t>
            </a:r>
            <a:r>
              <a:rPr lang="en-IE" dirty="0" err="1" smtClean="0"/>
              <a:t>clippedSpeed</a:t>
            </a:r>
            <a:r>
              <a:rPr lang="en-IE" dirty="0" smtClean="0"/>
              <a:t> / distance) * </a:t>
            </a:r>
            <a:r>
              <a:rPr lang="en-IE" dirty="0" err="1" smtClean="0"/>
              <a:t>targetOffset</a:t>
            </a:r>
            <a:endParaRPr lang="en-IE" dirty="0" smtClean="0"/>
          </a:p>
          <a:p>
            <a:r>
              <a:rPr lang="en-IE" dirty="0" smtClean="0"/>
              <a:t>return (</a:t>
            </a:r>
            <a:r>
              <a:rPr lang="en-IE" dirty="0" err="1" smtClean="0"/>
              <a:t>desiredVelocity</a:t>
            </a:r>
            <a:r>
              <a:rPr lang="en-IE" dirty="0" smtClean="0"/>
              <a:t> - </a:t>
            </a:r>
            <a:r>
              <a:rPr lang="en-IE" dirty="0" err="1" smtClean="0"/>
              <a:t>agent.Velocity</a:t>
            </a:r>
            <a:r>
              <a:rPr lang="en-IE" dirty="0" smtClean="0"/>
              <a:t>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299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Wander</a:t>
            </a:r>
            <a:endParaRPr lang="en-IE" dirty="0"/>
          </a:p>
        </p:txBody>
      </p:sp>
      <p:sp>
        <p:nvSpPr>
          <p:cNvPr id="5" name="AutoShape 4" descr="mk:@MSITStore:C:\Users\Bryan\Documents\SkyDrive\eBooks\GameProgramming\Game\Wordware%5b1%5d.Publishing.Programming.Game.AI.by.Example.ISBN1556220782.chm::/9482final/images/fig119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003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72816"/>
            <a:ext cx="4376465" cy="317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1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Offset pursuit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Offset pursuit is useful for all kinds of situations. Here are a few:</a:t>
            </a:r>
          </a:p>
          <a:p>
            <a:r>
              <a:rPr lang="en-IE" dirty="0" smtClean="0"/>
              <a:t>Marking an opponent in a sports simulation</a:t>
            </a:r>
          </a:p>
          <a:p>
            <a:r>
              <a:rPr lang="en-IE" dirty="0" smtClean="0"/>
              <a:t>Docking with a spaceship</a:t>
            </a:r>
          </a:p>
          <a:p>
            <a:r>
              <a:rPr lang="en-IE" dirty="0" smtClean="0"/>
              <a:t>Shadowing an aircraft</a:t>
            </a:r>
          </a:p>
          <a:p>
            <a:r>
              <a:rPr lang="en-IE" dirty="0" smtClean="0"/>
              <a:t>Implementing battle formations</a:t>
            </a: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33036"/>
            <a:ext cx="31051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0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Offset Pursuit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target = Transform(offset, </a:t>
            </a:r>
            <a:r>
              <a:rPr lang="en-IE" dirty="0" err="1" smtClean="0"/>
              <a:t>agent.Leader.worldTransform</a:t>
            </a:r>
            <a:r>
              <a:rPr lang="en-IE" dirty="0" smtClean="0"/>
              <a:t>);</a:t>
            </a:r>
          </a:p>
          <a:p>
            <a:r>
              <a:rPr lang="en-IE" dirty="0" err="1" smtClean="0"/>
              <a:t>dist</a:t>
            </a:r>
            <a:r>
              <a:rPr lang="en-IE" dirty="0" smtClean="0"/>
              <a:t> = (target - </a:t>
            </a:r>
            <a:r>
              <a:rPr lang="en-IE" dirty="0" err="1" smtClean="0"/>
              <a:t>agent.Position</a:t>
            </a:r>
            <a:r>
              <a:rPr lang="en-IE" dirty="0" smtClean="0"/>
              <a:t>).Length();     </a:t>
            </a:r>
          </a:p>
          <a:p>
            <a:r>
              <a:rPr lang="en-IE" dirty="0" err="1" smtClean="0"/>
              <a:t>lookAhead</a:t>
            </a:r>
            <a:r>
              <a:rPr lang="en-IE" dirty="0" smtClean="0"/>
              <a:t> = (</a:t>
            </a:r>
            <a:r>
              <a:rPr lang="en-IE" dirty="0" err="1" smtClean="0"/>
              <a:t>dist</a:t>
            </a:r>
            <a:r>
              <a:rPr lang="en-IE" dirty="0" smtClean="0"/>
              <a:t> / </a:t>
            </a:r>
            <a:r>
              <a:rPr lang="en-IE" dirty="0" err="1" smtClean="0"/>
              <a:t>agent.maxSpeed</a:t>
            </a:r>
            <a:r>
              <a:rPr lang="en-IE" dirty="0" smtClean="0"/>
              <a:t>);</a:t>
            </a:r>
          </a:p>
          <a:p>
            <a:r>
              <a:rPr lang="en-IE" dirty="0" smtClean="0"/>
              <a:t>target = target + (</a:t>
            </a:r>
            <a:r>
              <a:rPr lang="en-IE" dirty="0" err="1" smtClean="0"/>
              <a:t>lookAhead</a:t>
            </a:r>
            <a:r>
              <a:rPr lang="en-IE" dirty="0" smtClean="0"/>
              <a:t> * </a:t>
            </a:r>
            <a:r>
              <a:rPr lang="en-IE" dirty="0" err="1" smtClean="0"/>
              <a:t>agent.Leader.velocity</a:t>
            </a:r>
            <a:r>
              <a:rPr lang="en-IE" dirty="0" smtClean="0"/>
              <a:t>);</a:t>
            </a:r>
          </a:p>
          <a:p>
            <a:r>
              <a:rPr lang="en-IE" dirty="0" smtClean="0"/>
              <a:t>return arrive(target);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372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Wall avoidance (flat things)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dirty="0" smtClean="0"/>
              <a:t>Create the feelers</a:t>
            </a:r>
          </a:p>
          <a:p>
            <a:pPr lvl="1"/>
            <a:r>
              <a:rPr lang="en-IE" sz="1600" dirty="0" smtClean="0"/>
              <a:t>Take the default look vector * depth of the feeler</a:t>
            </a:r>
          </a:p>
          <a:p>
            <a:pPr lvl="1"/>
            <a:r>
              <a:rPr lang="en-IE" sz="1600" dirty="0" smtClean="0"/>
              <a:t>Rotate it to create left, right ( Y Axis - yaw), </a:t>
            </a:r>
            <a:br>
              <a:rPr lang="en-IE" sz="1600" dirty="0" smtClean="0"/>
            </a:br>
            <a:r>
              <a:rPr lang="en-IE" sz="1600" dirty="0" smtClean="0"/>
              <a:t>up and down (X Axis - pitch) feelers</a:t>
            </a:r>
          </a:p>
          <a:p>
            <a:pPr lvl="1"/>
            <a:r>
              <a:rPr lang="en-IE" sz="1600" dirty="0" smtClean="0"/>
              <a:t>Transform to world space (* the world transform)</a:t>
            </a:r>
          </a:p>
          <a:p>
            <a:r>
              <a:rPr lang="en-IE" sz="1800" dirty="0" smtClean="0"/>
              <a:t>Find out if each feeler penetrates the planes</a:t>
            </a:r>
          </a:p>
          <a:p>
            <a:pPr lvl="1"/>
            <a:r>
              <a:rPr lang="en-IE" sz="1600" dirty="0" err="1" smtClean="0"/>
              <a:t>n.p</a:t>
            </a:r>
            <a:r>
              <a:rPr lang="en-IE" sz="1600" dirty="0" smtClean="0"/>
              <a:t> + d</a:t>
            </a:r>
          </a:p>
          <a:p>
            <a:pPr lvl="1"/>
            <a:r>
              <a:rPr lang="en-IE" sz="1600" dirty="0" smtClean="0"/>
              <a:t>If &lt; 0, then it penetrates, so...</a:t>
            </a:r>
          </a:p>
          <a:p>
            <a:r>
              <a:rPr lang="en-IE" sz="2000" dirty="0" smtClean="0"/>
              <a:t>Calculate the distance</a:t>
            </a:r>
          </a:p>
          <a:p>
            <a:pPr lvl="1"/>
            <a:r>
              <a:rPr lang="fr-FR" sz="1800" dirty="0" smtClean="0"/>
              <a:t>distance = abs(</a:t>
            </a:r>
            <a:r>
              <a:rPr lang="fr-FR" sz="1800" dirty="0" err="1" smtClean="0"/>
              <a:t>dotproduct</a:t>
            </a:r>
            <a:r>
              <a:rPr lang="fr-FR" sz="1800" dirty="0" smtClean="0"/>
              <a:t> (point, </a:t>
            </a:r>
            <a:r>
              <a:rPr lang="fr-FR" sz="1800" dirty="0" err="1" smtClean="0"/>
              <a:t>plane.normal</a:t>
            </a:r>
            <a:r>
              <a:rPr lang="fr-FR" sz="1800" dirty="0" smtClean="0"/>
              <a:t>) - </a:t>
            </a:r>
            <a:r>
              <a:rPr lang="fr-FR" sz="1800" dirty="0" err="1" smtClean="0"/>
              <a:t>plane.distance</a:t>
            </a:r>
            <a:r>
              <a:rPr lang="fr-FR" sz="1800" dirty="0" smtClean="0"/>
              <a:t>);</a:t>
            </a:r>
          </a:p>
          <a:p>
            <a:r>
              <a:rPr lang="en-IE" sz="2000" dirty="0" smtClean="0"/>
              <a:t>Calculate the force</a:t>
            </a:r>
          </a:p>
          <a:p>
            <a:pPr lvl="1"/>
            <a:r>
              <a:rPr lang="en-IE" sz="1800" dirty="0" smtClean="0"/>
              <a:t>n * distance</a:t>
            </a:r>
          </a:p>
          <a:p>
            <a:pPr lvl="1"/>
            <a:r>
              <a:rPr lang="en-IE" sz="1800" dirty="0" smtClean="0"/>
              <a:t>Do this for each feeler and sum the forces</a:t>
            </a:r>
            <a:endParaRPr lang="en-I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797" y="1412776"/>
            <a:ext cx="331143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2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Obstacle Avoidance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Steers a vehicle to avoid </a:t>
            </a:r>
            <a:br>
              <a:rPr lang="en-IE" dirty="0" smtClean="0"/>
            </a:br>
            <a:r>
              <a:rPr lang="en-IE" dirty="0" smtClean="0"/>
              <a:t>obstacles lying in its path. </a:t>
            </a:r>
          </a:p>
          <a:p>
            <a:r>
              <a:rPr lang="en-IE" dirty="0" smtClean="0"/>
              <a:t>Any object that can be </a:t>
            </a:r>
            <a:br>
              <a:rPr lang="en-IE" dirty="0" smtClean="0"/>
            </a:br>
            <a:r>
              <a:rPr lang="en-IE" dirty="0" smtClean="0"/>
              <a:t>approximated by a circle or </a:t>
            </a:r>
            <a:br>
              <a:rPr lang="en-IE" dirty="0" smtClean="0"/>
            </a:br>
            <a:r>
              <a:rPr lang="en-IE" dirty="0" smtClean="0"/>
              <a:t>sphere</a:t>
            </a:r>
          </a:p>
          <a:p>
            <a:r>
              <a:rPr lang="en-IE" dirty="0" smtClean="0"/>
              <a:t>This is achieved by steering </a:t>
            </a:r>
            <a:br>
              <a:rPr lang="en-IE" dirty="0" smtClean="0"/>
            </a:br>
            <a:r>
              <a:rPr lang="en-IE" dirty="0" smtClean="0"/>
              <a:t>the vehicle so as to keep a </a:t>
            </a:r>
            <a:br>
              <a:rPr lang="en-IE" dirty="0" smtClean="0"/>
            </a:br>
            <a:r>
              <a:rPr lang="en-IE" dirty="0" smtClean="0"/>
              <a:t>rectangular area — a detection box, extending forward from the vehicle — free of collisions. </a:t>
            </a:r>
          </a:p>
          <a:p>
            <a:r>
              <a:rPr lang="en-IE" dirty="0" smtClean="0"/>
              <a:t>The detection box's width is equal to the bounding radius of the vehicle, and its length is proportional to the vehicle's current speed — the faster it goes, the longer the detection box</a:t>
            </a:r>
            <a:endParaRPr lang="en-I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052736"/>
            <a:ext cx="36576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7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Obstacle avoidance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29695" y="2298896"/>
            <a:ext cx="3771733" cy="271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9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are Steering Behaviours?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dirty="0" smtClean="0"/>
              <a:t>A framework for controlling autonomous agents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Means of locomotion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Largely independent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Can be combined/turned on and off as the scenario changes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Can be prioritised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Improvisational and reactive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Applications in games, movies and robotics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Useful in modelling space simulations, nature, crowd scenes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Amazingly fun, addictive and totally magical to code</a:t>
            </a:r>
          </a:p>
        </p:txBody>
      </p:sp>
    </p:spTree>
    <p:extLst>
      <p:ext uri="{BB962C8B-B14F-4D97-AF65-F5344CB8AC3E}">
        <p14:creationId xmlns:p14="http://schemas.microsoft.com/office/powerpoint/2010/main" val="6074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algorithm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E" dirty="0" smtClean="0"/>
              <a:t>Calculate the box length</a:t>
            </a:r>
          </a:p>
          <a:p>
            <a:pPr lvl="1"/>
            <a:r>
              <a:rPr lang="en-IE" dirty="0" err="1" smtClean="0"/>
              <a:t>minLength</a:t>
            </a:r>
            <a:r>
              <a:rPr lang="en-IE" dirty="0" smtClean="0"/>
              <a:t> + (speed / </a:t>
            </a:r>
            <a:r>
              <a:rPr lang="en-IE" dirty="0" err="1" smtClean="0"/>
              <a:t>maxSpeed</a:t>
            </a:r>
            <a:r>
              <a:rPr lang="en-IE" dirty="0" smtClean="0"/>
              <a:t> * </a:t>
            </a:r>
            <a:r>
              <a:rPr lang="en-IE" dirty="0" err="1" smtClean="0"/>
              <a:t>minLength</a:t>
            </a:r>
            <a:r>
              <a:rPr lang="en-IE" dirty="0" smtClean="0"/>
              <a:t>)</a:t>
            </a:r>
          </a:p>
          <a:p>
            <a:r>
              <a:rPr lang="en-IE" dirty="0" smtClean="0"/>
              <a:t>Tag obstacles in range of the box length</a:t>
            </a:r>
          </a:p>
          <a:p>
            <a:r>
              <a:rPr lang="en-IE" dirty="0" smtClean="0"/>
              <a:t>For each tagged obstacle</a:t>
            </a:r>
          </a:p>
          <a:p>
            <a:pPr lvl="1"/>
            <a:r>
              <a:rPr lang="en-IE" dirty="0" smtClean="0"/>
              <a:t>Transform into local space of the agent</a:t>
            </a:r>
          </a:p>
          <a:p>
            <a:pPr lvl="2"/>
            <a:r>
              <a:rPr lang="en-IE" dirty="0" smtClean="0"/>
              <a:t>Multiply by inverse world transform</a:t>
            </a:r>
          </a:p>
          <a:p>
            <a:pPr lvl="1"/>
            <a:r>
              <a:rPr lang="en-IE" dirty="0" smtClean="0"/>
              <a:t>Discard obstacles with +Z value as they will be behind the agent</a:t>
            </a:r>
          </a:p>
          <a:p>
            <a:pPr lvl="1"/>
            <a:r>
              <a:rPr lang="en-IE" dirty="0" smtClean="0"/>
              <a:t>Expand the radius of the obstacle by half the agent radius</a:t>
            </a:r>
          </a:p>
          <a:p>
            <a:pPr lvl="1"/>
            <a:r>
              <a:rPr lang="en-IE" dirty="0" smtClean="0"/>
              <a:t>Discard obstacles with an X or Y &lt;&gt; expanded radius</a:t>
            </a:r>
          </a:p>
          <a:p>
            <a:pPr lvl="1"/>
            <a:r>
              <a:rPr lang="en-IE" dirty="0" smtClean="0"/>
              <a:t>Generate a ray from the origin and the basis vector</a:t>
            </a:r>
          </a:p>
          <a:p>
            <a:pPr lvl="2"/>
            <a:r>
              <a:rPr lang="en-IE" dirty="0" smtClean="0"/>
              <a:t>We are in local space remember!</a:t>
            </a:r>
          </a:p>
          <a:p>
            <a:pPr lvl="1"/>
            <a:r>
              <a:rPr lang="en-IE" dirty="0" smtClean="0"/>
              <a:t>Calculate the intersection point. </a:t>
            </a:r>
          </a:p>
          <a:p>
            <a:pPr lvl="1"/>
            <a:r>
              <a:rPr lang="en-IE" dirty="0" smtClean="0"/>
              <a:t>Only consider the nearest intersecting obstacle</a:t>
            </a:r>
          </a:p>
          <a:p>
            <a:r>
              <a:rPr lang="en-IE" dirty="0" smtClean="0"/>
              <a:t>Generate the forces</a:t>
            </a:r>
          </a:p>
          <a:p>
            <a:pPr lvl="1"/>
            <a:r>
              <a:rPr lang="en-IE" dirty="0" smtClean="0"/>
              <a:t>Lateral on the X of the centre point of the agent</a:t>
            </a:r>
          </a:p>
          <a:p>
            <a:pPr lvl="1"/>
            <a:r>
              <a:rPr lang="en-IE" dirty="0" smtClean="0"/>
              <a:t>Lateral on the Y </a:t>
            </a:r>
            <a:r>
              <a:rPr lang="en-IE" dirty="0"/>
              <a:t>of the centre point of the agent</a:t>
            </a:r>
            <a:endParaRPr lang="en-IE" dirty="0" smtClean="0"/>
          </a:p>
          <a:p>
            <a:pPr lvl="1"/>
            <a:r>
              <a:rPr lang="en-IE" dirty="0" smtClean="0"/>
              <a:t>Breaking force on </a:t>
            </a:r>
            <a:r>
              <a:rPr lang="en-IE" smtClean="0"/>
              <a:t>the Z </a:t>
            </a:r>
            <a:r>
              <a:rPr lang="en-IE"/>
              <a:t>of the centre point of the agent</a:t>
            </a:r>
            <a:endParaRPr lang="en-IE" dirty="0" smtClean="0"/>
          </a:p>
          <a:p>
            <a:pPr lvl="1"/>
            <a:r>
              <a:rPr lang="en-IE" dirty="0" smtClean="0"/>
              <a:t>Transform by the agents world transform</a:t>
            </a:r>
          </a:p>
          <a:p>
            <a:pPr lvl="1"/>
            <a:endParaRPr lang="en-IE" dirty="0" smtClean="0"/>
          </a:p>
          <a:p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1250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note on obstacle avoidance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The most complicated of all the behaviours to code</a:t>
            </a:r>
          </a:p>
          <a:p>
            <a:r>
              <a:rPr lang="en-IE" dirty="0" smtClean="0"/>
              <a:t>Lots of clever optimisations</a:t>
            </a:r>
          </a:p>
          <a:p>
            <a:r>
              <a:rPr lang="en-IE" dirty="0" smtClean="0"/>
              <a:t>Ends up being several pages of code</a:t>
            </a:r>
          </a:p>
          <a:p>
            <a:r>
              <a:rPr lang="en-IE" dirty="0" smtClean="0"/>
              <a:t>But beautiful!</a:t>
            </a:r>
          </a:p>
          <a:p>
            <a:r>
              <a:rPr lang="en-IE" dirty="0" smtClean="0"/>
              <a:t>Intersection of a ray and a sphere</a:t>
            </a:r>
          </a:p>
          <a:p>
            <a:pPr lvl="1"/>
            <a:r>
              <a:rPr lang="en-IE" dirty="0" smtClean="0"/>
              <a:t>(p – c).(p - c) - </a:t>
            </a: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IE" dirty="0" smtClean="0"/>
              <a:t> = </a:t>
            </a:r>
            <a:r>
              <a:rPr lang="en-US" dirty="0" smtClean="0"/>
              <a:t>0</a:t>
            </a:r>
          </a:p>
          <a:p>
            <a:pPr lvl="1"/>
            <a:r>
              <a:rPr lang="en-IE" dirty="0" smtClean="0"/>
              <a:t>p(t) = p0 + </a:t>
            </a:r>
            <a:r>
              <a:rPr lang="en-IE" dirty="0" err="1" smtClean="0"/>
              <a:t>t</a:t>
            </a:r>
            <a:r>
              <a:rPr lang="en-IE" i="1" dirty="0" err="1" smtClean="0"/>
              <a:t>u</a:t>
            </a:r>
            <a:endParaRPr lang="en-IE" i="1" dirty="0" smtClean="0"/>
          </a:p>
          <a:p>
            <a:pPr lvl="1"/>
            <a:r>
              <a:rPr lang="en-IE" dirty="0" smtClean="0"/>
              <a:t>a = </a:t>
            </a:r>
            <a:r>
              <a:rPr lang="en-IE" dirty="0" err="1" smtClean="0"/>
              <a:t>u.u</a:t>
            </a:r>
            <a:endParaRPr lang="en-IE" dirty="0" smtClean="0"/>
          </a:p>
          <a:p>
            <a:pPr lvl="1"/>
            <a:r>
              <a:rPr lang="en-IE" dirty="0" smtClean="0"/>
              <a:t>b = 2u(p0 – pc)</a:t>
            </a:r>
          </a:p>
          <a:p>
            <a:pPr lvl="1"/>
            <a:r>
              <a:rPr lang="en-IE" dirty="0" smtClean="0"/>
              <a:t>c = (p0 – c).(p0 – c) - r2</a:t>
            </a:r>
          </a:p>
          <a:p>
            <a:pPr lvl="1"/>
            <a:endParaRPr lang="en-IE" i="1" dirty="0" smtClean="0"/>
          </a:p>
          <a:p>
            <a:pPr lvl="1"/>
            <a:endParaRPr lang="en-US" baseline="30000" dirty="0" smtClean="0"/>
          </a:p>
          <a:p>
            <a:pPr lvl="1"/>
            <a:endParaRPr lang="en-IE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149080"/>
            <a:ext cx="2949528" cy="91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1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Combining steering behaviours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Sum</a:t>
            </a:r>
          </a:p>
          <a:p>
            <a:r>
              <a:rPr lang="en-IE" dirty="0" smtClean="0"/>
              <a:t>Weighted sum</a:t>
            </a:r>
          </a:p>
          <a:p>
            <a:r>
              <a:rPr lang="en-IE" dirty="0" smtClean="0"/>
              <a:t>* Weighted prioritised truncated running sum</a:t>
            </a:r>
          </a:p>
          <a:p>
            <a:r>
              <a:rPr lang="en-IE" dirty="0" smtClean="0"/>
              <a:t>Prioritised dithering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986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Flocking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* Separation</a:t>
            </a:r>
          </a:p>
          <a:p>
            <a:r>
              <a:rPr lang="en-IE" dirty="0" smtClean="0"/>
              <a:t>* Cohesion</a:t>
            </a:r>
          </a:p>
          <a:p>
            <a:r>
              <a:rPr lang="en-IE" dirty="0" smtClean="0"/>
              <a:t>* Alignment</a:t>
            </a:r>
          </a:p>
          <a:p>
            <a:r>
              <a:rPr lang="en-IE" dirty="0" smtClean="0"/>
              <a:t>Wander</a:t>
            </a:r>
          </a:p>
          <a:p>
            <a:r>
              <a:rPr lang="en-IE" dirty="0" smtClean="0"/>
              <a:t>Sphere Constrain</a:t>
            </a:r>
          </a:p>
          <a:p>
            <a:r>
              <a:rPr lang="en-IE" dirty="0" smtClean="0"/>
              <a:t>Obstacle avoidance</a:t>
            </a:r>
          </a:p>
          <a:p>
            <a:r>
              <a:rPr lang="en-IE" dirty="0" smtClean="0"/>
              <a:t>Flee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198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04664"/>
            <a:ext cx="5149046" cy="543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2592705" cy="1979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9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Seperation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for (</a:t>
            </a:r>
            <a:r>
              <a:rPr lang="en-IE" dirty="0" err="1" smtClean="0"/>
              <a:t>int</a:t>
            </a:r>
            <a:r>
              <a:rPr lang="en-IE" dirty="0" smtClean="0"/>
              <a:t> </a:t>
            </a:r>
            <a:r>
              <a:rPr lang="en-IE" dirty="0" err="1" smtClean="0"/>
              <a:t>i</a:t>
            </a:r>
            <a:r>
              <a:rPr lang="en-IE" dirty="0" smtClean="0"/>
              <a:t> = 0; </a:t>
            </a:r>
            <a:r>
              <a:rPr lang="en-IE" dirty="0" err="1" smtClean="0"/>
              <a:t>i</a:t>
            </a:r>
            <a:r>
              <a:rPr lang="en-IE" dirty="0" smtClean="0"/>
              <a:t> &lt; </a:t>
            </a:r>
            <a:r>
              <a:rPr lang="en-IE" dirty="0" err="1" smtClean="0"/>
              <a:t>tagged.Count</a:t>
            </a:r>
            <a:r>
              <a:rPr lang="en-IE" dirty="0" smtClean="0"/>
              <a:t>; </a:t>
            </a:r>
            <a:r>
              <a:rPr lang="en-IE" dirty="0" err="1" smtClean="0"/>
              <a:t>i</a:t>
            </a:r>
            <a:r>
              <a:rPr lang="en-IE" dirty="0" smtClean="0"/>
              <a:t> ++ 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	entity = tagged[</a:t>
            </a:r>
            <a:r>
              <a:rPr lang="en-IE" dirty="0" err="1" smtClean="0"/>
              <a:t>i</a:t>
            </a:r>
            <a:r>
              <a:rPr lang="en-IE" dirty="0" smtClean="0"/>
              <a:t>];</a:t>
            </a:r>
          </a:p>
          <a:p>
            <a:r>
              <a:rPr lang="en-IE" dirty="0" smtClean="0"/>
              <a:t>	if (entity != null)</a:t>
            </a:r>
          </a:p>
          <a:p>
            <a:r>
              <a:rPr lang="en-IE" dirty="0" smtClean="0"/>
              <a:t>	{</a:t>
            </a:r>
          </a:p>
          <a:p>
            <a:r>
              <a:rPr lang="en-IE" dirty="0" smtClean="0"/>
              <a:t>		</a:t>
            </a:r>
            <a:r>
              <a:rPr lang="en-IE" dirty="0" err="1" smtClean="0"/>
              <a:t>toEntity</a:t>
            </a:r>
            <a:r>
              <a:rPr lang="en-IE" dirty="0" smtClean="0"/>
              <a:t> = </a:t>
            </a:r>
            <a:r>
              <a:rPr lang="en-IE" dirty="0" err="1" smtClean="0"/>
              <a:t>agent.pos</a:t>
            </a:r>
            <a:r>
              <a:rPr lang="en-IE" dirty="0" smtClean="0"/>
              <a:t> - </a:t>
            </a:r>
            <a:r>
              <a:rPr lang="en-IE" dirty="0" err="1" smtClean="0"/>
              <a:t>entity.pos</a:t>
            </a:r>
            <a:r>
              <a:rPr lang="en-IE" dirty="0" smtClean="0"/>
              <a:t>;</a:t>
            </a:r>
          </a:p>
          <a:p>
            <a:r>
              <a:rPr lang="en-IE" dirty="0" smtClean="0"/>
              <a:t>		</a:t>
            </a:r>
            <a:r>
              <a:rPr lang="en-IE" dirty="0" err="1" smtClean="0"/>
              <a:t>steeringForce</a:t>
            </a:r>
            <a:r>
              <a:rPr lang="en-IE" dirty="0" smtClean="0"/>
              <a:t> += (Normalize(</a:t>
            </a:r>
            <a:r>
              <a:rPr lang="en-IE" dirty="0" err="1" smtClean="0"/>
              <a:t>toEntity</a:t>
            </a:r>
            <a:r>
              <a:rPr lang="en-IE" dirty="0" smtClean="0"/>
              <a:t>) / </a:t>
            </a:r>
            <a:r>
              <a:rPr lang="en-IE" dirty="0" err="1" smtClean="0"/>
              <a:t>toEntity.Length</a:t>
            </a:r>
            <a:r>
              <a:rPr lang="en-IE" dirty="0" smtClean="0"/>
              <a:t>());</a:t>
            </a:r>
          </a:p>
          <a:p>
            <a:r>
              <a:rPr lang="en-IE" dirty="0" smtClean="0"/>
              <a:t>	}</a:t>
            </a:r>
          </a:p>
          <a:p>
            <a:r>
              <a:rPr lang="en-IE" dirty="0" smtClean="0"/>
              <a:t>}</a:t>
            </a:r>
          </a:p>
          <a:p>
            <a:r>
              <a:rPr lang="en-IE" dirty="0" smtClean="0"/>
              <a:t>return </a:t>
            </a:r>
            <a:r>
              <a:rPr lang="en-IE" dirty="0" err="1" smtClean="0"/>
              <a:t>steeringForce</a:t>
            </a:r>
            <a:r>
              <a:rPr lang="en-IE" dirty="0" smtClean="0"/>
              <a:t>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095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Cohesion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dirty="0" err="1" smtClean="0"/>
              <a:t>foreach</a:t>
            </a:r>
            <a:r>
              <a:rPr lang="en-IE" dirty="0" smtClean="0"/>
              <a:t> (Entity </a:t>
            </a:r>
            <a:r>
              <a:rPr lang="en-IE" dirty="0" err="1" smtClean="0"/>
              <a:t>entity</a:t>
            </a:r>
            <a:r>
              <a:rPr lang="en-IE" dirty="0" smtClean="0"/>
              <a:t> in tagged)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	if (entity != agent)</a:t>
            </a:r>
          </a:p>
          <a:p>
            <a:r>
              <a:rPr lang="en-IE" dirty="0" smtClean="0"/>
              <a:t>	{</a:t>
            </a:r>
          </a:p>
          <a:p>
            <a:r>
              <a:rPr lang="en-IE" dirty="0" smtClean="0"/>
              <a:t>		</a:t>
            </a:r>
            <a:r>
              <a:rPr lang="en-IE" dirty="0" err="1" smtClean="0"/>
              <a:t>centreOfMass</a:t>
            </a:r>
            <a:r>
              <a:rPr lang="en-IE" dirty="0" smtClean="0"/>
              <a:t> += </a:t>
            </a:r>
            <a:r>
              <a:rPr lang="en-IE" dirty="0" err="1" smtClean="0"/>
              <a:t>entity.Position</a:t>
            </a:r>
            <a:r>
              <a:rPr lang="en-IE" dirty="0" smtClean="0"/>
              <a:t>;</a:t>
            </a:r>
          </a:p>
          <a:p>
            <a:r>
              <a:rPr lang="en-IE" dirty="0" smtClean="0"/>
              <a:t>		</a:t>
            </a:r>
            <a:r>
              <a:rPr lang="en-IE" dirty="0" err="1" smtClean="0"/>
              <a:t>taggedCount</a:t>
            </a:r>
            <a:r>
              <a:rPr lang="en-IE" dirty="0" smtClean="0"/>
              <a:t>++;</a:t>
            </a:r>
          </a:p>
          <a:p>
            <a:r>
              <a:rPr lang="en-IE" dirty="0" smtClean="0"/>
              <a:t>	}</a:t>
            </a:r>
          </a:p>
          <a:p>
            <a:r>
              <a:rPr lang="en-IE" dirty="0" smtClean="0"/>
              <a:t>}</a:t>
            </a:r>
          </a:p>
          <a:p>
            <a:r>
              <a:rPr lang="en-IE" dirty="0" smtClean="0"/>
              <a:t>if (</a:t>
            </a:r>
            <a:r>
              <a:rPr lang="en-IE" dirty="0" err="1" smtClean="0"/>
              <a:t>taggedCount</a:t>
            </a:r>
            <a:r>
              <a:rPr lang="en-IE" dirty="0" smtClean="0"/>
              <a:t> &gt; 0)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	</a:t>
            </a:r>
            <a:r>
              <a:rPr lang="en-IE" dirty="0" err="1" smtClean="0"/>
              <a:t>centreOfMass</a:t>
            </a:r>
            <a:r>
              <a:rPr lang="en-IE" dirty="0" smtClean="0"/>
              <a:t> /= </a:t>
            </a:r>
            <a:r>
              <a:rPr lang="en-IE" dirty="0" err="1" smtClean="0"/>
              <a:t>taggedCount</a:t>
            </a:r>
            <a:r>
              <a:rPr lang="en-IE" dirty="0" smtClean="0"/>
              <a:t>;</a:t>
            </a:r>
          </a:p>
          <a:p>
            <a:r>
              <a:rPr lang="en-IE" dirty="0" smtClean="0"/>
              <a:t>	</a:t>
            </a:r>
            <a:r>
              <a:rPr lang="en-IE" dirty="0" err="1" smtClean="0"/>
              <a:t>steeringForce</a:t>
            </a:r>
            <a:r>
              <a:rPr lang="en-IE" dirty="0" smtClean="0"/>
              <a:t> = seek(</a:t>
            </a:r>
            <a:r>
              <a:rPr lang="en-IE" dirty="0" err="1" smtClean="0"/>
              <a:t>centreOfMass</a:t>
            </a:r>
            <a:r>
              <a:rPr lang="en-IE" dirty="0" smtClean="0"/>
              <a:t>));</a:t>
            </a:r>
          </a:p>
          <a:p>
            <a:r>
              <a:rPr lang="en-IE" dirty="0" smtClean="0"/>
              <a:t>}</a:t>
            </a:r>
          </a:p>
          <a:p>
            <a:r>
              <a:rPr lang="en-IE" dirty="0" smtClean="0"/>
              <a:t>return </a:t>
            </a:r>
            <a:r>
              <a:rPr lang="en-IE" dirty="0" err="1" smtClean="0"/>
              <a:t>steeringForce</a:t>
            </a:r>
            <a:r>
              <a:rPr lang="en-IE" dirty="0" smtClean="0"/>
              <a:t>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2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Alignment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E" dirty="0" err="1" smtClean="0"/>
              <a:t>foreach</a:t>
            </a:r>
            <a:r>
              <a:rPr lang="en-IE" dirty="0" smtClean="0"/>
              <a:t> (Entity </a:t>
            </a:r>
            <a:r>
              <a:rPr lang="en-IE" dirty="0" err="1" smtClean="0"/>
              <a:t>entity</a:t>
            </a:r>
            <a:r>
              <a:rPr lang="en-IE" dirty="0" smtClean="0"/>
              <a:t> in tagged)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	if (entity != agent)</a:t>
            </a:r>
          </a:p>
          <a:p>
            <a:r>
              <a:rPr lang="en-IE" dirty="0" smtClean="0"/>
              <a:t>	{</a:t>
            </a:r>
          </a:p>
          <a:p>
            <a:r>
              <a:rPr lang="en-IE" dirty="0" smtClean="0"/>
              <a:t>		</a:t>
            </a:r>
            <a:r>
              <a:rPr lang="en-IE" dirty="0" err="1" smtClean="0"/>
              <a:t>steeringForce</a:t>
            </a:r>
            <a:r>
              <a:rPr lang="en-IE" dirty="0" smtClean="0"/>
              <a:t> += </a:t>
            </a:r>
            <a:r>
              <a:rPr lang="en-IE" dirty="0" err="1" smtClean="0"/>
              <a:t>entity.look</a:t>
            </a:r>
            <a:r>
              <a:rPr lang="en-IE" dirty="0" smtClean="0"/>
              <a:t>;</a:t>
            </a:r>
          </a:p>
          <a:p>
            <a:r>
              <a:rPr lang="en-IE" dirty="0" smtClean="0"/>
              <a:t>		</a:t>
            </a:r>
            <a:r>
              <a:rPr lang="en-IE" dirty="0" err="1" smtClean="0"/>
              <a:t>taggedCount</a:t>
            </a:r>
            <a:r>
              <a:rPr lang="en-IE" dirty="0" smtClean="0"/>
              <a:t>++;</a:t>
            </a:r>
          </a:p>
          <a:p>
            <a:r>
              <a:rPr lang="en-IE" dirty="0" smtClean="0"/>
              <a:t>	}</a:t>
            </a:r>
          </a:p>
          <a:p>
            <a:r>
              <a:rPr lang="en-IE" dirty="0" smtClean="0"/>
              <a:t>}</a:t>
            </a:r>
          </a:p>
          <a:p>
            <a:endParaRPr lang="en-IE" dirty="0" smtClean="0"/>
          </a:p>
          <a:p>
            <a:r>
              <a:rPr lang="en-IE" dirty="0" smtClean="0"/>
              <a:t>if (</a:t>
            </a:r>
            <a:r>
              <a:rPr lang="en-IE" dirty="0" err="1" smtClean="0"/>
              <a:t>taggedCount</a:t>
            </a:r>
            <a:r>
              <a:rPr lang="en-IE" dirty="0" smtClean="0"/>
              <a:t> &gt; 0)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	</a:t>
            </a:r>
            <a:r>
              <a:rPr lang="en-IE" dirty="0" err="1" smtClean="0"/>
              <a:t>steeringForce</a:t>
            </a:r>
            <a:r>
              <a:rPr lang="en-IE" dirty="0" smtClean="0"/>
              <a:t> /= (float) </a:t>
            </a:r>
            <a:r>
              <a:rPr lang="en-IE" dirty="0" err="1" smtClean="0"/>
              <a:t>taggedCount</a:t>
            </a:r>
            <a:r>
              <a:rPr lang="en-IE" dirty="0" smtClean="0"/>
              <a:t>;</a:t>
            </a:r>
          </a:p>
          <a:p>
            <a:r>
              <a:rPr lang="en-IE" dirty="0" smtClean="0"/>
              <a:t>	</a:t>
            </a:r>
            <a:r>
              <a:rPr lang="en-IE" dirty="0" err="1" smtClean="0"/>
              <a:t>steeringForce</a:t>
            </a:r>
            <a:r>
              <a:rPr lang="en-IE" dirty="0" smtClean="0"/>
              <a:t> = </a:t>
            </a:r>
            <a:r>
              <a:rPr lang="en-IE" dirty="0" err="1" smtClean="0"/>
              <a:t>steeringForce</a:t>
            </a:r>
            <a:r>
              <a:rPr lang="en-IE" dirty="0" smtClean="0"/>
              <a:t> - </a:t>
            </a:r>
            <a:r>
              <a:rPr lang="en-IE" dirty="0" err="1" smtClean="0"/>
              <a:t>agent.look</a:t>
            </a:r>
            <a:r>
              <a:rPr lang="en-IE" dirty="0" smtClean="0"/>
              <a:t>;</a:t>
            </a:r>
          </a:p>
          <a:p>
            <a:r>
              <a:rPr lang="en-IE" dirty="0" smtClean="0"/>
              <a:t>}</a:t>
            </a:r>
          </a:p>
          <a:p>
            <a:r>
              <a:rPr lang="en-IE" dirty="0" smtClean="0"/>
              <a:t>return </a:t>
            </a:r>
            <a:r>
              <a:rPr lang="en-IE" dirty="0" err="1" smtClean="0"/>
              <a:t>steeringForce</a:t>
            </a:r>
            <a:r>
              <a:rPr lang="en-IE" dirty="0" smtClean="0"/>
              <a:t>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8442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More information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91064" cy="4525963"/>
          </a:xfrm>
        </p:spPr>
        <p:txBody>
          <a:bodyPr>
            <a:normAutofit/>
          </a:bodyPr>
          <a:lstStyle/>
          <a:p>
            <a:r>
              <a:rPr lang="en-IE" sz="2400" dirty="0" smtClean="0">
                <a:hlinkClick r:id="rId2"/>
              </a:rPr>
              <a:t>http://www.red3d.com/cwr/steer/</a:t>
            </a:r>
            <a:endParaRPr lang="en-IE" sz="2400" dirty="0" smtClean="0"/>
          </a:p>
          <a:p>
            <a:r>
              <a:rPr lang="en-IE" sz="2400" dirty="0" smtClean="0">
                <a:hlinkClick r:id="rId3"/>
              </a:rPr>
              <a:t>https://github.com/skooter500/</a:t>
            </a:r>
            <a:endParaRPr lang="en-IE" sz="2400" dirty="0" smtClean="0"/>
          </a:p>
          <a:p>
            <a:r>
              <a:rPr lang="en-IE" sz="2400" dirty="0" smtClean="0">
                <a:hlinkClick r:id="rId4"/>
              </a:rPr>
              <a:t>http://www.youtube.com/skooter500</a:t>
            </a:r>
            <a:endParaRPr lang="en-IE" sz="2400" dirty="0" smtClean="0"/>
          </a:p>
          <a:p>
            <a:r>
              <a:rPr lang="en-IE" sz="2400" dirty="0" smtClean="0">
                <a:hlinkClick r:id="rId5"/>
              </a:rPr>
              <a:t>http://opensteer.sourceforge.net/</a:t>
            </a:r>
            <a:endParaRPr lang="en-IE" sz="2400" dirty="0" smtClean="0"/>
          </a:p>
          <a:p>
            <a:r>
              <a:rPr lang="en-IE" sz="2400" dirty="0" smtClean="0">
                <a:hlinkClick r:id="rId6"/>
              </a:rPr>
              <a:t>http://arges-systems.com/blog/2009/07/08/unitysteer-steering-components-for-unity/</a:t>
            </a:r>
            <a:endParaRPr lang="en-IE" sz="2400" dirty="0" smtClean="0"/>
          </a:p>
          <a:p>
            <a:r>
              <a:rPr lang="en-IE" sz="2400">
                <a:hlinkClick r:id="rId7"/>
              </a:rPr>
              <a:t>http://natureofcode.com/</a:t>
            </a:r>
            <a:endParaRPr lang="en-IE" sz="2400" dirty="0" smtClean="0"/>
          </a:p>
          <a:p>
            <a:endParaRPr lang="en-IE" dirty="0"/>
          </a:p>
        </p:txBody>
      </p:sp>
      <p:pic>
        <p:nvPicPr>
          <p:cNvPr id="4" name="Picture 2" descr="http://www.ai-junkie.com/books/toc_pgaibe_files/image00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276872"/>
            <a:ext cx="163065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2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Thanks to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Andy </a:t>
            </a:r>
            <a:r>
              <a:rPr lang="en-IE" dirty="0" err="1"/>
              <a:t>Duplain</a:t>
            </a:r>
            <a:r>
              <a:rPr lang="en-IE" dirty="0"/>
              <a:t> </a:t>
            </a:r>
          </a:p>
          <a:p>
            <a:r>
              <a:rPr lang="en-IE" dirty="0" smtClean="0"/>
              <a:t>Neural </a:t>
            </a:r>
            <a:r>
              <a:rPr lang="en-IE" dirty="0"/>
              <a:t>Technologies </a:t>
            </a:r>
            <a:r>
              <a:rPr lang="en-IE" dirty="0" smtClean="0"/>
              <a:t>Ltd </a:t>
            </a:r>
          </a:p>
          <a:p>
            <a:r>
              <a:rPr lang="en-IE" dirty="0" smtClean="0"/>
              <a:t>for the Elite models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1026" name="Picture 2" descr="https://lh6.ggpht.com/07tVXJBBmTAYMeTHzDkuVhQRLEbg0we_Iq6hm8sYaUlg6Gr7pWHJrFfXNGzgHOg6Ef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607" y="3470498"/>
            <a:ext cx="1460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gpht.com/Q10Yo6SGTP1LEojiTUhopY33FmBbidWhj_bbMuRK4AuxBkN5TSEiA8IirAO9H44dPg=h2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30" y="3470498"/>
            <a:ext cx="14573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31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History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Invented by Craig Reynolds in </a:t>
            </a:r>
            <a:br>
              <a:rPr lang="en-IE" dirty="0" smtClean="0"/>
            </a:br>
            <a:r>
              <a:rPr lang="en-IE" dirty="0" smtClean="0"/>
              <a:t>1983</a:t>
            </a:r>
          </a:p>
          <a:p>
            <a:r>
              <a:rPr lang="en-IE" dirty="0" smtClean="0"/>
              <a:t>Flocks, herds and schools: A distributed </a:t>
            </a:r>
            <a:br>
              <a:rPr lang="en-IE" dirty="0" smtClean="0"/>
            </a:br>
            <a:r>
              <a:rPr lang="en-IE" dirty="0" err="1" smtClean="0"/>
              <a:t>behavioral</a:t>
            </a:r>
            <a:r>
              <a:rPr lang="en-IE" dirty="0" smtClean="0"/>
              <a:t> model (SIGGRAPH, 1987)</a:t>
            </a:r>
          </a:p>
          <a:p>
            <a:pPr lvl="1"/>
            <a:r>
              <a:rPr lang="en-IE" dirty="0" smtClean="0"/>
              <a:t>Cited 5625 times!</a:t>
            </a:r>
          </a:p>
          <a:p>
            <a:r>
              <a:rPr lang="en-IE" dirty="0" smtClean="0"/>
              <a:t>Stanley and Stella in Breaking the Ice (1987)</a:t>
            </a:r>
          </a:p>
          <a:p>
            <a:r>
              <a:rPr lang="en-IE" dirty="0" smtClean="0"/>
              <a:t>Not bumping into things, (SIGGRAPH, 1988) </a:t>
            </a:r>
          </a:p>
          <a:p>
            <a:r>
              <a:rPr lang="en-US" dirty="0" smtClean="0"/>
              <a:t>Batman Returns (1992) (army of penguins)</a:t>
            </a:r>
            <a:endParaRPr lang="en-IE" dirty="0" smtClean="0"/>
          </a:p>
          <a:p>
            <a:r>
              <a:rPr lang="en-IE" dirty="0" smtClean="0"/>
              <a:t>Steering </a:t>
            </a:r>
            <a:r>
              <a:rPr lang="en-IE" dirty="0" err="1" smtClean="0"/>
              <a:t>behaviors</a:t>
            </a:r>
            <a:r>
              <a:rPr lang="en-IE" dirty="0" smtClean="0"/>
              <a:t> for autonomous characters (GDC, 1999)</a:t>
            </a:r>
          </a:p>
          <a:p>
            <a:r>
              <a:rPr lang="en-IE" dirty="0" smtClean="0"/>
              <a:t>Always presentations at the Games AI Summit at the GDC</a:t>
            </a:r>
          </a:p>
          <a:p>
            <a:r>
              <a:rPr lang="en-IE" dirty="0" smtClean="0"/>
              <a:t>Used in many commercial games/movies</a:t>
            </a:r>
          </a:p>
          <a:p>
            <a:r>
              <a:rPr lang="en-IE" dirty="0" smtClean="0"/>
              <a:t>Standard part of any game AI course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2050" name="Picture 2" descr="http://www.red3d.com/cwr/images/Craig_Facebook_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388" y="260648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7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an autonomous agent?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Maintains some state about itself</a:t>
            </a:r>
          </a:p>
          <a:p>
            <a:r>
              <a:rPr lang="en-IE" dirty="0" smtClean="0"/>
              <a:t>Gets updated and drawn</a:t>
            </a:r>
          </a:p>
          <a:p>
            <a:r>
              <a:rPr lang="en-IE" dirty="0" smtClean="0"/>
              <a:t>Behaviours are enabled and then the agent behaves autonomously</a:t>
            </a:r>
          </a:p>
          <a:p>
            <a:r>
              <a:rPr lang="en-IE" dirty="0" smtClean="0"/>
              <a:t>Can sense it’s environment </a:t>
            </a:r>
            <a:br>
              <a:rPr lang="en-IE" dirty="0" smtClean="0"/>
            </a:br>
            <a:r>
              <a:rPr lang="en-IE" dirty="0" smtClean="0"/>
              <a:t>and respond</a:t>
            </a:r>
          </a:p>
          <a:p>
            <a:r>
              <a:rPr lang="en-IE" dirty="0" smtClean="0"/>
              <a:t>An instance of a class</a:t>
            </a:r>
            <a:endParaRPr lang="en-I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84984"/>
            <a:ext cx="32766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9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State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Position (A Vector)</a:t>
            </a:r>
          </a:p>
          <a:p>
            <a:r>
              <a:rPr lang="en-IE" dirty="0" smtClean="0"/>
              <a:t>Velocity (A Vector)</a:t>
            </a:r>
          </a:p>
          <a:p>
            <a:r>
              <a:rPr lang="en-IE" dirty="0" smtClean="0"/>
              <a:t>Mass (A Scalar)</a:t>
            </a:r>
          </a:p>
          <a:p>
            <a:r>
              <a:rPr lang="en-IE" dirty="0" smtClean="0"/>
              <a:t>Look, Up, Right (A Normal)</a:t>
            </a:r>
          </a:p>
          <a:p>
            <a:r>
              <a:rPr lang="en-IE" dirty="0" smtClean="0"/>
              <a:t>World Transform (A Matrix)</a:t>
            </a:r>
          </a:p>
          <a:p>
            <a:r>
              <a:rPr lang="en-IE" dirty="0" smtClean="0"/>
              <a:t>Quaternion (if you like!)</a:t>
            </a:r>
          </a:p>
          <a:p>
            <a:r>
              <a:rPr lang="en-IE" dirty="0" smtClean="0"/>
              <a:t>Force, Acceleration (Vectors, calculated each frame)</a:t>
            </a:r>
          </a:p>
          <a:p>
            <a:r>
              <a:rPr lang="en-IE" dirty="0" err="1" smtClean="0"/>
              <a:t>TimeDelta</a:t>
            </a:r>
            <a:r>
              <a:rPr lang="en-IE" dirty="0" smtClean="0"/>
              <a:t> (A scalar, calculated each frame)</a:t>
            </a:r>
          </a:p>
          <a:p>
            <a:r>
              <a:rPr lang="en-IE" dirty="0" err="1" smtClean="0"/>
              <a:t>Max_force</a:t>
            </a:r>
            <a:r>
              <a:rPr lang="en-IE" dirty="0" smtClean="0"/>
              <a:t>, </a:t>
            </a:r>
            <a:r>
              <a:rPr lang="en-IE" dirty="0" err="1" smtClean="0"/>
              <a:t>max_speed</a:t>
            </a:r>
            <a:r>
              <a:rPr lang="en-IE" dirty="0" smtClean="0"/>
              <a:t> (Scalars, don’t change)</a:t>
            </a:r>
          </a:p>
          <a:p>
            <a:r>
              <a:rPr lang="en-IE" dirty="0" smtClean="0"/>
              <a:t>List of behaviours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429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Integration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force = </a:t>
            </a:r>
            <a:r>
              <a:rPr lang="en-IE" dirty="0" err="1"/>
              <a:t>steeringBehaviours.calculate</a:t>
            </a:r>
            <a:r>
              <a:rPr lang="en-IE" dirty="0"/>
              <a:t>();</a:t>
            </a:r>
          </a:p>
          <a:p>
            <a:r>
              <a:rPr lang="en-IE" dirty="0" smtClean="0"/>
              <a:t>acceleration </a:t>
            </a:r>
            <a:r>
              <a:rPr lang="en-IE" dirty="0"/>
              <a:t>= force / </a:t>
            </a:r>
            <a:r>
              <a:rPr lang="en-IE" dirty="0" smtClean="0"/>
              <a:t>mass;</a:t>
            </a:r>
          </a:p>
          <a:p>
            <a:r>
              <a:rPr lang="en-IE" dirty="0"/>
              <a:t>velocity += acceleration * </a:t>
            </a:r>
            <a:r>
              <a:rPr lang="en-IE" dirty="0" err="1"/>
              <a:t>timeDelta</a:t>
            </a:r>
            <a:r>
              <a:rPr lang="en-IE" dirty="0" smtClean="0"/>
              <a:t>;</a:t>
            </a:r>
          </a:p>
          <a:p>
            <a:r>
              <a:rPr lang="en-IE" dirty="0" smtClean="0"/>
              <a:t>speed = </a:t>
            </a:r>
            <a:r>
              <a:rPr lang="en-IE" dirty="0" err="1" smtClean="0"/>
              <a:t>velocity.Length</a:t>
            </a:r>
            <a:r>
              <a:rPr lang="en-IE" dirty="0" smtClean="0"/>
              <a:t>();</a:t>
            </a:r>
          </a:p>
          <a:p>
            <a:r>
              <a:rPr lang="en-IE" dirty="0" smtClean="0"/>
              <a:t>position </a:t>
            </a:r>
            <a:r>
              <a:rPr lang="en-IE" dirty="0"/>
              <a:t>+= velocity * </a:t>
            </a:r>
            <a:r>
              <a:rPr lang="en-IE" dirty="0" err="1"/>
              <a:t>timeDelta</a:t>
            </a:r>
            <a:r>
              <a:rPr lang="en-IE" dirty="0" smtClean="0"/>
              <a:t>;</a:t>
            </a:r>
          </a:p>
          <a:p>
            <a:r>
              <a:rPr lang="en-IE" dirty="0" smtClean="0"/>
              <a:t>if (speed &gt; 0.001f)</a:t>
            </a:r>
            <a:br>
              <a:rPr lang="en-IE" dirty="0" smtClean="0"/>
            </a:br>
            <a:r>
              <a:rPr lang="en-IE" dirty="0" smtClean="0"/>
              <a:t>	look = </a:t>
            </a:r>
            <a:r>
              <a:rPr lang="en-IE" dirty="0" err="1" smtClean="0"/>
              <a:t>velocity.Normalize</a:t>
            </a:r>
            <a:r>
              <a:rPr lang="en-IE" dirty="0" smtClean="0"/>
              <a:t>();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403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Rotation in 2D/3D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2D</a:t>
            </a:r>
          </a:p>
          <a:p>
            <a:pPr lvl="1"/>
            <a:r>
              <a:rPr lang="en-IE" dirty="0" smtClean="0"/>
              <a:t>Calculate the rotation from the look vector</a:t>
            </a:r>
          </a:p>
          <a:p>
            <a:r>
              <a:rPr lang="en-IE" dirty="0" smtClean="0"/>
              <a:t>In 3D </a:t>
            </a:r>
          </a:p>
          <a:p>
            <a:pPr lvl="1"/>
            <a:r>
              <a:rPr lang="en-IE" dirty="0" smtClean="0"/>
              <a:t>Use a quaternion and full Hamiltonian integration or…</a:t>
            </a:r>
          </a:p>
          <a:p>
            <a:pPr lvl="1"/>
            <a:r>
              <a:rPr lang="en-IE" dirty="0" smtClean="0"/>
              <a:t>Apply “banking” to fake it</a:t>
            </a:r>
          </a:p>
          <a:p>
            <a:pPr lvl="1"/>
            <a:r>
              <a:rPr lang="en-IE" dirty="0" smtClean="0"/>
              <a:t>Add some of the acceleration to the up vector</a:t>
            </a:r>
          </a:p>
          <a:p>
            <a:pPr lvl="1"/>
            <a:r>
              <a:rPr lang="en-IE" dirty="0" smtClean="0"/>
              <a:t>Blend in over a number of frames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83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Seek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84984"/>
            <a:ext cx="8003232" cy="2841179"/>
          </a:xfrm>
        </p:spPr>
        <p:txBody>
          <a:bodyPr>
            <a:normAutofit/>
          </a:bodyPr>
          <a:lstStyle/>
          <a:p>
            <a:r>
              <a:rPr lang="en-IE" dirty="0" err="1" smtClean="0"/>
              <a:t>desiredVelocity</a:t>
            </a:r>
            <a:r>
              <a:rPr lang="en-IE" dirty="0" smtClean="0"/>
              <a:t> </a:t>
            </a:r>
            <a:r>
              <a:rPr lang="en-IE" dirty="0"/>
              <a:t>= </a:t>
            </a:r>
            <a:r>
              <a:rPr lang="en-IE" dirty="0" err="1"/>
              <a:t>targetPos</a:t>
            </a:r>
            <a:r>
              <a:rPr lang="en-IE" dirty="0"/>
              <a:t> - </a:t>
            </a:r>
            <a:r>
              <a:rPr lang="en-IE" dirty="0" err="1" smtClean="0"/>
              <a:t>agent.Position</a:t>
            </a:r>
            <a:r>
              <a:rPr lang="en-IE" dirty="0"/>
              <a:t>;</a:t>
            </a:r>
          </a:p>
          <a:p>
            <a:r>
              <a:rPr lang="en-IE" dirty="0" err="1" smtClean="0"/>
              <a:t>desiredVelocity.Normalize</a:t>
            </a:r>
            <a:r>
              <a:rPr lang="en-IE" dirty="0"/>
              <a:t>();</a:t>
            </a:r>
          </a:p>
          <a:p>
            <a:r>
              <a:rPr lang="en-IE" dirty="0" err="1" smtClean="0"/>
              <a:t>desiredVelocity</a:t>
            </a:r>
            <a:r>
              <a:rPr lang="en-IE" dirty="0" smtClean="0"/>
              <a:t> </a:t>
            </a:r>
            <a:r>
              <a:rPr lang="en-IE" dirty="0"/>
              <a:t>*= </a:t>
            </a:r>
            <a:r>
              <a:rPr lang="en-IE" dirty="0" err="1" smtClean="0"/>
              <a:t>agent.maxSpeed</a:t>
            </a:r>
            <a:r>
              <a:rPr lang="en-IE" dirty="0"/>
              <a:t>;</a:t>
            </a:r>
          </a:p>
          <a:p>
            <a:r>
              <a:rPr lang="en-IE" dirty="0" smtClean="0"/>
              <a:t>return </a:t>
            </a:r>
            <a:r>
              <a:rPr lang="en-IE" dirty="0"/>
              <a:t>(</a:t>
            </a:r>
            <a:r>
              <a:rPr lang="en-IE" dirty="0" err="1"/>
              <a:t>desiredVelocity</a:t>
            </a:r>
            <a:r>
              <a:rPr lang="en-IE" dirty="0"/>
              <a:t> - </a:t>
            </a:r>
            <a:r>
              <a:rPr lang="en-IE" dirty="0" err="1"/>
              <a:t>fighter.velocity</a:t>
            </a:r>
            <a:r>
              <a:rPr lang="en-IE" dirty="0"/>
              <a:t>);</a:t>
            </a:r>
          </a:p>
          <a:p>
            <a:endParaRPr lang="en-IE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364008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57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Flee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Flee is the opposite of seek. Instead of producing a steering force to steer the agent toward a target position, flee creates a force that steers the agent away. </a:t>
            </a:r>
          </a:p>
          <a:p>
            <a:r>
              <a:rPr lang="en-IE" dirty="0" smtClean="0"/>
              <a:t>The only difference is that the </a:t>
            </a:r>
            <a:r>
              <a:rPr lang="en-IE" dirty="0" err="1" smtClean="0"/>
              <a:t>desiredVelocity</a:t>
            </a:r>
            <a:r>
              <a:rPr lang="en-IE" dirty="0" smtClean="0"/>
              <a:t> is calculated using a vector pointing in the opposite direction (</a:t>
            </a:r>
            <a:r>
              <a:rPr lang="en-IE" dirty="0" err="1" smtClean="0"/>
              <a:t>agent.Position</a:t>
            </a:r>
            <a:r>
              <a:rPr lang="en-IE" dirty="0" smtClean="0"/>
              <a:t> - </a:t>
            </a:r>
            <a:r>
              <a:rPr lang="en-IE" dirty="0" err="1" smtClean="0"/>
              <a:t>targetPos</a:t>
            </a:r>
            <a:r>
              <a:rPr lang="en-IE" dirty="0" smtClean="0"/>
              <a:t> instead of </a:t>
            </a:r>
            <a:r>
              <a:rPr lang="en-IE" dirty="0" err="1" smtClean="0"/>
              <a:t>targetPos</a:t>
            </a:r>
            <a:r>
              <a:rPr lang="en-IE" dirty="0" smtClean="0"/>
              <a:t> - </a:t>
            </a:r>
            <a:r>
              <a:rPr lang="en-IE" dirty="0" err="1" smtClean="0"/>
              <a:t>agent.Position</a:t>
            </a:r>
            <a:r>
              <a:rPr lang="en-IE" dirty="0" smtClean="0"/>
              <a:t>).</a:t>
            </a:r>
          </a:p>
          <a:p>
            <a:r>
              <a:rPr lang="en-IE" dirty="0" smtClean="0"/>
              <a:t>Flee can be easily adjusted to generate a fleeing force only when a vehicle comes within a certain range of the target.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359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880</Words>
  <Application>Microsoft Office PowerPoint</Application>
  <PresentationFormat>On-screen Show (4:3)</PresentationFormat>
  <Paragraphs>216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Game AI (Game Engines 2) A Crash Course in Steering Behaviours</vt:lpstr>
      <vt:lpstr>What are Steering Behaviours?</vt:lpstr>
      <vt:lpstr>History</vt:lpstr>
      <vt:lpstr>What is an autonomous agent?</vt:lpstr>
      <vt:lpstr>State</vt:lpstr>
      <vt:lpstr>Integration</vt:lpstr>
      <vt:lpstr>Rotation in 2D/3D</vt:lpstr>
      <vt:lpstr>Seek</vt:lpstr>
      <vt:lpstr>Flee</vt:lpstr>
      <vt:lpstr>Pursue and Evade</vt:lpstr>
      <vt:lpstr>Pursue</vt:lpstr>
      <vt:lpstr>Arrive</vt:lpstr>
      <vt:lpstr>PowerPoint Presentation</vt:lpstr>
      <vt:lpstr>Wander</vt:lpstr>
      <vt:lpstr>Offset pursuit</vt:lpstr>
      <vt:lpstr>Offset Pursuit</vt:lpstr>
      <vt:lpstr>Wall avoidance (flat things)</vt:lpstr>
      <vt:lpstr>Obstacle Avoidance</vt:lpstr>
      <vt:lpstr>Obstacle avoidance</vt:lpstr>
      <vt:lpstr>The algorithm</vt:lpstr>
      <vt:lpstr>A note on obstacle avoidance</vt:lpstr>
      <vt:lpstr>Combining steering behaviours</vt:lpstr>
      <vt:lpstr>Flocking</vt:lpstr>
      <vt:lpstr>PowerPoint Presentation</vt:lpstr>
      <vt:lpstr>Seperation</vt:lpstr>
      <vt:lpstr>Cohesion</vt:lpstr>
      <vt:lpstr>Alignment</vt:lpstr>
      <vt:lpstr>More information</vt:lpstr>
      <vt:lpstr>Thanks 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Steering Behaviours for Autonomous Agents</dc:title>
  <dc:creator>Bryan Duggan</dc:creator>
  <cp:lastModifiedBy>Bryan</cp:lastModifiedBy>
  <cp:revision>37</cp:revision>
  <dcterms:created xsi:type="dcterms:W3CDTF">2013-06-11T15:29:07Z</dcterms:created>
  <dcterms:modified xsi:type="dcterms:W3CDTF">2014-03-24T17:42:39Z</dcterms:modified>
</cp:coreProperties>
</file>