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4"/>
  </p:notesMasterIdLst>
  <p:sldIdLst>
    <p:sldId id="256" r:id="rId2"/>
    <p:sldId id="257" r:id="rId3"/>
    <p:sldId id="258" r:id="rId4"/>
    <p:sldId id="260" r:id="rId5"/>
    <p:sldId id="264" r:id="rId6"/>
    <p:sldId id="266" r:id="rId7"/>
    <p:sldId id="267" r:id="rId8"/>
    <p:sldId id="268" r:id="rId9"/>
    <p:sldId id="269" r:id="rId10"/>
    <p:sldId id="270" r:id="rId11"/>
    <p:sldId id="271" r:id="rId12"/>
    <p:sldId id="272" r:id="rId13"/>
    <p:sldId id="273" r:id="rId14"/>
    <p:sldId id="263" r:id="rId15"/>
    <p:sldId id="274" r:id="rId16"/>
    <p:sldId id="275" r:id="rId17"/>
    <p:sldId id="293" r:id="rId18"/>
    <p:sldId id="294" r:id="rId19"/>
    <p:sldId id="277" r:id="rId20"/>
    <p:sldId id="278"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F6ADF-76BE-4E67-B3A7-E4E519D3E160}" type="datetimeFigureOut">
              <a:rPr lang="en-IE" smtClean="0"/>
              <a:t>26/03/2014</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028E9-9339-45F1-B423-835F58D37BA5}" type="slidenum">
              <a:rPr lang="en-IE" smtClean="0"/>
              <a:t>‹#›</a:t>
            </a:fld>
            <a:endParaRPr lang="en-IE" dirty="0"/>
          </a:p>
        </p:txBody>
      </p:sp>
    </p:spTree>
    <p:extLst>
      <p:ext uri="{BB962C8B-B14F-4D97-AF65-F5344CB8AC3E}">
        <p14:creationId xmlns:p14="http://schemas.microsoft.com/office/powerpoint/2010/main" val="106028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F6C88B8-765F-4040-8454-9F901B5D579D}" type="slidenum">
              <a:rPr lang="en-US" sz="1200">
                <a:latin typeface="Times New Roman" panose="02020603050405020304" pitchFamily="18" charset="0"/>
              </a:rPr>
              <a:pPr eaLnBrk="1" hangingPunct="1"/>
              <a:t>4</a:t>
            </a:fld>
            <a:endParaRPr lang="en-US" sz="1200">
              <a:latin typeface="Times New Roman" panose="02020603050405020304" pitchFamily="18" charset="0"/>
            </a:endParaRPr>
          </a:p>
        </p:txBody>
      </p:sp>
    </p:spTree>
    <p:extLst>
      <p:ext uri="{BB962C8B-B14F-4D97-AF65-F5344CB8AC3E}">
        <p14:creationId xmlns:p14="http://schemas.microsoft.com/office/powerpoint/2010/main" val="3603582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263D508-A226-4E81-8484-CBFB63EFE0AD}" type="slidenum">
              <a:rPr lang="en-US" sz="1200">
                <a:latin typeface="Times New Roman" panose="02020603050405020304" pitchFamily="18" charset="0"/>
              </a:rPr>
              <a:pPr eaLnBrk="1" hangingPunct="1"/>
              <a:t>15</a:t>
            </a:fld>
            <a:endParaRPr lang="en-US" sz="12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78570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F497616-B4AD-4BCB-9783-1527C3C6996C}" type="slidenum">
              <a:rPr lang="en-US" sz="1200">
                <a:latin typeface="Times New Roman" panose="02020603050405020304" pitchFamily="18" charset="0"/>
              </a:rPr>
              <a:pPr eaLnBrk="1" hangingPunct="1"/>
              <a:t>16</a:t>
            </a:fld>
            <a:endParaRPr lang="en-US" sz="12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6414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C41DD42-71AE-4E8D-8524-BDF9F14A7BF8}" type="slidenum">
              <a:rPr lang="en-US" sz="1200">
                <a:latin typeface="Times New Roman" panose="02020603050405020304" pitchFamily="18" charset="0"/>
              </a:rPr>
              <a:pPr eaLnBrk="1" hangingPunct="1"/>
              <a:t>17</a:t>
            </a:fld>
            <a:endParaRPr lang="en-US" sz="1200">
              <a:latin typeface="Times New Roman" panose="02020603050405020304" pitchFamily="18" charset="0"/>
            </a:endParaRPr>
          </a:p>
        </p:txBody>
      </p:sp>
    </p:spTree>
    <p:extLst>
      <p:ext uri="{BB962C8B-B14F-4D97-AF65-F5344CB8AC3E}">
        <p14:creationId xmlns:p14="http://schemas.microsoft.com/office/powerpoint/2010/main" val="1007187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F59DAB4-372D-4C67-AC10-08BBC1D780BD}" type="slidenum">
              <a:rPr lang="en-US" sz="1200">
                <a:latin typeface="Times New Roman" panose="02020603050405020304" pitchFamily="18" charset="0"/>
              </a:rPr>
              <a:pPr eaLnBrk="1" hangingPunct="1"/>
              <a:t>18</a:t>
            </a:fld>
            <a:endParaRPr lang="en-US" sz="1200">
              <a:latin typeface="Times New Roman" panose="02020603050405020304" pitchFamily="18" charset="0"/>
            </a:endParaRPr>
          </a:p>
        </p:txBody>
      </p:sp>
    </p:spTree>
    <p:extLst>
      <p:ext uri="{BB962C8B-B14F-4D97-AF65-F5344CB8AC3E}">
        <p14:creationId xmlns:p14="http://schemas.microsoft.com/office/powerpoint/2010/main" val="408758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1DA4F71-9B3A-41A7-AF62-7020E5B88333}" type="slidenum">
              <a:rPr lang="en-US" sz="1200">
                <a:latin typeface="Times New Roman" panose="02020603050405020304" pitchFamily="18" charset="0"/>
              </a:rPr>
              <a:pPr eaLnBrk="1" hangingPunct="1"/>
              <a:t>19</a:t>
            </a:fld>
            <a:endParaRPr 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7498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70C7A23-F96F-47A4-A4A4-15B7CE1EE8CF}" type="slidenum">
              <a:rPr lang="en-US" sz="1200">
                <a:latin typeface="Times New Roman" panose="02020603050405020304" pitchFamily="18" charset="0"/>
              </a:rPr>
              <a:pPr eaLnBrk="1" hangingPunct="1"/>
              <a:t>20</a:t>
            </a:fld>
            <a:endParaRPr lang="en-US"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4256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EDC3EE8-CF24-4299-B89F-FB439487547F}" type="slidenum">
              <a:rPr lang="en-US" sz="1200">
                <a:latin typeface="Times New Roman" panose="02020603050405020304" pitchFamily="18" charset="0"/>
              </a:rPr>
              <a:pPr eaLnBrk="1" hangingPunct="1"/>
              <a:t>21</a:t>
            </a:fld>
            <a:endParaRPr 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54673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EDC3EE8-CF24-4299-B89F-FB439487547F}" type="slidenum">
              <a:rPr lang="en-US" sz="1200">
                <a:latin typeface="Times New Roman" panose="02020603050405020304" pitchFamily="18" charset="0"/>
              </a:rPr>
              <a:pPr eaLnBrk="1" hangingPunct="1"/>
              <a:t>22</a:t>
            </a:fld>
            <a:endParaRPr 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9775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D9D4942-2C38-46DC-846F-6408DBAE8C15}" type="slidenum">
              <a:rPr lang="en-US" sz="1200">
                <a:latin typeface="Times New Roman" panose="02020603050405020304" pitchFamily="18" charset="0"/>
              </a:rPr>
              <a:pPr eaLnBrk="1" hangingPunct="1"/>
              <a:t>6</a:t>
            </a:fld>
            <a:endParaRPr lang="en-US"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8319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4275ED6-EEB7-49AA-ACBA-9C96829AA935}" type="slidenum">
              <a:rPr lang="en-US" sz="1200">
                <a:latin typeface="Times New Roman" panose="02020603050405020304" pitchFamily="18" charset="0"/>
              </a:rPr>
              <a:pPr eaLnBrk="1" hangingPunct="1"/>
              <a:t>7</a:t>
            </a:fld>
            <a:endParaRPr lang="en-US" sz="12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4490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E6E1C50-DBD2-4D40-BBF6-FD2EE4500348}" type="slidenum">
              <a:rPr lang="en-US" sz="1200">
                <a:latin typeface="Times New Roman" panose="02020603050405020304" pitchFamily="18" charset="0"/>
              </a:rPr>
              <a:pPr eaLnBrk="1" hangingPunct="1"/>
              <a:t>8</a:t>
            </a:fld>
            <a:endParaRPr lang="en-US" sz="12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0336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BC2E741-6783-479A-98EC-195FA6623FA5}" type="slidenum">
              <a:rPr lang="en-US" sz="1200">
                <a:latin typeface="Times New Roman" panose="02020603050405020304" pitchFamily="18" charset="0"/>
              </a:rPr>
              <a:pPr eaLnBrk="1" hangingPunct="1"/>
              <a:t>9</a:t>
            </a:fld>
            <a:endParaRPr lang="en-US" sz="12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5046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874A712-7351-4526-A3C6-A51FCF4526C3}" type="slidenum">
              <a:rPr lang="en-US" sz="1200">
                <a:latin typeface="Times New Roman" panose="02020603050405020304" pitchFamily="18" charset="0"/>
              </a:rPr>
              <a:pPr eaLnBrk="1" hangingPunct="1"/>
              <a:t>10</a:t>
            </a:fld>
            <a:endParaRPr lang="en-US" sz="12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5433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7190304-5314-462E-974C-D08953AB9843}" type="slidenum">
              <a:rPr lang="en-US" sz="1200">
                <a:latin typeface="Times New Roman" panose="02020603050405020304" pitchFamily="18" charset="0"/>
              </a:rPr>
              <a:pPr eaLnBrk="1" hangingPunct="1"/>
              <a:t>11</a:t>
            </a:fld>
            <a:endParaRPr lang="en-US" sz="12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56844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D5AEDC6-4AED-4726-9753-7050E54DCAB4}" type="slidenum">
              <a:rPr lang="en-US" sz="1200">
                <a:latin typeface="Times New Roman" panose="02020603050405020304" pitchFamily="18" charset="0"/>
              </a:rPr>
              <a:pPr eaLnBrk="1" hangingPunct="1"/>
              <a:t>12</a:t>
            </a:fld>
            <a:endParaRPr lang="en-US" sz="12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7670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EE96A6F-3AED-4AC0-9553-42CF831D4045}" type="slidenum">
              <a:rPr lang="en-US" sz="1200">
                <a:latin typeface="Times New Roman" panose="02020603050405020304" pitchFamily="18" charset="0"/>
              </a:rPr>
              <a:pPr eaLnBrk="1" hangingPunct="1"/>
              <a:t>13</a:t>
            </a:fld>
            <a:endParaRPr lang="en-US" sz="12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195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144037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8178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49953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8869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93970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395548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344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73426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75671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5975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492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0D29-463A-43D6-BBEF-693D30580A1C}" type="datetimeFigureOut">
              <a:rPr lang="en-IE" smtClean="0"/>
              <a:t>26/03/2014</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68B42-E6DC-4617-A539-0AE1AB06E68E}" type="slidenum">
              <a:rPr lang="en-IE" smtClean="0"/>
              <a:t>‹#›</a:t>
            </a:fld>
            <a:endParaRPr lang="en-IE" dirty="0"/>
          </a:p>
        </p:txBody>
      </p:sp>
      <p:pic>
        <p:nvPicPr>
          <p:cNvPr id="7" name="Picture 2" descr="C:\Users\Bryan\Desktop\MMUG\CS.DIT2.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499992" y="5719526"/>
            <a:ext cx="1800200" cy="1237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dit.ie/media/logo/DIT_logocol.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203848" y="5951008"/>
            <a:ext cx="792088" cy="7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6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smtClean="0"/>
              <a:t>Game AI/Game Engines 2</a:t>
            </a:r>
            <a:br>
              <a:rPr lang="en-IE" dirty="0" smtClean="0"/>
            </a:br>
            <a:r>
              <a:rPr lang="en-IE" dirty="0" smtClean="0"/>
              <a:t>Finite State Machines</a:t>
            </a:r>
            <a:endParaRPr lang="en-IE" dirty="0"/>
          </a:p>
        </p:txBody>
      </p:sp>
      <p:sp>
        <p:nvSpPr>
          <p:cNvPr id="3" name="Subtitle 2"/>
          <p:cNvSpPr>
            <a:spLocks noGrp="1"/>
          </p:cNvSpPr>
          <p:nvPr>
            <p:ph type="subTitle" idx="1"/>
          </p:nvPr>
        </p:nvSpPr>
        <p:spPr/>
        <p:txBody>
          <a:bodyPr/>
          <a:lstStyle/>
          <a:p>
            <a:r>
              <a:rPr lang="en-IE" dirty="0" smtClean="0"/>
              <a:t>Dr Bryan Duggan</a:t>
            </a:r>
          </a:p>
          <a:p>
            <a:r>
              <a:rPr lang="en-IE" dirty="0" smtClean="0"/>
              <a:t>Dublin Institute of Technology</a:t>
            </a:r>
            <a:endParaRPr lang="en-IE" dirty="0"/>
          </a:p>
        </p:txBody>
      </p:sp>
    </p:spTree>
    <p:extLst>
      <p:ext uri="{BB962C8B-B14F-4D97-AF65-F5344CB8AC3E}">
        <p14:creationId xmlns:p14="http://schemas.microsoft.com/office/powerpoint/2010/main" val="130222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IE" smtClean="0"/>
              <a:t>Sports Simulations</a:t>
            </a:r>
            <a:endParaRPr lang="en-US" smtClean="0"/>
          </a:p>
        </p:txBody>
      </p:sp>
      <p:pic>
        <p:nvPicPr>
          <p:cNvPr id="12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992" y="1628800"/>
            <a:ext cx="5678016" cy="377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60988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smtClean="0"/>
              <a:t>States</a:t>
            </a:r>
            <a:endParaRPr lang="en-US" smtClean="0"/>
          </a:p>
        </p:txBody>
      </p:sp>
      <p:sp>
        <p:nvSpPr>
          <p:cNvPr id="1331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smtClean="0"/>
              <a:t>KickOff</a:t>
            </a:r>
          </a:p>
          <a:p>
            <a:pPr eaLnBrk="1" hangingPunct="1"/>
            <a:r>
              <a:rPr lang="en-IE" smtClean="0"/>
              <a:t>Defend</a:t>
            </a:r>
          </a:p>
          <a:p>
            <a:pPr eaLnBrk="1" hangingPunct="1"/>
            <a:r>
              <a:rPr lang="en-IE" smtClean="0"/>
              <a:t>WalkOnField</a:t>
            </a:r>
            <a:endParaRPr lang="en-US" smtClean="0"/>
          </a:p>
        </p:txBody>
      </p:sp>
    </p:spTree>
    <p:extLst>
      <p:ext uri="{BB962C8B-B14F-4D97-AF65-F5344CB8AC3E}">
        <p14:creationId xmlns:p14="http://schemas.microsoft.com/office/powerpoint/2010/main" val="2022662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IE" smtClean="0"/>
              <a:t>RTS</a:t>
            </a:r>
            <a:endParaRPr lang="en-US" smtClean="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620" y="1340768"/>
            <a:ext cx="6840760" cy="426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50631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IE" smtClean="0"/>
              <a:t>States</a:t>
            </a:r>
            <a:endParaRPr lang="en-US" smtClean="0"/>
          </a:p>
        </p:txBody>
      </p:sp>
      <p:sp>
        <p:nvSpPr>
          <p:cNvPr id="153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smtClean="0"/>
              <a:t>MoveToPosition</a:t>
            </a:r>
          </a:p>
          <a:p>
            <a:pPr eaLnBrk="1" hangingPunct="1"/>
            <a:r>
              <a:rPr lang="en-IE" smtClean="0"/>
              <a:t>Patrol</a:t>
            </a:r>
          </a:p>
          <a:p>
            <a:pPr eaLnBrk="1" hangingPunct="1"/>
            <a:r>
              <a:rPr lang="en-IE" smtClean="0"/>
              <a:t>FollowPath</a:t>
            </a:r>
            <a:endParaRPr lang="en-US" smtClean="0"/>
          </a:p>
        </p:txBody>
      </p:sp>
    </p:spTree>
    <p:extLst>
      <p:ext uri="{BB962C8B-B14F-4D97-AF65-F5344CB8AC3E}">
        <p14:creationId xmlns:p14="http://schemas.microsoft.com/office/powerpoint/2010/main" val="831793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Advantages</a:t>
            </a:r>
            <a:endParaRPr lang="en-IE" dirty="0"/>
          </a:p>
        </p:txBody>
      </p:sp>
      <p:sp>
        <p:nvSpPr>
          <p:cNvPr id="3" name="Content Placeholder 2"/>
          <p:cNvSpPr>
            <a:spLocks noGrp="1"/>
          </p:cNvSpPr>
          <p:nvPr>
            <p:ph idx="1"/>
          </p:nvPr>
        </p:nvSpPr>
        <p:spPr/>
        <p:txBody>
          <a:bodyPr>
            <a:normAutofit fontScale="70000" lnSpcReduction="20000"/>
          </a:bodyPr>
          <a:lstStyle/>
          <a:p>
            <a:r>
              <a:rPr lang="en-IE" dirty="0"/>
              <a:t>They are quick and simple to code. </a:t>
            </a:r>
            <a:endParaRPr lang="en-IE" dirty="0" smtClean="0"/>
          </a:p>
          <a:p>
            <a:pPr lvl="1"/>
            <a:r>
              <a:rPr lang="en-IE" dirty="0" smtClean="0"/>
              <a:t>See examples in BGE</a:t>
            </a:r>
            <a:endParaRPr lang="en-IE" dirty="0"/>
          </a:p>
          <a:p>
            <a:r>
              <a:rPr lang="en-IE" dirty="0"/>
              <a:t>They are easy to </a:t>
            </a:r>
            <a:r>
              <a:rPr lang="en-IE" dirty="0" smtClean="0"/>
              <a:t>debug </a:t>
            </a:r>
          </a:p>
          <a:p>
            <a:pPr lvl="1"/>
            <a:r>
              <a:rPr lang="en-IE" dirty="0" smtClean="0"/>
              <a:t>Behaviour </a:t>
            </a:r>
            <a:r>
              <a:rPr lang="en-IE" dirty="0"/>
              <a:t>is broken down into easily manageable </a:t>
            </a:r>
            <a:r>
              <a:rPr lang="en-IE" dirty="0" smtClean="0"/>
              <a:t>chunks</a:t>
            </a:r>
          </a:p>
          <a:p>
            <a:pPr lvl="1"/>
            <a:r>
              <a:rPr lang="en-IE" dirty="0" smtClean="0"/>
              <a:t>You can easily log transitions</a:t>
            </a:r>
            <a:endParaRPr lang="en-IE" dirty="0"/>
          </a:p>
          <a:p>
            <a:r>
              <a:rPr lang="en-IE" dirty="0"/>
              <a:t>They have little computational overhead. </a:t>
            </a:r>
            <a:endParaRPr lang="en-IE" dirty="0" smtClean="0"/>
          </a:p>
          <a:p>
            <a:pPr lvl="1"/>
            <a:r>
              <a:rPr lang="en-IE" dirty="0" smtClean="0"/>
              <a:t>Use </a:t>
            </a:r>
            <a:r>
              <a:rPr lang="en-IE" dirty="0"/>
              <a:t>hardly any precious processor time because they essentially </a:t>
            </a:r>
            <a:r>
              <a:rPr lang="en-IE" dirty="0" smtClean="0"/>
              <a:t>IF statements</a:t>
            </a:r>
          </a:p>
          <a:p>
            <a:pPr lvl="1"/>
            <a:r>
              <a:rPr lang="en-IE" dirty="0" smtClean="0"/>
              <a:t>There </a:t>
            </a:r>
            <a:r>
              <a:rPr lang="en-IE" dirty="0"/>
              <a:t>is no real "thinking" </a:t>
            </a:r>
            <a:r>
              <a:rPr lang="en-IE" dirty="0" smtClean="0"/>
              <a:t>involved</a:t>
            </a:r>
            <a:endParaRPr lang="en-IE" dirty="0"/>
          </a:p>
          <a:p>
            <a:r>
              <a:rPr lang="en-IE" dirty="0"/>
              <a:t>They are </a:t>
            </a:r>
            <a:r>
              <a:rPr lang="en-IE" dirty="0" smtClean="0"/>
              <a:t>intuitive</a:t>
            </a:r>
          </a:p>
          <a:p>
            <a:pPr lvl="1"/>
            <a:r>
              <a:rPr lang="en-IE" dirty="0"/>
              <a:t>E</a:t>
            </a:r>
            <a:r>
              <a:rPr lang="en-IE" dirty="0" smtClean="0"/>
              <a:t>asy to </a:t>
            </a:r>
            <a:r>
              <a:rPr lang="en-IE" dirty="0"/>
              <a:t>discuss the design of </a:t>
            </a:r>
            <a:r>
              <a:rPr lang="en-IE" dirty="0" smtClean="0"/>
              <a:t>AI </a:t>
            </a:r>
            <a:r>
              <a:rPr lang="en-IE" dirty="0"/>
              <a:t>with </a:t>
            </a:r>
            <a:r>
              <a:rPr lang="en-IE" dirty="0" smtClean="0"/>
              <a:t>non-programmers</a:t>
            </a:r>
            <a:endParaRPr lang="en-IE" dirty="0"/>
          </a:p>
          <a:p>
            <a:r>
              <a:rPr lang="en-IE" dirty="0"/>
              <a:t>They are flexible. </a:t>
            </a:r>
            <a:endParaRPr lang="en-IE" dirty="0" smtClean="0"/>
          </a:p>
          <a:p>
            <a:pPr lvl="1"/>
            <a:r>
              <a:rPr lang="en-IE" dirty="0" smtClean="0"/>
              <a:t>Easy to add new states</a:t>
            </a:r>
            <a:endParaRPr lang="en-IE" dirty="0"/>
          </a:p>
        </p:txBody>
      </p:sp>
    </p:spTree>
    <p:extLst>
      <p:ext uri="{BB962C8B-B14F-4D97-AF65-F5344CB8AC3E}">
        <p14:creationId xmlns:p14="http://schemas.microsoft.com/office/powerpoint/2010/main" val="2889151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IE" smtClean="0"/>
              <a:t>State Transition Diagrams</a:t>
            </a:r>
            <a:endParaRPr lang="en-US" smtClean="0"/>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70104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46980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IE" sz="4000" dirty="0" smtClean="0"/>
              <a:t>State Transition Diagram for </a:t>
            </a:r>
            <a:r>
              <a:rPr lang="en-IE" sz="4000" dirty="0" err="1" smtClean="0"/>
              <a:t>DalekWorld</a:t>
            </a:r>
            <a:r>
              <a:rPr lang="en-IE" sz="4000" dirty="0" smtClean="0"/>
              <a:t/>
            </a:r>
            <a:br>
              <a:rPr lang="en-IE" sz="4000" dirty="0" smtClean="0"/>
            </a:br>
            <a:r>
              <a:rPr lang="en-IE" sz="4000" dirty="0" smtClean="0"/>
              <a:t>(A “game” I wrote several years ago)</a:t>
            </a:r>
            <a:endParaRPr lang="en-US" sz="4000" dirty="0" smtClean="0"/>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9829800" cy="582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714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IE" smtClean="0"/>
              <a:t>Portal Turret</a:t>
            </a:r>
          </a:p>
        </p:txBody>
      </p:sp>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57555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63561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3048000" y="914400"/>
            <a:ext cx="1066800" cy="838200"/>
          </a:xfrm>
          <a:prstGeom prst="rect">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Sleep </a:t>
            </a:r>
          </a:p>
          <a:p>
            <a:pPr eaLnBrk="1" hangingPunct="1"/>
            <a:r>
              <a:rPr lang="en-IE"/>
              <a:t>Mode</a:t>
            </a:r>
          </a:p>
        </p:txBody>
      </p:sp>
      <p:sp>
        <p:nvSpPr>
          <p:cNvPr id="55299" name="Rectangle 4"/>
          <p:cNvSpPr>
            <a:spLocks noChangeArrowheads="1"/>
          </p:cNvSpPr>
          <p:nvPr/>
        </p:nvSpPr>
        <p:spPr bwMode="auto">
          <a:xfrm>
            <a:off x="1447800" y="2667000"/>
            <a:ext cx="1066800" cy="838200"/>
          </a:xfrm>
          <a:prstGeom prst="rect">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Picked</a:t>
            </a:r>
          </a:p>
          <a:p>
            <a:pPr eaLnBrk="1" hangingPunct="1"/>
            <a:r>
              <a:rPr lang="en-IE"/>
              <a:t>Up</a:t>
            </a:r>
          </a:p>
        </p:txBody>
      </p:sp>
      <p:sp>
        <p:nvSpPr>
          <p:cNvPr id="55300" name="Rectangle 6"/>
          <p:cNvSpPr>
            <a:spLocks noChangeArrowheads="1"/>
          </p:cNvSpPr>
          <p:nvPr/>
        </p:nvSpPr>
        <p:spPr bwMode="auto">
          <a:xfrm>
            <a:off x="6248400" y="2286000"/>
            <a:ext cx="1371600" cy="838200"/>
          </a:xfrm>
          <a:prstGeom prst="rect">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Attacking</a:t>
            </a:r>
          </a:p>
        </p:txBody>
      </p:sp>
      <p:sp>
        <p:nvSpPr>
          <p:cNvPr id="55301" name="Rectangle 7"/>
          <p:cNvSpPr>
            <a:spLocks noChangeArrowheads="1"/>
          </p:cNvSpPr>
          <p:nvPr/>
        </p:nvSpPr>
        <p:spPr bwMode="auto">
          <a:xfrm>
            <a:off x="6096000" y="4572000"/>
            <a:ext cx="1371600" cy="838200"/>
          </a:xfrm>
          <a:prstGeom prst="rect">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Searching</a:t>
            </a:r>
          </a:p>
        </p:txBody>
      </p:sp>
      <p:sp>
        <p:nvSpPr>
          <p:cNvPr id="55302" name="Rectangle 8"/>
          <p:cNvSpPr>
            <a:spLocks noChangeArrowheads="1"/>
          </p:cNvSpPr>
          <p:nvPr/>
        </p:nvSpPr>
        <p:spPr bwMode="auto">
          <a:xfrm>
            <a:off x="1066800" y="4495800"/>
            <a:ext cx="1447800" cy="1143000"/>
          </a:xfrm>
          <a:prstGeom prst="rect">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Shutting </a:t>
            </a:r>
          </a:p>
          <a:p>
            <a:pPr eaLnBrk="1" hangingPunct="1"/>
            <a:r>
              <a:rPr lang="en-IE"/>
              <a:t>Down</a:t>
            </a:r>
          </a:p>
        </p:txBody>
      </p:sp>
      <p:sp>
        <p:nvSpPr>
          <p:cNvPr id="55303" name="Rectangle 9"/>
          <p:cNvSpPr>
            <a:spLocks noChangeArrowheads="1"/>
          </p:cNvSpPr>
          <p:nvPr/>
        </p:nvSpPr>
        <p:spPr bwMode="auto">
          <a:xfrm>
            <a:off x="4343400" y="5410200"/>
            <a:ext cx="1295400" cy="1066800"/>
          </a:xfrm>
          <a:prstGeom prst="rect">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Dead</a:t>
            </a:r>
          </a:p>
        </p:txBody>
      </p:sp>
      <p:cxnSp>
        <p:nvCxnSpPr>
          <p:cNvPr id="55304" name="Straight Arrow Connector 11"/>
          <p:cNvCxnSpPr>
            <a:cxnSpLocks noChangeShapeType="1"/>
            <a:stCxn id="55298" idx="3"/>
            <a:endCxn id="55300" idx="1"/>
          </p:cNvCxnSpPr>
          <p:nvPr/>
        </p:nvCxnSpPr>
        <p:spPr bwMode="auto">
          <a:xfrm>
            <a:off x="4114800" y="1333500"/>
            <a:ext cx="2133600" cy="1371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305" name="TextBox 13"/>
          <p:cNvSpPr txBox="1">
            <a:spLocks noChangeArrowheads="1"/>
          </p:cNvSpPr>
          <p:nvPr/>
        </p:nvSpPr>
        <p:spPr bwMode="auto">
          <a:xfrm>
            <a:off x="3962400" y="1752600"/>
            <a:ext cx="2271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Sees the player</a:t>
            </a:r>
          </a:p>
        </p:txBody>
      </p:sp>
      <p:cxnSp>
        <p:nvCxnSpPr>
          <p:cNvPr id="55306" name="Straight Arrow Connector 16"/>
          <p:cNvCxnSpPr>
            <a:cxnSpLocks noChangeShapeType="1"/>
            <a:stCxn id="55300" idx="2"/>
            <a:endCxn id="55301" idx="0"/>
          </p:cNvCxnSpPr>
          <p:nvPr/>
        </p:nvCxnSpPr>
        <p:spPr bwMode="auto">
          <a:xfrm rot="5400000">
            <a:off x="6134100" y="3771900"/>
            <a:ext cx="14478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307" name="TextBox 17"/>
          <p:cNvSpPr txBox="1">
            <a:spLocks noChangeArrowheads="1"/>
          </p:cNvSpPr>
          <p:nvPr/>
        </p:nvSpPr>
        <p:spPr bwMode="auto">
          <a:xfrm>
            <a:off x="5105400" y="3429000"/>
            <a:ext cx="3743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Player moves out of range</a:t>
            </a:r>
          </a:p>
        </p:txBody>
      </p:sp>
      <p:cxnSp>
        <p:nvCxnSpPr>
          <p:cNvPr id="55308" name="Straight Arrow Connector 19"/>
          <p:cNvCxnSpPr>
            <a:cxnSpLocks noChangeShapeType="1"/>
            <a:stCxn id="55301" idx="1"/>
            <a:endCxn id="55298" idx="2"/>
          </p:cNvCxnSpPr>
          <p:nvPr/>
        </p:nvCxnSpPr>
        <p:spPr bwMode="auto">
          <a:xfrm rot="10800000">
            <a:off x="3581400" y="1752600"/>
            <a:ext cx="2514600" cy="3238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309" name="TextBox 20"/>
          <p:cNvSpPr txBox="1">
            <a:spLocks noChangeArrowheads="1"/>
          </p:cNvSpPr>
          <p:nvPr/>
        </p:nvSpPr>
        <p:spPr bwMode="auto">
          <a:xfrm>
            <a:off x="3657600" y="2895600"/>
            <a:ext cx="1984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Time elapsed</a:t>
            </a:r>
          </a:p>
        </p:txBody>
      </p:sp>
      <p:cxnSp>
        <p:nvCxnSpPr>
          <p:cNvPr id="55310" name="Straight Arrow Connector 22"/>
          <p:cNvCxnSpPr>
            <a:cxnSpLocks noChangeShapeType="1"/>
            <a:stCxn id="55298" idx="1"/>
            <a:endCxn id="55299" idx="0"/>
          </p:cNvCxnSpPr>
          <p:nvPr/>
        </p:nvCxnSpPr>
        <p:spPr bwMode="auto">
          <a:xfrm rot="10800000" flipV="1">
            <a:off x="1981200" y="1333500"/>
            <a:ext cx="1066800" cy="1333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5311" name="Straight Arrow Connector 26"/>
          <p:cNvCxnSpPr>
            <a:cxnSpLocks noChangeShapeType="1"/>
            <a:stCxn id="55301" idx="1"/>
            <a:endCxn id="55299" idx="3"/>
          </p:cNvCxnSpPr>
          <p:nvPr/>
        </p:nvCxnSpPr>
        <p:spPr bwMode="auto">
          <a:xfrm rot="10800000">
            <a:off x="2514600" y="3086100"/>
            <a:ext cx="3581400" cy="1905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5312" name="Straight Arrow Connector 28"/>
          <p:cNvCxnSpPr>
            <a:cxnSpLocks noChangeShapeType="1"/>
            <a:stCxn id="55299" idx="2"/>
            <a:endCxn id="55302" idx="0"/>
          </p:cNvCxnSpPr>
          <p:nvPr/>
        </p:nvCxnSpPr>
        <p:spPr bwMode="auto">
          <a:xfrm rot="5400000">
            <a:off x="1390650" y="3905250"/>
            <a:ext cx="990600" cy="190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5313" name="Straight Arrow Connector 30"/>
          <p:cNvCxnSpPr>
            <a:cxnSpLocks noChangeShapeType="1"/>
            <a:stCxn id="55302" idx="3"/>
            <a:endCxn id="55303" idx="1"/>
          </p:cNvCxnSpPr>
          <p:nvPr/>
        </p:nvCxnSpPr>
        <p:spPr bwMode="auto">
          <a:xfrm>
            <a:off x="2514600" y="5067300"/>
            <a:ext cx="1828800" cy="8763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314" name="TextBox 34"/>
          <p:cNvSpPr txBox="1">
            <a:spLocks noChangeArrowheads="1"/>
          </p:cNvSpPr>
          <p:nvPr/>
        </p:nvSpPr>
        <p:spPr bwMode="auto">
          <a:xfrm>
            <a:off x="533400" y="3733800"/>
            <a:ext cx="321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Dropped by the player</a:t>
            </a:r>
          </a:p>
        </p:txBody>
      </p:sp>
      <p:cxnSp>
        <p:nvCxnSpPr>
          <p:cNvPr id="55315" name="Straight Arrow Connector 21"/>
          <p:cNvCxnSpPr>
            <a:cxnSpLocks noChangeShapeType="1"/>
            <a:stCxn id="55300" idx="1"/>
            <a:endCxn id="55299" idx="3"/>
          </p:cNvCxnSpPr>
          <p:nvPr/>
        </p:nvCxnSpPr>
        <p:spPr bwMode="auto">
          <a:xfrm rot="10800000" flipV="1">
            <a:off x="2514600" y="2705100"/>
            <a:ext cx="37338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4295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smtClean="0"/>
              <a:t>Implementing a FSM</a:t>
            </a:r>
            <a:endParaRPr lang="en-US" smtClean="0"/>
          </a:p>
        </p:txBody>
      </p:sp>
      <p:sp>
        <p:nvSpPr>
          <p:cNvPr id="19459" name="Rectangle 3" descr="Rectangle: Click to edit Master text styles&#10;Second level&#10;Third level&#10;Fourth level&#10;Fifth level"/>
          <p:cNvSpPr>
            <a:spLocks noGrp="1" noChangeArrowheads="1"/>
          </p:cNvSpPr>
          <p:nvPr>
            <p:ph type="body" idx="1"/>
          </p:nvPr>
        </p:nvSpPr>
        <p:spPr>
          <a:xfrm>
            <a:off x="838200" y="1905000"/>
            <a:ext cx="7772400" cy="4800600"/>
          </a:xfrm>
        </p:spPr>
        <p:txBody>
          <a:bodyPr/>
          <a:lstStyle/>
          <a:p>
            <a:pPr eaLnBrk="1" hangingPunct="1">
              <a:lnSpc>
                <a:spcPct val="80000"/>
              </a:lnSpc>
            </a:pPr>
            <a:r>
              <a:rPr lang="en-IE" sz="1600" smtClean="0"/>
              <a:t>Use a switch statement?</a:t>
            </a:r>
          </a:p>
          <a:p>
            <a:pPr eaLnBrk="1" hangingPunct="1">
              <a:lnSpc>
                <a:spcPct val="80000"/>
              </a:lnSpc>
              <a:buFont typeface="Wingdings" panose="05000000000000000000" pitchFamily="2" charset="2"/>
              <a:buNone/>
            </a:pPr>
            <a:endParaRPr lang="en-IE" sz="1600" b="1" smtClean="0">
              <a:latin typeface="Courier New" panose="02070309020205020404" pitchFamily="49" charset="0"/>
            </a:endParaRPr>
          </a:p>
          <a:p>
            <a:pPr eaLnBrk="1" hangingPunct="1">
              <a:lnSpc>
                <a:spcPct val="80000"/>
              </a:lnSpc>
              <a:buFont typeface="Wingdings" panose="05000000000000000000" pitchFamily="2" charset="2"/>
              <a:buNone/>
            </a:pPr>
            <a:r>
              <a:rPr lang="en-IE" sz="1600" b="1" smtClean="0">
                <a:latin typeface="Courier New" panose="02070309020205020404" pitchFamily="49" charset="0"/>
              </a:rPr>
              <a:t>switch (state)</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 </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case RunAway:</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if (safe())</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ChangeState(Patrol);</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break;</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case Patrol:</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if (danger())</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ChangeState(Attack);</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break;</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a:t>
            </a:r>
          </a:p>
          <a:p>
            <a:pPr eaLnBrk="1" hangingPunct="1">
              <a:lnSpc>
                <a:spcPct val="80000"/>
              </a:lnSpc>
              <a:buFont typeface="Wingdings" panose="05000000000000000000" pitchFamily="2" charset="2"/>
              <a:buNone/>
            </a:pPr>
            <a:r>
              <a:rPr lang="en-IE" sz="1600" b="1" smtClean="0">
                <a:latin typeface="Courier New" panose="02070309020205020404" pitchFamily="49" charset="0"/>
              </a:rPr>
              <a:t>	}</a:t>
            </a:r>
          </a:p>
          <a:p>
            <a:pPr eaLnBrk="1" hangingPunct="1">
              <a:lnSpc>
                <a:spcPct val="80000"/>
              </a:lnSpc>
            </a:pPr>
            <a:endParaRPr lang="en-IE" sz="1600" b="1" smtClean="0"/>
          </a:p>
          <a:p>
            <a:pPr eaLnBrk="1" hangingPunct="1">
              <a:lnSpc>
                <a:spcPct val="80000"/>
              </a:lnSpc>
            </a:pPr>
            <a:endParaRPr lang="en-US" sz="1600" smtClean="0"/>
          </a:p>
        </p:txBody>
      </p:sp>
    </p:spTree>
    <p:extLst>
      <p:ext uri="{BB962C8B-B14F-4D97-AF65-F5344CB8AC3E}">
        <p14:creationId xmlns:p14="http://schemas.microsoft.com/office/powerpoint/2010/main" val="8474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we will learn</a:t>
            </a:r>
            <a:endParaRPr lang="en-IE" dirty="0"/>
          </a:p>
        </p:txBody>
      </p:sp>
      <p:sp>
        <p:nvSpPr>
          <p:cNvPr id="3" name="Content Placeholder 2"/>
          <p:cNvSpPr>
            <a:spLocks noGrp="1"/>
          </p:cNvSpPr>
          <p:nvPr>
            <p:ph idx="1"/>
          </p:nvPr>
        </p:nvSpPr>
        <p:spPr/>
        <p:txBody>
          <a:bodyPr/>
          <a:lstStyle/>
          <a:p>
            <a:r>
              <a:rPr lang="en-IE" dirty="0" smtClean="0"/>
              <a:t>What is a finite state machine?</a:t>
            </a:r>
          </a:p>
          <a:p>
            <a:r>
              <a:rPr lang="en-IE" dirty="0" smtClean="0"/>
              <a:t>Why they are useful?</a:t>
            </a:r>
          </a:p>
          <a:p>
            <a:r>
              <a:rPr lang="en-IE" dirty="0" smtClean="0"/>
              <a:t>Various approaches to implement them</a:t>
            </a:r>
          </a:p>
          <a:p>
            <a:r>
              <a:rPr lang="en-IE" dirty="0" smtClean="0"/>
              <a:t>The Finite State Machine Design Pattern (the best way)</a:t>
            </a:r>
          </a:p>
          <a:p>
            <a:r>
              <a:rPr lang="en-IE" dirty="0" smtClean="0"/>
              <a:t>Enhancements:</a:t>
            </a:r>
          </a:p>
          <a:p>
            <a:pPr lvl="1"/>
            <a:r>
              <a:rPr lang="en-IE" dirty="0" smtClean="0"/>
              <a:t>Global states</a:t>
            </a:r>
          </a:p>
          <a:p>
            <a:pPr lvl="1"/>
            <a:r>
              <a:rPr lang="en-IE" dirty="0" smtClean="0"/>
              <a:t>Messaging</a:t>
            </a:r>
            <a:endParaRPr lang="en-IE" dirty="0"/>
          </a:p>
        </p:txBody>
      </p:sp>
    </p:spTree>
    <p:extLst>
      <p:ext uri="{BB962C8B-B14F-4D97-AF65-F5344CB8AC3E}">
        <p14:creationId xmlns:p14="http://schemas.microsoft.com/office/powerpoint/2010/main" val="1635325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IE" smtClean="0"/>
              <a:t>Problems with this approach</a:t>
            </a:r>
            <a:endParaRPr lang="en-US" smtClean="0"/>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dirty="0" smtClean="0"/>
              <a:t>Unwieldy</a:t>
            </a:r>
          </a:p>
          <a:p>
            <a:pPr eaLnBrk="1" hangingPunct="1"/>
            <a:r>
              <a:rPr lang="en-IE" dirty="0" smtClean="0"/>
              <a:t>Spaghetti</a:t>
            </a:r>
          </a:p>
          <a:p>
            <a:pPr eaLnBrk="1" hangingPunct="1"/>
            <a:r>
              <a:rPr lang="en-IE" dirty="0" smtClean="0"/>
              <a:t>Program flow difficult to code</a:t>
            </a:r>
          </a:p>
          <a:p>
            <a:pPr eaLnBrk="1" hangingPunct="1"/>
            <a:r>
              <a:rPr lang="en-IE" dirty="0" smtClean="0"/>
              <a:t>No way to have special behaviour when you enter a state and exit a state</a:t>
            </a:r>
          </a:p>
          <a:p>
            <a:pPr eaLnBrk="1" hangingPunct="1"/>
            <a:endParaRPr lang="en-IE" dirty="0" smtClean="0"/>
          </a:p>
          <a:p>
            <a:pPr eaLnBrk="1" hangingPunct="1"/>
            <a:endParaRPr lang="en-US" dirty="0" smtClean="0"/>
          </a:p>
        </p:txBody>
      </p:sp>
    </p:spTree>
    <p:extLst>
      <p:ext uri="{BB962C8B-B14F-4D97-AF65-F5344CB8AC3E}">
        <p14:creationId xmlns:p14="http://schemas.microsoft.com/office/powerpoint/2010/main" val="398336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dirty="0" smtClean="0"/>
              <a:t>Alternative</a:t>
            </a:r>
            <a:endParaRPr lang="en-US" dirty="0" smtClean="0"/>
          </a:p>
        </p:txBody>
      </p:sp>
      <p:sp>
        <p:nvSpPr>
          <p:cNvPr id="21507" name="Rectangle 3" descr="Rectangle: Click to edit Master text styles&#10;Second level&#10;Third level&#10;Fourth level&#10;Fifth level"/>
          <p:cNvSpPr>
            <a:spLocks noGrp="1" noChangeArrowheads="1"/>
          </p:cNvSpPr>
          <p:nvPr>
            <p:ph type="body" idx="1"/>
          </p:nvPr>
        </p:nvSpPr>
        <p:spPr>
          <a:xfrm>
            <a:off x="4283968" y="1417638"/>
            <a:ext cx="4402832" cy="4525963"/>
          </a:xfrm>
        </p:spPr>
        <p:txBody>
          <a:bodyPr>
            <a:normAutofit fontScale="40000" lnSpcReduction="20000"/>
          </a:bodyPr>
          <a:lstStyle/>
          <a:p>
            <a:pPr marL="0" indent="0">
              <a:buNone/>
            </a:pPr>
            <a:r>
              <a:rPr lang="en-IE" dirty="0" smtClean="0"/>
              <a:t>        </a:t>
            </a:r>
            <a:r>
              <a:rPr lang="en-IE" dirty="0" smtClean="0">
                <a:solidFill>
                  <a:srgbClr val="0000FF"/>
                </a:solidFill>
                <a:latin typeface="Consolas" panose="020B0609020204030204" pitchFamily="49" charset="0"/>
              </a:rPr>
              <a:t>public</a:t>
            </a:r>
            <a:r>
              <a:rPr lang="en-IE" dirty="0" smtClean="0">
                <a:solidFill>
                  <a:prstClr val="black"/>
                </a:solidFill>
                <a:latin typeface="Consolas" panose="020B0609020204030204" pitchFamily="49" charset="0"/>
              </a:rPr>
              <a:t> </a:t>
            </a:r>
            <a:r>
              <a:rPr lang="en-IE" dirty="0">
                <a:solidFill>
                  <a:srgbClr val="0000FF"/>
                </a:solidFill>
                <a:latin typeface="Consolas" panose="020B0609020204030204" pitchFamily="49" charset="0"/>
              </a:rPr>
              <a:t>abstract</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class</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State</a:t>
            </a: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protected</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State(</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this</a:t>
            </a:r>
            <a:r>
              <a:rPr lang="en-IE" dirty="0" err="1">
                <a:solidFill>
                  <a:prstClr val="black"/>
                </a:solidFill>
                <a:latin typeface="Consolas" panose="020B0609020204030204" pitchFamily="49" charset="0"/>
              </a:rPr>
              <a:t>.entity</a:t>
            </a:r>
            <a:r>
              <a:rPr lang="en-IE" dirty="0">
                <a:solidFill>
                  <a:prstClr val="black"/>
                </a:solidFill>
                <a:latin typeface="Consolas" panose="020B0609020204030204" pitchFamily="49" charset="0"/>
              </a:rPr>
              <a:t> = entity;</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abstract</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string</a:t>
            </a:r>
            <a:r>
              <a:rPr lang="en-IE" dirty="0">
                <a:solidFill>
                  <a:prstClr val="black"/>
                </a:solidFill>
                <a:latin typeface="Consolas" panose="020B0609020204030204" pitchFamily="49" charset="0"/>
              </a:rPr>
              <a:t> Description();</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get</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entity;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set</a:t>
            </a:r>
            <a:r>
              <a:rPr lang="en-IE" dirty="0">
                <a:solidFill>
                  <a:prstClr val="black"/>
                </a:solidFill>
                <a:latin typeface="Consolas" panose="020B0609020204030204" pitchFamily="49" charset="0"/>
              </a:rPr>
              <a:t> { entity = </a:t>
            </a:r>
            <a:r>
              <a:rPr lang="en-IE" dirty="0">
                <a:solidFill>
                  <a:srgbClr val="0000FF"/>
                </a:solidFill>
                <a:latin typeface="Consolas" panose="020B0609020204030204" pitchFamily="49" charset="0"/>
              </a:rPr>
              <a:t>value</a:t>
            </a: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abstract</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void</a:t>
            </a:r>
            <a:r>
              <a:rPr lang="en-IE" dirty="0">
                <a:solidFill>
                  <a:prstClr val="black"/>
                </a:solidFill>
                <a:latin typeface="Consolas" panose="020B0609020204030204" pitchFamily="49" charset="0"/>
              </a:rPr>
              <a:t> Enter();</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abstract</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void</a:t>
            </a:r>
            <a:r>
              <a:rPr lang="en-IE" dirty="0">
                <a:solidFill>
                  <a:prstClr val="black"/>
                </a:solidFill>
                <a:latin typeface="Consolas" panose="020B0609020204030204" pitchFamily="49" charset="0"/>
              </a:rPr>
              <a:t> Exit();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abstract</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void</a:t>
            </a:r>
            <a:r>
              <a:rPr lang="en-IE" dirty="0">
                <a:solidFill>
                  <a:prstClr val="black"/>
                </a:solidFill>
                <a:latin typeface="Consolas" panose="020B0609020204030204" pitchFamily="49" charset="0"/>
              </a:rPr>
              <a:t> Update();</a:t>
            </a:r>
          </a:p>
          <a:p>
            <a:pPr marL="0" indent="0">
              <a:buNone/>
            </a:pPr>
            <a:r>
              <a:rPr lang="en-IE" dirty="0">
                <a:solidFill>
                  <a:prstClr val="black"/>
                </a:solidFill>
                <a:latin typeface="Consolas" panose="020B0609020204030204" pitchFamily="49" charset="0"/>
              </a:rPr>
              <a:t>    }</a:t>
            </a:r>
          </a:p>
          <a:p>
            <a:pPr eaLnBrk="1" hangingPunct="1"/>
            <a:endParaRPr lang="en-IE" dirty="0" smtClean="0"/>
          </a:p>
        </p:txBody>
      </p:sp>
      <p:sp>
        <p:nvSpPr>
          <p:cNvPr id="4" name="Rectangle 3" descr="Rectangle: Click to edit Master text styles&#10;Second level&#10;Third level&#10;Fourth level&#10;Fifth level"/>
          <p:cNvSpPr txBox="1">
            <a:spLocks noChangeArrowheads="1"/>
          </p:cNvSpPr>
          <p:nvPr/>
        </p:nvSpPr>
        <p:spPr>
          <a:xfrm>
            <a:off x="493175" y="1417638"/>
            <a:ext cx="4114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smtClean="0"/>
              <a:t>A state class</a:t>
            </a:r>
          </a:p>
          <a:p>
            <a:r>
              <a:rPr lang="en-IE" dirty="0" smtClean="0"/>
              <a:t>Knows which </a:t>
            </a:r>
            <a:r>
              <a:rPr lang="en-IE" dirty="0" err="1" smtClean="0"/>
              <a:t>GameObject</a:t>
            </a:r>
            <a:r>
              <a:rPr lang="en-IE" dirty="0" smtClean="0"/>
              <a:t> it’s attached to</a:t>
            </a:r>
          </a:p>
          <a:p>
            <a:r>
              <a:rPr lang="en-IE" dirty="0" smtClean="0"/>
              <a:t>The rules for transitions go into the Update method</a:t>
            </a:r>
          </a:p>
          <a:p>
            <a:r>
              <a:rPr lang="en-IE" dirty="0" smtClean="0"/>
              <a:t>You can put special behaviours for transitions into Enter and Exit</a:t>
            </a:r>
          </a:p>
          <a:p>
            <a:endParaRPr lang="en-IE" dirty="0" smtClean="0"/>
          </a:p>
          <a:p>
            <a:endParaRPr lang="en-US" dirty="0" smtClean="0"/>
          </a:p>
        </p:txBody>
      </p:sp>
    </p:spTree>
    <p:extLst>
      <p:ext uri="{BB962C8B-B14F-4D97-AF65-F5344CB8AC3E}">
        <p14:creationId xmlns:p14="http://schemas.microsoft.com/office/powerpoint/2010/main" val="976654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dirty="0" smtClean="0"/>
              <a:t>The </a:t>
            </a:r>
            <a:r>
              <a:rPr lang="en-IE" dirty="0" err="1" smtClean="0"/>
              <a:t>StateMachine</a:t>
            </a:r>
            <a:r>
              <a:rPr lang="en-IE" dirty="0" smtClean="0"/>
              <a:t> class</a:t>
            </a:r>
            <a:endParaRPr lang="en-US" dirty="0" smtClean="0"/>
          </a:p>
        </p:txBody>
      </p:sp>
      <p:sp>
        <p:nvSpPr>
          <p:cNvPr id="21507" name="Rectangle 3" descr="Rectangle: Click to edit Master text styles&#10;Second level&#10;Third level&#10;Fourth level&#10;Fifth level"/>
          <p:cNvSpPr>
            <a:spLocks noGrp="1" noChangeArrowheads="1"/>
          </p:cNvSpPr>
          <p:nvPr>
            <p:ph type="body" idx="1"/>
          </p:nvPr>
        </p:nvSpPr>
        <p:spPr>
          <a:xfrm>
            <a:off x="4283968" y="1417638"/>
            <a:ext cx="4402832" cy="4525963"/>
          </a:xfrm>
        </p:spPr>
        <p:txBody>
          <a:bodyPr>
            <a:normAutofit fontScale="25000" lnSpcReduction="20000"/>
          </a:bodyPr>
          <a:lstStyle/>
          <a:p>
            <a:pPr marL="0" indent="0">
              <a:buNone/>
            </a:pPr>
            <a:r>
              <a:rPr lang="en-IE" sz="4000" dirty="0">
                <a:solidFill>
                  <a:srgbClr val="0000FF"/>
                </a:solidFill>
                <a:latin typeface="Consolas" panose="020B0609020204030204" pitchFamily="49" charset="0"/>
              </a:rPr>
              <a:t>public</a:t>
            </a: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class</a:t>
            </a:r>
            <a:r>
              <a:rPr lang="en-IE" sz="4000" dirty="0">
                <a:solidFill>
                  <a:prstClr val="black"/>
                </a:solidFill>
                <a:latin typeface="Consolas" panose="020B0609020204030204" pitchFamily="49" charset="0"/>
              </a:rPr>
              <a:t> </a:t>
            </a:r>
            <a:r>
              <a:rPr lang="en-IE" sz="4000" dirty="0" err="1">
                <a:solidFill>
                  <a:srgbClr val="2B91AF"/>
                </a:solidFill>
                <a:latin typeface="Consolas" panose="020B0609020204030204" pitchFamily="49" charset="0"/>
              </a:rPr>
              <a:t>StateMachine</a:t>
            </a:r>
            <a:r>
              <a:rPr lang="en-IE" sz="4000" dirty="0" err="1">
                <a:solidFill>
                  <a:prstClr val="black"/>
                </a:solidFill>
                <a:latin typeface="Consolas" panose="020B0609020204030204" pitchFamily="49" charset="0"/>
              </a:rPr>
              <a:t>:</a:t>
            </a:r>
            <a:r>
              <a:rPr lang="en-IE" sz="4000" dirty="0" err="1">
                <a:solidFill>
                  <a:srgbClr val="2B91AF"/>
                </a:solidFill>
                <a:latin typeface="Consolas" panose="020B0609020204030204" pitchFamily="49" charset="0"/>
              </a:rPr>
              <a:t>MonoBehaviour</a:t>
            </a:r>
            <a:endParaRPr lang="en-IE" sz="4000" dirty="0">
              <a:solidFill>
                <a:prstClr val="black"/>
              </a:solidFill>
              <a:latin typeface="Consolas" panose="020B0609020204030204" pitchFamily="49" charset="0"/>
            </a:endParaRPr>
          </a:p>
          <a:p>
            <a:pPr marL="0" indent="0">
              <a:buNone/>
            </a:pP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r>
              <a:rPr lang="en-IE" sz="4000" dirty="0">
                <a:solidFill>
                  <a:srgbClr val="2B91AF"/>
                </a:solidFill>
                <a:latin typeface="Consolas" panose="020B0609020204030204" pitchFamily="49" charset="0"/>
              </a:rPr>
              <a:t>State</a:t>
            </a: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currentState</a:t>
            </a:r>
            <a:r>
              <a:rPr lang="en-IE" sz="4000" dirty="0">
                <a:solidFill>
                  <a:prstClr val="black"/>
                </a:solidFill>
                <a:latin typeface="Consolas" panose="020B0609020204030204" pitchFamily="49" charset="0"/>
              </a:rPr>
              <a:t>;</a:t>
            </a:r>
          </a:p>
          <a:p>
            <a:pPr marL="0" indent="0">
              <a:buNone/>
            </a:pPr>
            <a:endParaRPr lang="en-IE" sz="4000" dirty="0">
              <a:solidFill>
                <a:prstClr val="black"/>
              </a:solidFill>
              <a:latin typeface="Consolas" panose="020B0609020204030204" pitchFamily="49" charset="0"/>
            </a:endParaRPr>
          </a:p>
          <a:p>
            <a:pPr marL="0" indent="0">
              <a:buNone/>
            </a:pP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void</a:t>
            </a:r>
            <a:r>
              <a:rPr lang="en-IE" sz="4000" dirty="0">
                <a:solidFill>
                  <a:prstClr val="black"/>
                </a:solidFill>
                <a:latin typeface="Consolas" panose="020B0609020204030204" pitchFamily="49" charset="0"/>
              </a:rPr>
              <a:t> Start()</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p>
          <a:p>
            <a:pPr marL="0" indent="0">
              <a:buNone/>
            </a:pPr>
            <a:endParaRPr lang="en-IE" sz="4000" dirty="0">
              <a:solidFill>
                <a:prstClr val="black"/>
              </a:solidFill>
              <a:latin typeface="Consolas" panose="020B0609020204030204" pitchFamily="49" charset="0"/>
            </a:endParaRPr>
          </a:p>
          <a:p>
            <a:pPr marL="0" indent="0">
              <a:buNone/>
            </a:pP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public</a:t>
            </a: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void</a:t>
            </a:r>
            <a:r>
              <a:rPr lang="en-IE" sz="4000" dirty="0">
                <a:solidFill>
                  <a:prstClr val="black"/>
                </a:solidFill>
                <a:latin typeface="Consolas" panose="020B0609020204030204" pitchFamily="49" charset="0"/>
              </a:rPr>
              <a:t> Update()</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if</a:t>
            </a: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currentState</a:t>
            </a:r>
            <a:r>
              <a:rPr lang="en-IE" sz="4000" dirty="0">
                <a:solidFill>
                  <a:prstClr val="black"/>
                </a:solidFill>
                <a:latin typeface="Consolas" panose="020B0609020204030204" pitchFamily="49" charset="0"/>
              </a:rPr>
              <a:t> != </a:t>
            </a:r>
            <a:r>
              <a:rPr lang="en-IE" sz="4000" dirty="0">
                <a:solidFill>
                  <a:srgbClr val="0000FF"/>
                </a:solidFill>
                <a:latin typeface="Consolas" panose="020B0609020204030204" pitchFamily="49" charset="0"/>
              </a:rPr>
              <a:t>null</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r>
              <a:rPr lang="en-IE" sz="4000" dirty="0" err="1">
                <a:solidFill>
                  <a:srgbClr val="2B91AF"/>
                </a:solidFill>
                <a:latin typeface="Consolas" panose="020B0609020204030204" pitchFamily="49" charset="0"/>
              </a:rPr>
              <a:t>SteeringManager</a:t>
            </a:r>
            <a:r>
              <a:rPr lang="en-IE" sz="4000" dirty="0" err="1">
                <a:solidFill>
                  <a:prstClr val="black"/>
                </a:solidFill>
                <a:latin typeface="Consolas" panose="020B0609020204030204" pitchFamily="49" charset="0"/>
              </a:rPr>
              <a:t>.PrintMessage</a:t>
            </a:r>
            <a:r>
              <a:rPr lang="en-IE" sz="4000" dirty="0">
                <a:solidFill>
                  <a:prstClr val="black"/>
                </a:solidFill>
                <a:latin typeface="Consolas" panose="020B0609020204030204" pitchFamily="49" charset="0"/>
              </a:rPr>
              <a:t>(</a:t>
            </a:r>
            <a:r>
              <a:rPr lang="en-IE" sz="4000" dirty="0">
                <a:solidFill>
                  <a:srgbClr val="A31515"/>
                </a:solidFill>
                <a:latin typeface="Consolas" panose="020B0609020204030204" pitchFamily="49" charset="0"/>
              </a:rPr>
              <a:t>"Current state: "</a:t>
            </a:r>
            <a:r>
              <a:rPr lang="en-IE" sz="4000" dirty="0">
                <a:solidFill>
                  <a:prstClr val="black"/>
                </a:solidFill>
                <a:latin typeface="Consolas" panose="020B0609020204030204" pitchFamily="49" charset="0"/>
              </a:rPr>
              <a:t> + </a:t>
            </a:r>
            <a:r>
              <a:rPr lang="en-IE" sz="4000" dirty="0" err="1">
                <a:solidFill>
                  <a:prstClr val="black"/>
                </a:solidFill>
                <a:latin typeface="Consolas" panose="020B0609020204030204" pitchFamily="49" charset="0"/>
              </a:rPr>
              <a:t>currentState.Description</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currentState.Update</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p>
          <a:p>
            <a:pPr marL="0" indent="0">
              <a:buNone/>
            </a:pPr>
            <a:endParaRPr lang="en-IE" sz="4000" dirty="0">
              <a:solidFill>
                <a:prstClr val="black"/>
              </a:solidFill>
              <a:latin typeface="Consolas" panose="020B0609020204030204" pitchFamily="49" charset="0"/>
            </a:endParaRPr>
          </a:p>
          <a:p>
            <a:pPr marL="0" indent="0">
              <a:buNone/>
            </a:pP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public</a:t>
            </a: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void</a:t>
            </a: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SwicthState</a:t>
            </a:r>
            <a:r>
              <a:rPr lang="en-IE" sz="4000" dirty="0">
                <a:solidFill>
                  <a:prstClr val="black"/>
                </a:solidFill>
                <a:latin typeface="Consolas" panose="020B0609020204030204" pitchFamily="49" charset="0"/>
              </a:rPr>
              <a:t>(</a:t>
            </a:r>
            <a:r>
              <a:rPr lang="en-IE" sz="4000" dirty="0">
                <a:solidFill>
                  <a:srgbClr val="2B91AF"/>
                </a:solidFill>
                <a:latin typeface="Consolas" panose="020B0609020204030204" pitchFamily="49" charset="0"/>
              </a:rPr>
              <a:t>State</a:t>
            </a: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newState</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if</a:t>
            </a: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currentState</a:t>
            </a:r>
            <a:r>
              <a:rPr lang="en-IE" sz="4000" dirty="0">
                <a:solidFill>
                  <a:prstClr val="black"/>
                </a:solidFill>
                <a:latin typeface="Consolas" panose="020B0609020204030204" pitchFamily="49" charset="0"/>
              </a:rPr>
              <a:t> != </a:t>
            </a:r>
            <a:r>
              <a:rPr lang="en-IE" sz="4000" dirty="0">
                <a:solidFill>
                  <a:srgbClr val="0000FF"/>
                </a:solidFill>
                <a:latin typeface="Consolas" panose="020B0609020204030204" pitchFamily="49" charset="0"/>
              </a:rPr>
              <a:t>null</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currentState.Exit</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p>
          <a:p>
            <a:pPr marL="0" indent="0">
              <a:buNone/>
            </a:pPr>
            <a:endParaRPr lang="en-IE" sz="4000" dirty="0">
              <a:solidFill>
                <a:prstClr val="black"/>
              </a:solidFill>
              <a:latin typeface="Consolas" panose="020B0609020204030204" pitchFamily="49" charset="0"/>
            </a:endParaRPr>
          </a:p>
          <a:p>
            <a:pPr marL="0" indent="0">
              <a:buNone/>
            </a:pP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currentState</a:t>
            </a:r>
            <a:r>
              <a:rPr lang="en-IE" sz="4000" dirty="0">
                <a:solidFill>
                  <a:prstClr val="black"/>
                </a:solidFill>
                <a:latin typeface="Consolas" panose="020B0609020204030204" pitchFamily="49" charset="0"/>
              </a:rPr>
              <a:t> = </a:t>
            </a:r>
            <a:r>
              <a:rPr lang="en-IE" sz="4000" dirty="0" err="1">
                <a:solidFill>
                  <a:prstClr val="black"/>
                </a:solidFill>
                <a:latin typeface="Consolas" panose="020B0609020204030204" pitchFamily="49" charset="0"/>
              </a:rPr>
              <a:t>newState</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r>
              <a:rPr lang="en-IE" sz="4000" dirty="0">
                <a:solidFill>
                  <a:srgbClr val="0000FF"/>
                </a:solidFill>
                <a:latin typeface="Consolas" panose="020B0609020204030204" pitchFamily="49" charset="0"/>
              </a:rPr>
              <a:t>if</a:t>
            </a: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newState</a:t>
            </a:r>
            <a:r>
              <a:rPr lang="en-IE" sz="4000" dirty="0">
                <a:solidFill>
                  <a:prstClr val="black"/>
                </a:solidFill>
                <a:latin typeface="Consolas" panose="020B0609020204030204" pitchFamily="49" charset="0"/>
              </a:rPr>
              <a:t> != </a:t>
            </a:r>
            <a:r>
              <a:rPr lang="en-IE" sz="4000" dirty="0">
                <a:solidFill>
                  <a:srgbClr val="0000FF"/>
                </a:solidFill>
                <a:latin typeface="Consolas" panose="020B0609020204030204" pitchFamily="49" charset="0"/>
              </a:rPr>
              <a:t>null</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r>
              <a:rPr lang="en-IE" sz="4000" dirty="0" err="1">
                <a:solidFill>
                  <a:prstClr val="black"/>
                </a:solidFill>
                <a:latin typeface="Consolas" panose="020B0609020204030204" pitchFamily="49" charset="0"/>
              </a:rPr>
              <a:t>currentState.Enter</a:t>
            </a: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        }</a:t>
            </a:r>
          </a:p>
          <a:p>
            <a:pPr marL="0" indent="0">
              <a:buNone/>
            </a:pPr>
            <a:r>
              <a:rPr lang="en-IE" sz="4000" dirty="0">
                <a:solidFill>
                  <a:prstClr val="black"/>
                </a:solidFill>
                <a:latin typeface="Consolas" panose="020B0609020204030204" pitchFamily="49" charset="0"/>
              </a:rPr>
              <a:t>}</a:t>
            </a:r>
          </a:p>
          <a:p>
            <a:pPr marL="0" indent="0">
              <a:buNone/>
            </a:pPr>
            <a:r>
              <a:rPr lang="en-IE" sz="4000" dirty="0">
                <a:solidFill>
                  <a:prstClr val="black"/>
                </a:solidFill>
                <a:latin typeface="Consolas" panose="020B0609020204030204" pitchFamily="49" charset="0"/>
              </a:rPr>
              <a:t>}</a:t>
            </a:r>
          </a:p>
          <a:p>
            <a:pPr eaLnBrk="1" hangingPunct="1"/>
            <a:endParaRPr lang="en-IE" dirty="0" smtClean="0"/>
          </a:p>
        </p:txBody>
      </p:sp>
      <p:sp>
        <p:nvSpPr>
          <p:cNvPr id="4" name="Rectangle 3" descr="Rectangle: Click to edit Master text styles&#10;Second level&#10;Third level&#10;Fourth level&#10;Fifth level"/>
          <p:cNvSpPr txBox="1">
            <a:spLocks noChangeArrowheads="1"/>
          </p:cNvSpPr>
          <p:nvPr/>
        </p:nvSpPr>
        <p:spPr>
          <a:xfrm>
            <a:off x="493175" y="1417638"/>
            <a:ext cx="41148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smtClean="0"/>
              <a:t>In Unity3D it’s a </a:t>
            </a:r>
            <a:r>
              <a:rPr lang="en-IE" dirty="0" err="1" smtClean="0"/>
              <a:t>GameComponent</a:t>
            </a:r>
            <a:endParaRPr lang="en-IE" dirty="0" smtClean="0"/>
          </a:p>
          <a:p>
            <a:r>
              <a:rPr lang="en-IE" dirty="0" smtClean="0"/>
              <a:t>Keeps track of the current state</a:t>
            </a:r>
          </a:p>
          <a:p>
            <a:r>
              <a:rPr lang="en-IE" dirty="0" smtClean="0"/>
              <a:t>Update calls Update on current state</a:t>
            </a:r>
          </a:p>
          <a:p>
            <a:r>
              <a:rPr lang="en-IE" dirty="0" err="1" smtClean="0"/>
              <a:t>SwitchState</a:t>
            </a:r>
            <a:r>
              <a:rPr lang="en-IE" dirty="0" smtClean="0"/>
              <a:t> calls Exit on the current state and Enter on the new state</a:t>
            </a:r>
          </a:p>
          <a:p>
            <a:endParaRPr lang="en-IE" dirty="0" smtClean="0"/>
          </a:p>
          <a:p>
            <a:endParaRPr lang="en-US" dirty="0" smtClean="0"/>
          </a:p>
        </p:txBody>
      </p:sp>
    </p:spTree>
    <p:extLst>
      <p:ext uri="{BB962C8B-B14F-4D97-AF65-F5344CB8AC3E}">
        <p14:creationId xmlns:p14="http://schemas.microsoft.com/office/powerpoint/2010/main" val="2579682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pic>
        <p:nvPicPr>
          <p:cNvPr id="4" name="Picture 3"/>
          <p:cNvPicPr>
            <a:picLocks noChangeAspect="1"/>
          </p:cNvPicPr>
          <p:nvPr/>
        </p:nvPicPr>
        <p:blipFill>
          <a:blip r:embed="rId2"/>
          <a:stretch>
            <a:fillRect/>
          </a:stretch>
        </p:blipFill>
        <p:spPr>
          <a:xfrm>
            <a:off x="4211960" y="2060848"/>
            <a:ext cx="4692827" cy="2976045"/>
          </a:xfrm>
          <a:prstGeom prst="rect">
            <a:avLst/>
          </a:prstGeom>
        </p:spPr>
      </p:pic>
      <p:sp>
        <p:nvSpPr>
          <p:cNvPr id="5" name="Rectangle 3" descr="Rectangle: Click to edit Master text styles&#10;Second level&#10;Third level&#10;Fourth level&#10;Fifth level"/>
          <p:cNvSpPr txBox="1">
            <a:spLocks noChangeArrowheads="1"/>
          </p:cNvSpPr>
          <p:nvPr/>
        </p:nvSpPr>
        <p:spPr>
          <a:xfrm>
            <a:off x="493175" y="1417638"/>
            <a:ext cx="371878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smtClean="0"/>
              <a:t>The first boid is in it’s idle state, following a path</a:t>
            </a:r>
          </a:p>
          <a:p>
            <a:r>
              <a:rPr lang="en-IE" dirty="0" smtClean="0"/>
              <a:t>The second boid is in its tease state and pursuing the first boid</a:t>
            </a:r>
          </a:p>
          <a:p>
            <a:endParaRPr lang="en-IE" dirty="0" smtClean="0"/>
          </a:p>
          <a:p>
            <a:endParaRPr lang="en-US" dirty="0" smtClean="0"/>
          </a:p>
        </p:txBody>
      </p:sp>
    </p:spTree>
    <p:extLst>
      <p:ext uri="{BB962C8B-B14F-4D97-AF65-F5344CB8AC3E}">
        <p14:creationId xmlns:p14="http://schemas.microsoft.com/office/powerpoint/2010/main" val="434680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5" name="Rectangle 3" descr="Rectangle: Click to edit Master text styles&#10;Second level&#10;Third level&#10;Fourth level&#10;Fifth level"/>
          <p:cNvSpPr txBox="1">
            <a:spLocks noChangeArrowheads="1"/>
          </p:cNvSpPr>
          <p:nvPr/>
        </p:nvSpPr>
        <p:spPr>
          <a:xfrm>
            <a:off x="493175" y="1417638"/>
            <a:ext cx="3718785"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smtClean="0"/>
              <a:t>The first boid switches to Attacking when the first boid comes in range</a:t>
            </a:r>
          </a:p>
          <a:p>
            <a:r>
              <a:rPr lang="en-IE" dirty="0" smtClean="0"/>
              <a:t>The second boid switches to evade. It’s faster, so it will escape</a:t>
            </a:r>
          </a:p>
          <a:p>
            <a:endParaRPr lang="en-IE" dirty="0" smtClean="0"/>
          </a:p>
          <a:p>
            <a:endParaRPr lang="en-US" dirty="0" smtClean="0"/>
          </a:p>
        </p:txBody>
      </p:sp>
      <p:pic>
        <p:nvPicPr>
          <p:cNvPr id="3" name="Picture 2"/>
          <p:cNvPicPr>
            <a:picLocks noChangeAspect="1"/>
          </p:cNvPicPr>
          <p:nvPr/>
        </p:nvPicPr>
        <p:blipFill>
          <a:blip r:embed="rId2"/>
          <a:stretch>
            <a:fillRect/>
          </a:stretch>
        </p:blipFill>
        <p:spPr>
          <a:xfrm>
            <a:off x="4644008" y="2564904"/>
            <a:ext cx="4176712" cy="1652587"/>
          </a:xfrm>
          <a:prstGeom prst="rect">
            <a:avLst/>
          </a:prstGeom>
        </p:spPr>
      </p:pic>
    </p:spTree>
    <p:extLst>
      <p:ext uri="{BB962C8B-B14F-4D97-AF65-F5344CB8AC3E}">
        <p14:creationId xmlns:p14="http://schemas.microsoft.com/office/powerpoint/2010/main" val="656327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5" name="Rectangle 3" descr="Rectangle: Click to edit Master text styles&#10;Second level&#10;Third level&#10;Fourth level&#10;Fifth level"/>
          <p:cNvSpPr txBox="1">
            <a:spLocks noChangeArrowheads="1"/>
          </p:cNvSpPr>
          <p:nvPr/>
        </p:nvSpPr>
        <p:spPr>
          <a:xfrm>
            <a:off x="493175" y="1417638"/>
            <a:ext cx="371878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smtClean="0"/>
              <a:t>The first boid will go back to idle state if the second boid goes out of range</a:t>
            </a:r>
          </a:p>
          <a:p>
            <a:r>
              <a:rPr lang="en-IE" dirty="0" smtClean="0"/>
              <a:t>The second boid will similarly go back to tease</a:t>
            </a:r>
          </a:p>
          <a:p>
            <a:endParaRPr lang="en-IE" dirty="0" smtClean="0"/>
          </a:p>
          <a:p>
            <a:endParaRPr lang="en-US" dirty="0" smtClean="0"/>
          </a:p>
        </p:txBody>
      </p:sp>
      <p:pic>
        <p:nvPicPr>
          <p:cNvPr id="4" name="Picture 3"/>
          <p:cNvPicPr>
            <a:picLocks noChangeAspect="1"/>
          </p:cNvPicPr>
          <p:nvPr/>
        </p:nvPicPr>
        <p:blipFill>
          <a:blip r:embed="rId2"/>
          <a:stretch>
            <a:fillRect/>
          </a:stretch>
        </p:blipFill>
        <p:spPr>
          <a:xfrm>
            <a:off x="4644008" y="1988840"/>
            <a:ext cx="3860498" cy="2990131"/>
          </a:xfrm>
          <a:prstGeom prst="rect">
            <a:avLst/>
          </a:prstGeom>
        </p:spPr>
      </p:pic>
    </p:spTree>
    <p:extLst>
      <p:ext uri="{BB962C8B-B14F-4D97-AF65-F5344CB8AC3E}">
        <p14:creationId xmlns:p14="http://schemas.microsoft.com/office/powerpoint/2010/main" val="1421605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Autofit/>
          </a:bodyPr>
          <a:lstStyle/>
          <a:p>
            <a:pPr marL="0" indent="0">
              <a:buNone/>
            </a:pPr>
            <a:endParaRPr lang="en-IE" sz="1100" dirty="0">
              <a:solidFill>
                <a:prstClr val="black"/>
              </a:solidFill>
              <a:latin typeface="Consolas" panose="020B0609020204030204" pitchFamily="49" charset="0"/>
            </a:endParaRPr>
          </a:p>
          <a:p>
            <a:pPr marL="0" indent="0">
              <a:buNone/>
            </a:pPr>
            <a:r>
              <a:rPr lang="en-IE" sz="1100" dirty="0" smtClean="0">
                <a:solidFill>
                  <a:srgbClr val="0000FF"/>
                </a:solidFill>
                <a:latin typeface="Consolas" panose="020B0609020204030204" pitchFamily="49" charset="0"/>
              </a:rPr>
              <a:t>    public</a:t>
            </a:r>
            <a:r>
              <a:rPr lang="en-IE" sz="1100" dirty="0" smtClean="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class</a:t>
            </a:r>
            <a:r>
              <a:rPr lang="en-IE" sz="1100" dirty="0">
                <a:solidFill>
                  <a:prstClr val="black"/>
                </a:solidFill>
                <a:latin typeface="Consolas" panose="020B0609020204030204" pitchFamily="49" charset="0"/>
              </a:rPr>
              <a:t> </a:t>
            </a:r>
            <a:r>
              <a:rPr lang="en-IE" sz="1100" dirty="0" err="1">
                <a:solidFill>
                  <a:srgbClr val="2B91AF"/>
                </a:solidFill>
                <a:latin typeface="Consolas" panose="020B0609020204030204" pitchFamily="49" charset="0"/>
              </a:rPr>
              <a:t>IdleState</a:t>
            </a:r>
            <a:r>
              <a:rPr lang="en-IE" sz="1100" dirty="0" err="1">
                <a:solidFill>
                  <a:prstClr val="black"/>
                </a:solidFill>
                <a:latin typeface="Consolas" panose="020B0609020204030204" pitchFamily="49" charset="0"/>
              </a:rPr>
              <a:t>:</a:t>
            </a:r>
            <a:r>
              <a:rPr lang="en-IE" sz="1100" dirty="0" err="1">
                <a:solidFill>
                  <a:srgbClr val="2B91AF"/>
                </a:solidFill>
                <a:latin typeface="Consolas" panose="020B0609020204030204" pitchFamily="49" charset="0"/>
              </a:rPr>
              <a:t>State</a:t>
            </a:r>
            <a:endParaRPr lang="en-IE" sz="1100" dirty="0">
              <a:solidFill>
                <a:prstClr val="black"/>
              </a:solidFill>
              <a:latin typeface="Consolas" panose="020B0609020204030204" pitchFamily="49" charset="0"/>
            </a:endParaRPr>
          </a:p>
          <a:p>
            <a:pPr marL="0" indent="0">
              <a:buNone/>
            </a:pPr>
            <a:r>
              <a:rPr lang="en-IE" sz="1100" dirty="0">
                <a:solidFill>
                  <a:prstClr val="black"/>
                </a:solidFill>
                <a:latin typeface="Consolas" panose="020B0609020204030204" pitchFamily="49" charset="0"/>
              </a:rPr>
              <a:t>    </a:t>
            </a:r>
            <a:r>
              <a:rPr lang="en-IE" sz="1100" dirty="0" smtClean="0">
                <a:solidFill>
                  <a:prstClr val="black"/>
                </a:solidFill>
                <a:latin typeface="Consolas" panose="020B0609020204030204" pitchFamily="49" charset="0"/>
              </a:rPr>
              <a:t>{</a:t>
            </a:r>
            <a:endParaRPr lang="en-IE" sz="1100" dirty="0">
              <a:solidFill>
                <a:prstClr val="black"/>
              </a:solidFill>
              <a:latin typeface="Consolas" panose="020B0609020204030204" pitchFamily="49" charset="0"/>
            </a:endParaRPr>
          </a:p>
          <a:p>
            <a:pPr marL="0" indent="0">
              <a:buNone/>
            </a:pP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public</a:t>
            </a: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override</a:t>
            </a: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void</a:t>
            </a:r>
            <a:r>
              <a:rPr lang="en-IE" sz="1100" dirty="0">
                <a:solidFill>
                  <a:prstClr val="black"/>
                </a:solidFill>
                <a:latin typeface="Consolas" panose="020B0609020204030204" pitchFamily="49" charset="0"/>
              </a:rPr>
              <a:t> Enter()</a:t>
            </a:r>
          </a:p>
          <a:p>
            <a:pPr marL="0" indent="0">
              <a:buNone/>
            </a:pP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r>
              <a:rPr lang="en-IE" sz="1100" dirty="0" smtClean="0">
                <a:solidFill>
                  <a:prstClr val="black"/>
                </a:solidFill>
                <a:latin typeface="Consolas" panose="020B0609020204030204" pitchFamily="49" charset="0"/>
              </a:rPr>
              <a:t>           </a:t>
            </a:r>
            <a:r>
              <a:rPr lang="en-IE" sz="1100" dirty="0" err="1" smtClean="0">
                <a:solidFill>
                  <a:prstClr val="black"/>
                </a:solidFill>
                <a:latin typeface="Consolas" panose="020B0609020204030204" pitchFamily="49" charset="0"/>
              </a:rPr>
              <a:t>entity.GetComponent</a:t>
            </a:r>
            <a:r>
              <a:rPr lang="en-IE" sz="1100" dirty="0" smtClean="0">
                <a:solidFill>
                  <a:prstClr val="black"/>
                </a:solidFill>
                <a:latin typeface="Consolas" panose="020B0609020204030204" pitchFamily="49" charset="0"/>
              </a:rPr>
              <a:t>&lt;</a:t>
            </a:r>
            <a:r>
              <a:rPr lang="en-IE" sz="1100" dirty="0" err="1" smtClean="0">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path.Waypoints.Add</a:t>
            </a:r>
            <a:r>
              <a:rPr lang="en-IE" sz="1100" dirty="0">
                <a:solidFill>
                  <a:prstClr val="black"/>
                </a:solidFill>
                <a:latin typeface="Consolas" panose="020B0609020204030204" pitchFamily="49" charset="0"/>
              </a:rPr>
              <a:t>(</a:t>
            </a:r>
            <a:r>
              <a:rPr lang="en-IE" sz="1100" dirty="0" err="1">
                <a:solidFill>
                  <a:prstClr val="black"/>
                </a:solidFill>
                <a:latin typeface="Consolas" panose="020B0609020204030204" pitchFamily="49" charset="0"/>
              </a:rPr>
              <a:t>initialPos</a:t>
            </a:r>
            <a:r>
              <a:rPr lang="en-IE" sz="1100" dirty="0">
                <a:solidFill>
                  <a:prstClr val="black"/>
                </a:solidFill>
                <a:latin typeface="Consolas" panose="020B0609020204030204" pitchFamily="49" charset="0"/>
              </a:rPr>
              <a:t>);</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path.Waypoints.Add</a:t>
            </a:r>
            <a:r>
              <a:rPr lang="en-IE" sz="1100" dirty="0">
                <a:solidFill>
                  <a:prstClr val="black"/>
                </a:solidFill>
                <a:latin typeface="Consolas" panose="020B0609020204030204" pitchFamily="49" charset="0"/>
              </a:rPr>
              <a:t>(</a:t>
            </a:r>
            <a:r>
              <a:rPr lang="en-IE" sz="1100" dirty="0" err="1">
                <a:solidFill>
                  <a:prstClr val="black"/>
                </a:solidFill>
                <a:latin typeface="Consolas" panose="020B0609020204030204" pitchFamily="49" charset="0"/>
              </a:rPr>
              <a:t>initialPos</a:t>
            </a:r>
            <a:r>
              <a:rPr lang="en-IE" sz="1100" dirty="0">
                <a:solidFill>
                  <a:prstClr val="black"/>
                </a:solidFill>
                <a:latin typeface="Consolas" panose="020B0609020204030204" pitchFamily="49" charset="0"/>
              </a:rPr>
              <a:t> + </a:t>
            </a:r>
            <a:r>
              <a:rPr lang="en-IE" sz="1100" dirty="0">
                <a:solidFill>
                  <a:srgbClr val="0000FF"/>
                </a:solidFill>
                <a:latin typeface="Consolas" panose="020B0609020204030204" pitchFamily="49" charset="0"/>
              </a:rPr>
              <a:t>new</a:t>
            </a:r>
            <a:r>
              <a:rPr lang="en-IE" sz="1100" dirty="0">
                <a:solidFill>
                  <a:prstClr val="black"/>
                </a:solidFill>
                <a:latin typeface="Consolas" panose="020B0609020204030204" pitchFamily="49" charset="0"/>
              </a:rPr>
              <a:t> </a:t>
            </a:r>
            <a:r>
              <a:rPr lang="en-IE" sz="1100" dirty="0">
                <a:solidFill>
                  <a:srgbClr val="2B91AF"/>
                </a:solidFill>
                <a:latin typeface="Consolas" panose="020B0609020204030204" pitchFamily="49" charset="0"/>
              </a:rPr>
              <a:t>Vector3</a:t>
            </a:r>
            <a:r>
              <a:rPr lang="en-IE" sz="1100" dirty="0">
                <a:solidFill>
                  <a:prstClr val="black"/>
                </a:solidFill>
                <a:latin typeface="Consolas" panose="020B0609020204030204" pitchFamily="49" charset="0"/>
              </a:rPr>
              <a:t>(-50, 0, 80));</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path.Waypoints.Add</a:t>
            </a:r>
            <a:r>
              <a:rPr lang="en-IE" sz="1100" dirty="0">
                <a:solidFill>
                  <a:prstClr val="black"/>
                </a:solidFill>
                <a:latin typeface="Consolas" panose="020B0609020204030204" pitchFamily="49" charset="0"/>
              </a:rPr>
              <a:t>(</a:t>
            </a:r>
            <a:r>
              <a:rPr lang="en-IE" sz="1100" dirty="0" err="1">
                <a:solidFill>
                  <a:prstClr val="black"/>
                </a:solidFill>
                <a:latin typeface="Consolas" panose="020B0609020204030204" pitchFamily="49" charset="0"/>
              </a:rPr>
              <a:t>initialPos</a:t>
            </a:r>
            <a:r>
              <a:rPr lang="en-IE" sz="1100" dirty="0">
                <a:solidFill>
                  <a:prstClr val="black"/>
                </a:solidFill>
                <a:latin typeface="Consolas" panose="020B0609020204030204" pitchFamily="49" charset="0"/>
              </a:rPr>
              <a:t> + </a:t>
            </a:r>
            <a:r>
              <a:rPr lang="en-IE" sz="1100" dirty="0">
                <a:solidFill>
                  <a:srgbClr val="0000FF"/>
                </a:solidFill>
                <a:latin typeface="Consolas" panose="020B0609020204030204" pitchFamily="49" charset="0"/>
              </a:rPr>
              <a:t>new</a:t>
            </a:r>
            <a:r>
              <a:rPr lang="en-IE" sz="1100" dirty="0">
                <a:solidFill>
                  <a:prstClr val="black"/>
                </a:solidFill>
                <a:latin typeface="Consolas" panose="020B0609020204030204" pitchFamily="49" charset="0"/>
              </a:rPr>
              <a:t> </a:t>
            </a:r>
            <a:r>
              <a:rPr lang="en-IE" sz="1100" dirty="0">
                <a:solidFill>
                  <a:srgbClr val="2B91AF"/>
                </a:solidFill>
                <a:latin typeface="Consolas" panose="020B0609020204030204" pitchFamily="49" charset="0"/>
              </a:rPr>
              <a:t>Vector3</a:t>
            </a:r>
            <a:r>
              <a:rPr lang="en-IE" sz="1100" dirty="0">
                <a:solidFill>
                  <a:prstClr val="black"/>
                </a:solidFill>
                <a:latin typeface="Consolas" panose="020B0609020204030204" pitchFamily="49" charset="0"/>
              </a:rPr>
              <a:t>(0, 0, 160));</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path.Waypoints.Add</a:t>
            </a:r>
            <a:r>
              <a:rPr lang="en-IE" sz="1100" dirty="0">
                <a:solidFill>
                  <a:prstClr val="black"/>
                </a:solidFill>
                <a:latin typeface="Consolas" panose="020B0609020204030204" pitchFamily="49" charset="0"/>
              </a:rPr>
              <a:t>(</a:t>
            </a:r>
            <a:r>
              <a:rPr lang="en-IE" sz="1100" dirty="0" err="1">
                <a:solidFill>
                  <a:prstClr val="black"/>
                </a:solidFill>
                <a:latin typeface="Consolas" panose="020B0609020204030204" pitchFamily="49" charset="0"/>
              </a:rPr>
              <a:t>initialPos</a:t>
            </a:r>
            <a:r>
              <a:rPr lang="en-IE" sz="1100" dirty="0">
                <a:solidFill>
                  <a:prstClr val="black"/>
                </a:solidFill>
                <a:latin typeface="Consolas" panose="020B0609020204030204" pitchFamily="49" charset="0"/>
              </a:rPr>
              <a:t> + </a:t>
            </a:r>
            <a:r>
              <a:rPr lang="en-IE" sz="1100" dirty="0">
                <a:solidFill>
                  <a:srgbClr val="0000FF"/>
                </a:solidFill>
                <a:latin typeface="Consolas" panose="020B0609020204030204" pitchFamily="49" charset="0"/>
              </a:rPr>
              <a:t>new</a:t>
            </a:r>
            <a:r>
              <a:rPr lang="en-IE" sz="1100" dirty="0">
                <a:solidFill>
                  <a:prstClr val="black"/>
                </a:solidFill>
                <a:latin typeface="Consolas" panose="020B0609020204030204" pitchFamily="49" charset="0"/>
              </a:rPr>
              <a:t> </a:t>
            </a:r>
            <a:r>
              <a:rPr lang="en-IE" sz="1100" dirty="0">
                <a:solidFill>
                  <a:srgbClr val="2B91AF"/>
                </a:solidFill>
                <a:latin typeface="Consolas" panose="020B0609020204030204" pitchFamily="49" charset="0"/>
              </a:rPr>
              <a:t>Vector3</a:t>
            </a:r>
            <a:r>
              <a:rPr lang="en-IE" sz="1100" dirty="0">
                <a:solidFill>
                  <a:prstClr val="black"/>
                </a:solidFill>
                <a:latin typeface="Consolas" panose="020B0609020204030204" pitchFamily="49" charset="0"/>
              </a:rPr>
              <a:t>(50, 0, 80));</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path.Looped</a:t>
            </a:r>
            <a:r>
              <a:rPr lang="en-IE" sz="1100" dirty="0">
                <a:solidFill>
                  <a:prstClr val="black"/>
                </a:solidFill>
                <a:latin typeface="Consolas" panose="020B0609020204030204" pitchFamily="49" charset="0"/>
              </a:rPr>
              <a:t> = </a:t>
            </a:r>
            <a:r>
              <a:rPr lang="en-IE" sz="1100" dirty="0">
                <a:solidFill>
                  <a:srgbClr val="0000FF"/>
                </a:solidFill>
                <a:latin typeface="Consolas" panose="020B0609020204030204" pitchFamily="49" charset="0"/>
              </a:rPr>
              <a:t>true</a:t>
            </a: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path.draw</a:t>
            </a:r>
            <a:r>
              <a:rPr lang="en-IE" sz="1100" dirty="0">
                <a:solidFill>
                  <a:prstClr val="black"/>
                </a:solidFill>
                <a:latin typeface="Consolas" panose="020B0609020204030204" pitchFamily="49" charset="0"/>
              </a:rPr>
              <a:t> = </a:t>
            </a:r>
            <a:r>
              <a:rPr lang="en-IE" sz="1100" dirty="0">
                <a:solidFill>
                  <a:srgbClr val="0000FF"/>
                </a:solidFill>
                <a:latin typeface="Consolas" panose="020B0609020204030204" pitchFamily="49" charset="0"/>
              </a:rPr>
              <a:t>true</a:t>
            </a:r>
            <a:r>
              <a:rPr lang="en-IE" sz="1100" dirty="0">
                <a:solidFill>
                  <a:prstClr val="black"/>
                </a:solidFill>
                <a:latin typeface="Consolas" panose="020B0609020204030204" pitchFamily="49" charset="0"/>
              </a:rPr>
              <a:t>;</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TurnOffAll</a:t>
            </a:r>
            <a:r>
              <a:rPr lang="en-IE" sz="1100" dirty="0">
                <a:solidFill>
                  <a:prstClr val="black"/>
                </a:solidFill>
                <a:latin typeface="Consolas" panose="020B0609020204030204" pitchFamily="49" charset="0"/>
              </a:rPr>
              <a:t>();</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FollowPathEnabled</a:t>
            </a:r>
            <a:r>
              <a:rPr lang="en-IE" sz="1100" dirty="0">
                <a:solidFill>
                  <a:prstClr val="black"/>
                </a:solidFill>
                <a:latin typeface="Consolas" panose="020B0609020204030204" pitchFamily="49" charset="0"/>
              </a:rPr>
              <a:t> = </a:t>
            </a:r>
            <a:r>
              <a:rPr lang="en-IE" sz="1100" dirty="0">
                <a:solidFill>
                  <a:srgbClr val="0000FF"/>
                </a:solidFill>
                <a:latin typeface="Consolas" panose="020B0609020204030204" pitchFamily="49" charset="0"/>
              </a:rPr>
              <a:t>true</a:t>
            </a:r>
            <a:r>
              <a:rPr lang="en-IE" sz="1100" dirty="0">
                <a:solidFill>
                  <a:prstClr val="black"/>
                </a:solidFill>
                <a:latin typeface="Consolas" panose="020B0609020204030204" pitchFamily="49" charset="0"/>
              </a:rPr>
              <a:t>;</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ObstacleAvoidanceEnabled</a:t>
            </a:r>
            <a:r>
              <a:rPr lang="en-IE" sz="1100" dirty="0">
                <a:solidFill>
                  <a:prstClr val="black"/>
                </a:solidFill>
                <a:latin typeface="Consolas" panose="020B0609020204030204" pitchFamily="49" charset="0"/>
              </a:rPr>
              <a:t> = </a:t>
            </a:r>
            <a:r>
              <a:rPr lang="en-IE" sz="1100" dirty="0">
                <a:solidFill>
                  <a:srgbClr val="0000FF"/>
                </a:solidFill>
                <a:latin typeface="Consolas" panose="020B0609020204030204" pitchFamily="49" charset="0"/>
              </a:rPr>
              <a:t>true</a:t>
            </a:r>
            <a:r>
              <a:rPr lang="en-IE" sz="1100" dirty="0">
                <a:solidFill>
                  <a:prstClr val="black"/>
                </a:solidFill>
                <a:latin typeface="Consolas" panose="020B0609020204030204" pitchFamily="49" charset="0"/>
              </a:rPr>
              <a:t>;</a:t>
            </a:r>
          </a:p>
          <a:p>
            <a:pPr marL="0" indent="0">
              <a:buNone/>
            </a:pP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public</a:t>
            </a: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override</a:t>
            </a: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void</a:t>
            </a:r>
            <a:r>
              <a:rPr lang="en-IE" sz="1100" dirty="0">
                <a:solidFill>
                  <a:prstClr val="black"/>
                </a:solidFill>
                <a:latin typeface="Consolas" panose="020B0609020204030204" pitchFamily="49" charset="0"/>
              </a:rPr>
              <a:t> Exit()</a:t>
            </a:r>
          </a:p>
          <a:p>
            <a:pPr marL="0" indent="0">
              <a:buNone/>
            </a:pP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SteeringBehaviours</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path.Waypoints.Clear</a:t>
            </a:r>
            <a:r>
              <a:rPr lang="en-IE" sz="1100" dirty="0">
                <a:solidFill>
                  <a:prstClr val="black"/>
                </a:solidFill>
                <a:latin typeface="Consolas" panose="020B0609020204030204" pitchFamily="49" charset="0"/>
              </a:rPr>
              <a:t>();</a:t>
            </a:r>
          </a:p>
          <a:p>
            <a:pPr marL="0" indent="0">
              <a:buNone/>
            </a:pPr>
            <a:r>
              <a:rPr lang="en-IE" sz="1100" dirty="0">
                <a:solidFill>
                  <a:prstClr val="black"/>
                </a:solidFill>
                <a:latin typeface="Consolas" panose="020B0609020204030204" pitchFamily="49" charset="0"/>
              </a:rPr>
              <a:t>        }</a:t>
            </a:r>
          </a:p>
          <a:p>
            <a:pPr marL="0" indent="0">
              <a:buNone/>
            </a:pPr>
            <a:endParaRPr lang="en-IE" sz="1100" dirty="0">
              <a:solidFill>
                <a:prstClr val="black"/>
              </a:solidFill>
              <a:latin typeface="Consolas" panose="020B0609020204030204" pitchFamily="49" charset="0"/>
            </a:endParaRPr>
          </a:p>
          <a:p>
            <a:pPr marL="0" indent="0">
              <a:buNone/>
            </a:pP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public</a:t>
            </a: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override</a:t>
            </a: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void</a:t>
            </a:r>
            <a:r>
              <a:rPr lang="en-IE" sz="1100" dirty="0">
                <a:solidFill>
                  <a:prstClr val="black"/>
                </a:solidFill>
                <a:latin typeface="Consolas" panose="020B0609020204030204" pitchFamily="49" charset="0"/>
              </a:rPr>
              <a:t> Update()</a:t>
            </a:r>
          </a:p>
          <a:p>
            <a:pPr marL="0" indent="0">
              <a:buNone/>
            </a:pP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float</a:t>
            </a:r>
            <a:r>
              <a:rPr lang="en-IE" sz="1100" dirty="0">
                <a:solidFill>
                  <a:prstClr val="black"/>
                </a:solidFill>
                <a:latin typeface="Consolas" panose="020B0609020204030204" pitchFamily="49" charset="0"/>
              </a:rPr>
              <a:t> range = 50.0f;           </a:t>
            </a:r>
          </a:p>
          <a:p>
            <a:pPr marL="0" indent="0">
              <a:buNone/>
            </a:pPr>
            <a:r>
              <a:rPr lang="en-IE" sz="1100" dirty="0">
                <a:solidFill>
                  <a:prstClr val="black"/>
                </a:solidFill>
                <a:latin typeface="Consolas" panose="020B0609020204030204" pitchFamily="49" charset="0"/>
              </a:rPr>
              <a:t>            </a:t>
            </a:r>
            <a:r>
              <a:rPr lang="en-IE" sz="1100" dirty="0">
                <a:solidFill>
                  <a:srgbClr val="008000"/>
                </a:solidFill>
                <a:latin typeface="Consolas" panose="020B0609020204030204" pitchFamily="49" charset="0"/>
              </a:rPr>
              <a:t>// Can I see the leader?</a:t>
            </a:r>
            <a:endParaRPr lang="en-IE" sz="1100" dirty="0">
              <a:solidFill>
                <a:prstClr val="black"/>
              </a:solidFill>
              <a:latin typeface="Consolas" panose="020B0609020204030204" pitchFamily="49" charset="0"/>
            </a:endParaRPr>
          </a:p>
          <a:p>
            <a:pPr marL="0" indent="0">
              <a:buNone/>
            </a:pPr>
            <a:r>
              <a:rPr lang="en-IE" sz="1100" dirty="0">
                <a:solidFill>
                  <a:prstClr val="black"/>
                </a:solidFill>
                <a:latin typeface="Consolas" panose="020B0609020204030204" pitchFamily="49" charset="0"/>
              </a:rPr>
              <a:t>            </a:t>
            </a:r>
            <a:r>
              <a:rPr lang="en-IE" sz="1100" dirty="0" err="1">
                <a:solidFill>
                  <a:srgbClr val="2B91AF"/>
                </a:solidFill>
                <a:latin typeface="Consolas" panose="020B0609020204030204" pitchFamily="49" charset="0"/>
              </a:rPr>
              <a:t>GameObject</a:t>
            </a:r>
            <a:r>
              <a:rPr lang="en-IE" sz="1100" dirty="0">
                <a:solidFill>
                  <a:prstClr val="black"/>
                </a:solidFill>
                <a:latin typeface="Consolas" panose="020B0609020204030204" pitchFamily="49" charset="0"/>
              </a:rPr>
              <a:t> leader = </a:t>
            </a:r>
            <a:r>
              <a:rPr lang="en-IE" sz="1100" dirty="0" err="1">
                <a:solidFill>
                  <a:srgbClr val="2B91AF"/>
                </a:solidFill>
                <a:latin typeface="Consolas" panose="020B0609020204030204" pitchFamily="49" charset="0"/>
              </a:rPr>
              <a:t>SteeringManager</a:t>
            </a:r>
            <a:r>
              <a:rPr lang="en-IE" sz="1100" dirty="0" err="1">
                <a:solidFill>
                  <a:prstClr val="black"/>
                </a:solidFill>
                <a:latin typeface="Consolas" panose="020B0609020204030204" pitchFamily="49" charset="0"/>
              </a:rPr>
              <a:t>.Instance.currentScenario.leader</a:t>
            </a:r>
            <a:r>
              <a:rPr lang="en-IE" sz="1100" dirty="0">
                <a:solidFill>
                  <a:prstClr val="black"/>
                </a:solidFill>
                <a:latin typeface="Consolas" panose="020B0609020204030204" pitchFamily="49" charset="0"/>
              </a:rPr>
              <a:t>;</a:t>
            </a:r>
          </a:p>
          <a:p>
            <a:pPr marL="0" indent="0">
              <a:buNone/>
            </a:pPr>
            <a:r>
              <a:rPr lang="en-IE" sz="1100" dirty="0">
                <a:solidFill>
                  <a:prstClr val="black"/>
                </a:solidFill>
                <a:latin typeface="Consolas" panose="020B0609020204030204" pitchFamily="49" charset="0"/>
              </a:rPr>
              <a:t>            </a:t>
            </a:r>
            <a:r>
              <a:rPr lang="en-IE" sz="1100" dirty="0">
                <a:solidFill>
                  <a:srgbClr val="0000FF"/>
                </a:solidFill>
                <a:latin typeface="Consolas" panose="020B0609020204030204" pitchFamily="49" charset="0"/>
              </a:rPr>
              <a:t>if</a:t>
            </a: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leader.transform.position</a:t>
            </a:r>
            <a:r>
              <a:rPr lang="en-IE" sz="1100" dirty="0">
                <a:solidFill>
                  <a:prstClr val="black"/>
                </a:solidFill>
                <a:latin typeface="Consolas" panose="020B0609020204030204" pitchFamily="49" charset="0"/>
              </a:rPr>
              <a:t> - </a:t>
            </a:r>
            <a:r>
              <a:rPr lang="en-IE" sz="1100" dirty="0" err="1">
                <a:solidFill>
                  <a:prstClr val="black"/>
                </a:solidFill>
                <a:latin typeface="Consolas" panose="020B0609020204030204" pitchFamily="49" charset="0"/>
              </a:rPr>
              <a:t>entity.transform.position</a:t>
            </a:r>
            <a:r>
              <a:rPr lang="en-IE" sz="1100" dirty="0">
                <a:solidFill>
                  <a:prstClr val="black"/>
                </a:solidFill>
                <a:latin typeface="Consolas" panose="020B0609020204030204" pitchFamily="49" charset="0"/>
              </a:rPr>
              <a:t>).magnitude &lt; range)</a:t>
            </a:r>
          </a:p>
          <a:p>
            <a:pPr marL="0" indent="0">
              <a:buNone/>
            </a:pP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r>
              <a:rPr lang="en-IE" sz="1100" dirty="0">
                <a:solidFill>
                  <a:srgbClr val="008000"/>
                </a:solidFill>
                <a:latin typeface="Consolas" panose="020B0609020204030204" pitchFamily="49" charset="0"/>
              </a:rPr>
              <a:t>// Is the leader inside my FOV</a:t>
            </a:r>
            <a:endParaRPr lang="en-IE" sz="1100" dirty="0">
              <a:solidFill>
                <a:prstClr val="black"/>
              </a:solidFill>
              <a:latin typeface="Consolas" panose="020B0609020204030204" pitchFamily="49" charset="0"/>
            </a:endParaRPr>
          </a:p>
          <a:p>
            <a:pPr marL="0" indent="0">
              <a:buNone/>
            </a:pPr>
            <a:r>
              <a:rPr lang="en-IE" sz="1100" dirty="0">
                <a:solidFill>
                  <a:prstClr val="black"/>
                </a:solidFill>
                <a:latin typeface="Consolas" panose="020B0609020204030204" pitchFamily="49" charset="0"/>
              </a:rPr>
              <a:t>                </a:t>
            </a:r>
            <a:r>
              <a:rPr lang="en-IE" sz="1100" dirty="0" err="1">
                <a:solidFill>
                  <a:prstClr val="black"/>
                </a:solidFill>
                <a:latin typeface="Consolas" panose="020B0609020204030204" pitchFamily="49" charset="0"/>
              </a:rPr>
              <a:t>entity.GetComponent</a:t>
            </a:r>
            <a:r>
              <a:rPr lang="en-IE" sz="1100" dirty="0">
                <a:solidFill>
                  <a:prstClr val="black"/>
                </a:solidFill>
                <a:latin typeface="Consolas" panose="020B0609020204030204" pitchFamily="49" charset="0"/>
              </a:rPr>
              <a:t>&lt;</a:t>
            </a:r>
            <a:r>
              <a:rPr lang="en-IE" sz="1100" dirty="0" err="1">
                <a:solidFill>
                  <a:srgbClr val="2B91AF"/>
                </a:solidFill>
                <a:latin typeface="Consolas" panose="020B0609020204030204" pitchFamily="49" charset="0"/>
              </a:rPr>
              <a:t>StateMachine</a:t>
            </a:r>
            <a:r>
              <a:rPr lang="en-IE" sz="1100" dirty="0">
                <a:solidFill>
                  <a:prstClr val="black"/>
                </a:solidFill>
                <a:latin typeface="Consolas" panose="020B0609020204030204" pitchFamily="49" charset="0"/>
              </a:rPr>
              <a:t>&gt;().</a:t>
            </a:r>
            <a:r>
              <a:rPr lang="en-IE" sz="1100" dirty="0" err="1">
                <a:solidFill>
                  <a:prstClr val="black"/>
                </a:solidFill>
                <a:latin typeface="Consolas" panose="020B0609020204030204" pitchFamily="49" charset="0"/>
              </a:rPr>
              <a:t>SwicthState</a:t>
            </a:r>
            <a:r>
              <a:rPr lang="en-IE" sz="1100" dirty="0">
                <a:solidFill>
                  <a:prstClr val="black"/>
                </a:solidFill>
                <a:latin typeface="Consolas" panose="020B0609020204030204" pitchFamily="49" charset="0"/>
              </a:rPr>
              <a:t>(</a:t>
            </a:r>
            <a:r>
              <a:rPr lang="en-IE" sz="1100" dirty="0">
                <a:solidFill>
                  <a:srgbClr val="0000FF"/>
                </a:solidFill>
                <a:latin typeface="Consolas" panose="020B0609020204030204" pitchFamily="49" charset="0"/>
              </a:rPr>
              <a:t>new</a:t>
            </a:r>
            <a:r>
              <a:rPr lang="en-IE" sz="1100" dirty="0">
                <a:solidFill>
                  <a:prstClr val="black"/>
                </a:solidFill>
                <a:latin typeface="Consolas" panose="020B0609020204030204" pitchFamily="49" charset="0"/>
              </a:rPr>
              <a:t> </a:t>
            </a:r>
            <a:r>
              <a:rPr lang="en-IE" sz="1100" dirty="0" err="1">
                <a:solidFill>
                  <a:srgbClr val="2B91AF"/>
                </a:solidFill>
                <a:latin typeface="Consolas" panose="020B0609020204030204" pitchFamily="49" charset="0"/>
              </a:rPr>
              <a:t>AttackingState</a:t>
            </a:r>
            <a:r>
              <a:rPr lang="en-IE" sz="1100" dirty="0">
                <a:solidFill>
                  <a:prstClr val="black"/>
                </a:solidFill>
                <a:latin typeface="Consolas" panose="020B0609020204030204" pitchFamily="49" charset="0"/>
              </a:rPr>
              <a:t>(entity));</a:t>
            </a:r>
          </a:p>
          <a:p>
            <a:pPr marL="0" indent="0">
              <a:buNone/>
            </a:pP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p>
          <a:p>
            <a:pPr marL="0" indent="0">
              <a:buNone/>
            </a:pPr>
            <a:r>
              <a:rPr lang="en-IE" sz="1100" dirty="0">
                <a:solidFill>
                  <a:prstClr val="black"/>
                </a:solidFill>
                <a:latin typeface="Consolas" panose="020B0609020204030204" pitchFamily="49" charset="0"/>
              </a:rPr>
              <a:t>    </a:t>
            </a:r>
            <a:r>
              <a:rPr lang="en-IE" sz="1100" dirty="0" smtClean="0">
                <a:solidFill>
                  <a:prstClr val="black"/>
                </a:solidFill>
                <a:latin typeface="Consolas" panose="020B0609020204030204" pitchFamily="49" charset="0"/>
              </a:rPr>
              <a:t>}</a:t>
            </a:r>
            <a:endParaRPr lang="en-IE" sz="1100" dirty="0">
              <a:solidFill>
                <a:prstClr val="black"/>
              </a:solidFill>
              <a:latin typeface="Consolas" panose="020B0609020204030204" pitchFamily="49" charset="0"/>
            </a:endParaRPr>
          </a:p>
          <a:p>
            <a:pPr marL="0" indent="0">
              <a:buNone/>
            </a:pPr>
            <a:endParaRPr lang="en-IE" sz="1100" dirty="0">
              <a:solidFill>
                <a:prstClr val="black"/>
              </a:solidFill>
              <a:latin typeface="Consolas" panose="020B0609020204030204" pitchFamily="49" charset="0"/>
            </a:endParaRPr>
          </a:p>
          <a:p>
            <a:pPr marL="0" indent="0">
              <a:buNone/>
            </a:pPr>
            <a:endParaRPr lang="en-IE" sz="1100" dirty="0"/>
          </a:p>
        </p:txBody>
      </p:sp>
    </p:spTree>
    <p:extLst>
      <p:ext uri="{BB962C8B-B14F-4D97-AF65-F5344CB8AC3E}">
        <p14:creationId xmlns:p14="http://schemas.microsoft.com/office/powerpoint/2010/main" val="1413324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905"/>
            <a:ext cx="9144000" cy="6884905"/>
          </a:xfrm>
        </p:spPr>
        <p:txBody>
          <a:bodyPr>
            <a:noAutofit/>
          </a:bodyPr>
          <a:lstStyle/>
          <a:p>
            <a:pPr marL="0" indent="0">
              <a:buNone/>
            </a:pPr>
            <a:r>
              <a:rPr lang="en-IE" sz="900" dirty="0" smtClean="0">
                <a:solidFill>
                  <a:srgbClr val="0000FF"/>
                </a:solidFill>
                <a:latin typeface="Consolas" panose="020B0609020204030204" pitchFamily="49" charset="0"/>
              </a:rPr>
              <a:t>    class</a:t>
            </a:r>
            <a:r>
              <a:rPr lang="en-IE" sz="900" dirty="0" smtClean="0">
                <a:solidFill>
                  <a:prstClr val="black"/>
                </a:solidFill>
                <a:latin typeface="Consolas" panose="020B0609020204030204" pitchFamily="49" charset="0"/>
              </a:rPr>
              <a:t> </a:t>
            </a:r>
            <a:r>
              <a:rPr lang="en-IE" sz="900" dirty="0" err="1">
                <a:solidFill>
                  <a:srgbClr val="2B91AF"/>
                </a:solidFill>
                <a:latin typeface="Consolas" panose="020B0609020204030204" pitchFamily="49" charset="0"/>
              </a:rPr>
              <a:t>AttackingState</a:t>
            </a:r>
            <a:r>
              <a:rPr lang="en-IE" sz="900" dirty="0" err="1">
                <a:solidFill>
                  <a:prstClr val="black"/>
                </a:solidFill>
                <a:latin typeface="Consolas" panose="020B0609020204030204" pitchFamily="49" charset="0"/>
              </a:rPr>
              <a:t>:</a:t>
            </a:r>
            <a:r>
              <a:rPr lang="en-IE" sz="900" dirty="0" err="1">
                <a:solidFill>
                  <a:srgbClr val="2B91AF"/>
                </a:solidFill>
                <a:latin typeface="Consolas" panose="020B0609020204030204" pitchFamily="49" charset="0"/>
              </a:rPr>
              <a:t>State</a:t>
            </a:r>
            <a:endParaRPr lang="en-IE" sz="900" dirty="0">
              <a:solidFill>
                <a:prstClr val="black"/>
              </a:solidFill>
              <a:latin typeface="Consolas" panose="020B0609020204030204" pitchFamily="49" charset="0"/>
            </a:endParaRP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public</a:t>
            </a: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override</a:t>
            </a: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void</a:t>
            </a:r>
            <a:r>
              <a:rPr lang="en-IE" sz="900" dirty="0">
                <a:solidFill>
                  <a:prstClr val="black"/>
                </a:solidFill>
                <a:latin typeface="Consolas" panose="020B0609020204030204" pitchFamily="49" charset="0"/>
              </a:rPr>
              <a:t> Enter()</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entity.GetComponent</a:t>
            </a:r>
            <a:r>
              <a:rPr lang="en-IE" sz="900" dirty="0">
                <a:solidFill>
                  <a:prstClr val="black"/>
                </a:solidFill>
                <a:latin typeface="Consolas" panose="020B0609020204030204" pitchFamily="49" charset="0"/>
              </a:rPr>
              <a:t>&lt;</a:t>
            </a:r>
            <a:r>
              <a:rPr lang="en-IE" sz="900" dirty="0" err="1">
                <a:solidFill>
                  <a:srgbClr val="2B91AF"/>
                </a:solidFill>
                <a:latin typeface="Consolas" panose="020B0609020204030204" pitchFamily="49" charset="0"/>
              </a:rPr>
              <a:t>SteeringBehaviours</a:t>
            </a:r>
            <a:r>
              <a:rPr lang="en-IE" sz="900" dirty="0">
                <a:solidFill>
                  <a:prstClr val="black"/>
                </a:solidFill>
                <a:latin typeface="Consolas" panose="020B0609020204030204" pitchFamily="49" charset="0"/>
              </a:rPr>
              <a:t>&gt;().</a:t>
            </a:r>
            <a:r>
              <a:rPr lang="en-IE" sz="900" dirty="0" err="1">
                <a:solidFill>
                  <a:prstClr val="black"/>
                </a:solidFill>
                <a:latin typeface="Consolas" panose="020B0609020204030204" pitchFamily="49" charset="0"/>
              </a:rPr>
              <a:t>TurnOffAll</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entity.GetComponent</a:t>
            </a:r>
            <a:r>
              <a:rPr lang="en-IE" sz="900" dirty="0">
                <a:solidFill>
                  <a:prstClr val="black"/>
                </a:solidFill>
                <a:latin typeface="Consolas" panose="020B0609020204030204" pitchFamily="49" charset="0"/>
              </a:rPr>
              <a:t>&lt;</a:t>
            </a:r>
            <a:r>
              <a:rPr lang="en-IE" sz="900" dirty="0" err="1">
                <a:solidFill>
                  <a:srgbClr val="2B91AF"/>
                </a:solidFill>
                <a:latin typeface="Consolas" panose="020B0609020204030204" pitchFamily="49" charset="0"/>
              </a:rPr>
              <a:t>SteeringBehaviours</a:t>
            </a:r>
            <a:r>
              <a:rPr lang="en-IE" sz="900" dirty="0">
                <a:solidFill>
                  <a:prstClr val="black"/>
                </a:solidFill>
                <a:latin typeface="Consolas" panose="020B0609020204030204" pitchFamily="49" charset="0"/>
              </a:rPr>
              <a:t>&gt;().</a:t>
            </a:r>
            <a:r>
              <a:rPr lang="en-IE" sz="900" dirty="0" err="1">
                <a:solidFill>
                  <a:prstClr val="black"/>
                </a:solidFill>
                <a:latin typeface="Consolas" panose="020B0609020204030204" pitchFamily="49" charset="0"/>
              </a:rPr>
              <a:t>OffsetPursuitEnabled</a:t>
            </a:r>
            <a:r>
              <a:rPr lang="en-IE" sz="900" dirty="0">
                <a:solidFill>
                  <a:prstClr val="black"/>
                </a:solidFill>
                <a:latin typeface="Consolas" panose="020B0609020204030204" pitchFamily="49" charset="0"/>
              </a:rPr>
              <a:t> = </a:t>
            </a:r>
            <a:r>
              <a:rPr lang="en-IE" sz="900" dirty="0">
                <a:solidFill>
                  <a:srgbClr val="0000FF"/>
                </a:solidFill>
                <a:latin typeface="Consolas" panose="020B0609020204030204" pitchFamily="49" charset="0"/>
              </a:rPr>
              <a:t>true</a:t>
            </a:r>
            <a:r>
              <a:rPr lang="en-IE" sz="900" dirty="0">
                <a:solidFill>
                  <a:prstClr val="black"/>
                </a:solidFill>
                <a:latin typeface="Consolas" panose="020B0609020204030204" pitchFamily="49" charset="0"/>
              </a:rPr>
              <a:t>;</a:t>
            </a:r>
          </a:p>
          <a:p>
            <a:pPr marL="0" indent="0">
              <a:buNone/>
            </a:pPr>
            <a:r>
              <a:rPr lang="en-IE" sz="900" dirty="0" smtClean="0">
                <a:solidFill>
                  <a:prstClr val="black"/>
                </a:solidFill>
                <a:latin typeface="Consolas" panose="020B0609020204030204" pitchFamily="49" charset="0"/>
              </a:rPr>
              <a:t>            </a:t>
            </a:r>
            <a:r>
              <a:rPr lang="en-IE" sz="900" dirty="0" err="1" smtClean="0">
                <a:solidFill>
                  <a:prstClr val="black"/>
                </a:solidFill>
                <a:latin typeface="Consolas" panose="020B0609020204030204" pitchFamily="49" charset="0"/>
              </a:rPr>
              <a:t>entity.GetComponent</a:t>
            </a:r>
            <a:r>
              <a:rPr lang="en-IE" sz="900" dirty="0" smtClean="0">
                <a:solidFill>
                  <a:prstClr val="black"/>
                </a:solidFill>
                <a:latin typeface="Consolas" panose="020B0609020204030204" pitchFamily="49" charset="0"/>
              </a:rPr>
              <a:t>&lt;</a:t>
            </a:r>
            <a:r>
              <a:rPr lang="en-IE" sz="900" dirty="0" err="1" smtClean="0">
                <a:solidFill>
                  <a:srgbClr val="2B91AF"/>
                </a:solidFill>
                <a:latin typeface="Consolas" panose="020B0609020204030204" pitchFamily="49" charset="0"/>
              </a:rPr>
              <a:t>SteeringBehaviours</a:t>
            </a:r>
            <a:r>
              <a:rPr lang="en-IE" sz="900" dirty="0">
                <a:solidFill>
                  <a:prstClr val="black"/>
                </a:solidFill>
                <a:latin typeface="Consolas" panose="020B0609020204030204" pitchFamily="49" charset="0"/>
              </a:rPr>
              <a:t>&gt;().offset = </a:t>
            </a:r>
            <a:r>
              <a:rPr lang="en-IE" sz="900" dirty="0">
                <a:solidFill>
                  <a:srgbClr val="0000FF"/>
                </a:solidFill>
                <a:latin typeface="Consolas" panose="020B0609020204030204" pitchFamily="49" charset="0"/>
              </a:rPr>
              <a:t>new</a:t>
            </a:r>
            <a:r>
              <a:rPr lang="en-IE" sz="900" dirty="0">
                <a:solidFill>
                  <a:prstClr val="black"/>
                </a:solidFill>
                <a:latin typeface="Consolas" panose="020B0609020204030204" pitchFamily="49" charset="0"/>
              </a:rPr>
              <a:t> </a:t>
            </a:r>
            <a:r>
              <a:rPr lang="en-IE" sz="900" dirty="0">
                <a:solidFill>
                  <a:srgbClr val="2B91AF"/>
                </a:solidFill>
                <a:latin typeface="Consolas" panose="020B0609020204030204" pitchFamily="49" charset="0"/>
              </a:rPr>
              <a:t>Vector3</a:t>
            </a:r>
            <a:r>
              <a:rPr lang="en-IE" sz="900" dirty="0">
                <a:solidFill>
                  <a:prstClr val="black"/>
                </a:solidFill>
                <a:latin typeface="Consolas" panose="020B0609020204030204" pitchFamily="49" charset="0"/>
              </a:rPr>
              <a:t>(0, 0, 5);</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entity.GetComponent</a:t>
            </a:r>
            <a:r>
              <a:rPr lang="en-IE" sz="900" dirty="0">
                <a:solidFill>
                  <a:prstClr val="black"/>
                </a:solidFill>
                <a:latin typeface="Consolas" panose="020B0609020204030204" pitchFamily="49" charset="0"/>
              </a:rPr>
              <a:t>&lt;</a:t>
            </a:r>
            <a:r>
              <a:rPr lang="en-IE" sz="900" dirty="0" err="1">
                <a:solidFill>
                  <a:srgbClr val="2B91AF"/>
                </a:solidFill>
                <a:latin typeface="Consolas" panose="020B0609020204030204" pitchFamily="49" charset="0"/>
              </a:rPr>
              <a:t>SteeringBehaviours</a:t>
            </a:r>
            <a:r>
              <a:rPr lang="en-IE" sz="900" dirty="0">
                <a:solidFill>
                  <a:prstClr val="black"/>
                </a:solidFill>
                <a:latin typeface="Consolas" panose="020B0609020204030204" pitchFamily="49" charset="0"/>
              </a:rPr>
              <a:t>&gt;().leader = </a:t>
            </a:r>
            <a:r>
              <a:rPr lang="en-IE" sz="900" dirty="0" err="1">
                <a:solidFill>
                  <a:srgbClr val="2B91AF"/>
                </a:solidFill>
                <a:latin typeface="Consolas" panose="020B0609020204030204" pitchFamily="49" charset="0"/>
              </a:rPr>
              <a:t>SteeringManager</a:t>
            </a:r>
            <a:r>
              <a:rPr lang="en-IE" sz="900" dirty="0" err="1">
                <a:solidFill>
                  <a:prstClr val="black"/>
                </a:solidFill>
                <a:latin typeface="Consolas" panose="020B0609020204030204" pitchFamily="49" charset="0"/>
              </a:rPr>
              <a:t>.Instance.currentScenario.leader</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smtClean="0">
                <a:solidFill>
                  <a:prstClr val="black"/>
                </a:solidFill>
                <a:latin typeface="Consolas" panose="020B0609020204030204" pitchFamily="49" charset="0"/>
              </a:rPr>
              <a:t>}</a:t>
            </a:r>
            <a:endParaRPr lang="en-IE" sz="900" dirty="0">
              <a:solidFill>
                <a:prstClr val="black"/>
              </a:solidFill>
              <a:latin typeface="Consolas" panose="020B0609020204030204" pitchFamily="49" charset="0"/>
            </a:endParaRP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public</a:t>
            </a: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override</a:t>
            </a: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void</a:t>
            </a:r>
            <a:r>
              <a:rPr lang="en-IE" sz="900" dirty="0">
                <a:solidFill>
                  <a:prstClr val="black"/>
                </a:solidFill>
                <a:latin typeface="Consolas" panose="020B0609020204030204" pitchFamily="49" charset="0"/>
              </a:rPr>
              <a:t> Update()</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float</a:t>
            </a:r>
            <a:r>
              <a:rPr lang="en-IE" sz="900" dirty="0">
                <a:solidFill>
                  <a:prstClr val="black"/>
                </a:solidFill>
                <a:latin typeface="Consolas" panose="020B0609020204030204" pitchFamily="49" charset="0"/>
              </a:rPr>
              <a:t> range = 50.0f;</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timeShot</a:t>
            </a:r>
            <a:r>
              <a:rPr lang="en-IE" sz="900" dirty="0">
                <a:solidFill>
                  <a:prstClr val="black"/>
                </a:solidFill>
                <a:latin typeface="Consolas" panose="020B0609020204030204" pitchFamily="49" charset="0"/>
              </a:rPr>
              <a:t> += </a:t>
            </a:r>
            <a:r>
              <a:rPr lang="en-IE" sz="900" dirty="0" err="1">
                <a:solidFill>
                  <a:srgbClr val="2B91AF"/>
                </a:solidFill>
                <a:latin typeface="Consolas" panose="020B0609020204030204" pitchFamily="49" charset="0"/>
              </a:rPr>
              <a:t>Time</a:t>
            </a:r>
            <a:r>
              <a:rPr lang="en-IE" sz="900" dirty="0" err="1">
                <a:solidFill>
                  <a:prstClr val="black"/>
                </a:solidFill>
                <a:latin typeface="Consolas" panose="020B0609020204030204" pitchFamily="49" charset="0"/>
              </a:rPr>
              <a:t>.deltaTime</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float</a:t>
            </a: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fov</a:t>
            </a:r>
            <a:r>
              <a:rPr lang="en-IE" sz="900" dirty="0">
                <a:solidFill>
                  <a:prstClr val="black"/>
                </a:solidFill>
                <a:latin typeface="Consolas" panose="020B0609020204030204" pitchFamily="49" charset="0"/>
              </a:rPr>
              <a:t> = </a:t>
            </a:r>
            <a:r>
              <a:rPr lang="en-IE" sz="900" dirty="0" err="1">
                <a:solidFill>
                  <a:srgbClr val="2B91AF"/>
                </a:solidFill>
                <a:latin typeface="Consolas" panose="020B0609020204030204" pitchFamily="49" charset="0"/>
              </a:rPr>
              <a:t>Mathf</a:t>
            </a:r>
            <a:r>
              <a:rPr lang="en-IE" sz="900" dirty="0" err="1">
                <a:solidFill>
                  <a:prstClr val="black"/>
                </a:solidFill>
                <a:latin typeface="Consolas" panose="020B0609020204030204" pitchFamily="49" charset="0"/>
              </a:rPr>
              <a:t>.PI</a:t>
            </a:r>
            <a:r>
              <a:rPr lang="en-IE" sz="900" dirty="0">
                <a:solidFill>
                  <a:prstClr val="black"/>
                </a:solidFill>
                <a:latin typeface="Consolas" panose="020B0609020204030204" pitchFamily="49" charset="0"/>
              </a:rPr>
              <a:t> / 4.0f;</a:t>
            </a:r>
          </a:p>
          <a:p>
            <a:pPr marL="0" indent="0">
              <a:buNone/>
            </a:pPr>
            <a:r>
              <a:rPr lang="en-IE" sz="900" dirty="0">
                <a:solidFill>
                  <a:prstClr val="black"/>
                </a:solidFill>
                <a:latin typeface="Consolas" panose="020B0609020204030204" pitchFamily="49" charset="0"/>
              </a:rPr>
              <a:t>            </a:t>
            </a:r>
            <a:r>
              <a:rPr lang="en-IE" sz="900" dirty="0">
                <a:solidFill>
                  <a:srgbClr val="008000"/>
                </a:solidFill>
                <a:latin typeface="Consolas" panose="020B0609020204030204" pitchFamily="49" charset="0"/>
              </a:rPr>
              <a:t>// Can I see the leader?</a:t>
            </a:r>
            <a:endParaRPr lang="en-IE" sz="900" dirty="0">
              <a:solidFill>
                <a:prstClr val="black"/>
              </a:solidFill>
              <a:latin typeface="Consolas" panose="020B0609020204030204" pitchFamily="49" charset="0"/>
            </a:endParaRPr>
          </a:p>
          <a:p>
            <a:pPr marL="0" indent="0">
              <a:buNone/>
            </a:pPr>
            <a:r>
              <a:rPr lang="en-IE" sz="900" dirty="0">
                <a:solidFill>
                  <a:prstClr val="black"/>
                </a:solidFill>
                <a:latin typeface="Consolas" panose="020B0609020204030204" pitchFamily="49" charset="0"/>
              </a:rPr>
              <a:t>            </a:t>
            </a:r>
            <a:r>
              <a:rPr lang="en-IE" sz="900" dirty="0" err="1">
                <a:solidFill>
                  <a:srgbClr val="2B91AF"/>
                </a:solidFill>
                <a:latin typeface="Consolas" panose="020B0609020204030204" pitchFamily="49" charset="0"/>
              </a:rPr>
              <a:t>GameObject</a:t>
            </a:r>
            <a:r>
              <a:rPr lang="en-IE" sz="900" dirty="0">
                <a:solidFill>
                  <a:prstClr val="black"/>
                </a:solidFill>
                <a:latin typeface="Consolas" panose="020B0609020204030204" pitchFamily="49" charset="0"/>
              </a:rPr>
              <a:t> leader = </a:t>
            </a:r>
            <a:r>
              <a:rPr lang="en-IE" sz="900" dirty="0" err="1">
                <a:solidFill>
                  <a:srgbClr val="2B91AF"/>
                </a:solidFill>
                <a:latin typeface="Consolas" panose="020B0609020204030204" pitchFamily="49" charset="0"/>
              </a:rPr>
              <a:t>SteeringManager</a:t>
            </a:r>
            <a:r>
              <a:rPr lang="en-IE" sz="900" dirty="0" err="1">
                <a:solidFill>
                  <a:prstClr val="black"/>
                </a:solidFill>
                <a:latin typeface="Consolas" panose="020B0609020204030204" pitchFamily="49" charset="0"/>
              </a:rPr>
              <a:t>.Instance.currentScenario.leader</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if</a:t>
            </a: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leader.transform.position</a:t>
            </a:r>
            <a:r>
              <a:rPr lang="en-IE" sz="900" dirty="0">
                <a:solidFill>
                  <a:prstClr val="black"/>
                </a:solidFill>
                <a:latin typeface="Consolas" panose="020B0609020204030204" pitchFamily="49" charset="0"/>
              </a:rPr>
              <a:t> - </a:t>
            </a:r>
            <a:r>
              <a:rPr lang="en-IE" sz="900" dirty="0" err="1">
                <a:solidFill>
                  <a:prstClr val="black"/>
                </a:solidFill>
                <a:latin typeface="Consolas" panose="020B0609020204030204" pitchFamily="49" charset="0"/>
              </a:rPr>
              <a:t>entity.transform.position</a:t>
            </a:r>
            <a:r>
              <a:rPr lang="en-IE" sz="900" dirty="0">
                <a:solidFill>
                  <a:prstClr val="black"/>
                </a:solidFill>
                <a:latin typeface="Consolas" panose="020B0609020204030204" pitchFamily="49" charset="0"/>
              </a:rPr>
              <a:t>).magnitude &gt; range)</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entity.GetComponent</a:t>
            </a:r>
            <a:r>
              <a:rPr lang="en-IE" sz="900" dirty="0">
                <a:solidFill>
                  <a:prstClr val="black"/>
                </a:solidFill>
                <a:latin typeface="Consolas" panose="020B0609020204030204" pitchFamily="49" charset="0"/>
              </a:rPr>
              <a:t>&lt;</a:t>
            </a:r>
            <a:r>
              <a:rPr lang="en-IE" sz="900" dirty="0" err="1">
                <a:solidFill>
                  <a:srgbClr val="2B91AF"/>
                </a:solidFill>
                <a:latin typeface="Consolas" panose="020B0609020204030204" pitchFamily="49" charset="0"/>
              </a:rPr>
              <a:t>StateMachine</a:t>
            </a:r>
            <a:r>
              <a:rPr lang="en-IE" sz="900" dirty="0">
                <a:solidFill>
                  <a:prstClr val="black"/>
                </a:solidFill>
                <a:latin typeface="Consolas" panose="020B0609020204030204" pitchFamily="49" charset="0"/>
              </a:rPr>
              <a:t>&gt;().</a:t>
            </a:r>
            <a:r>
              <a:rPr lang="en-IE" sz="900" dirty="0" err="1">
                <a:solidFill>
                  <a:prstClr val="black"/>
                </a:solidFill>
                <a:latin typeface="Consolas" panose="020B0609020204030204" pitchFamily="49" charset="0"/>
              </a:rPr>
              <a:t>SwicthState</a:t>
            </a:r>
            <a:r>
              <a:rPr lang="en-IE" sz="900" dirty="0">
                <a:solidFill>
                  <a:prstClr val="black"/>
                </a:solidFill>
                <a:latin typeface="Consolas" panose="020B0609020204030204" pitchFamily="49" charset="0"/>
              </a:rPr>
              <a:t>(</a:t>
            </a:r>
            <a:r>
              <a:rPr lang="en-IE" sz="900" dirty="0">
                <a:solidFill>
                  <a:srgbClr val="0000FF"/>
                </a:solidFill>
                <a:latin typeface="Consolas" panose="020B0609020204030204" pitchFamily="49" charset="0"/>
              </a:rPr>
              <a:t>new</a:t>
            </a:r>
            <a:r>
              <a:rPr lang="en-IE" sz="900" dirty="0">
                <a:solidFill>
                  <a:prstClr val="black"/>
                </a:solidFill>
                <a:latin typeface="Consolas" panose="020B0609020204030204" pitchFamily="49" charset="0"/>
              </a:rPr>
              <a:t> </a:t>
            </a:r>
            <a:r>
              <a:rPr lang="en-IE" sz="900" dirty="0" err="1">
                <a:solidFill>
                  <a:srgbClr val="2B91AF"/>
                </a:solidFill>
                <a:latin typeface="Consolas" panose="020B0609020204030204" pitchFamily="49" charset="0"/>
              </a:rPr>
              <a:t>IdleState</a:t>
            </a:r>
            <a:r>
              <a:rPr lang="en-IE" sz="900" dirty="0">
                <a:solidFill>
                  <a:prstClr val="black"/>
                </a:solidFill>
                <a:latin typeface="Consolas" panose="020B0609020204030204" pitchFamily="49" charset="0"/>
              </a:rPr>
              <a:t>(entity));</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else</a:t>
            </a:r>
            <a:endParaRPr lang="en-IE" sz="900" dirty="0">
              <a:solidFill>
                <a:prstClr val="black"/>
              </a:solidFill>
              <a:latin typeface="Consolas" panose="020B0609020204030204" pitchFamily="49" charset="0"/>
            </a:endParaRP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float</a:t>
            </a:r>
            <a:r>
              <a:rPr lang="en-IE" sz="900" dirty="0">
                <a:solidFill>
                  <a:prstClr val="black"/>
                </a:solidFill>
                <a:latin typeface="Consolas" panose="020B0609020204030204" pitchFamily="49" charset="0"/>
              </a:rPr>
              <a:t> angle;</a:t>
            </a:r>
          </a:p>
          <a:p>
            <a:pPr marL="0" indent="0">
              <a:buNone/>
            </a:pPr>
            <a:r>
              <a:rPr lang="en-IE" sz="900" dirty="0">
                <a:solidFill>
                  <a:prstClr val="black"/>
                </a:solidFill>
                <a:latin typeface="Consolas" panose="020B0609020204030204" pitchFamily="49" charset="0"/>
              </a:rPr>
              <a:t>                </a:t>
            </a:r>
            <a:r>
              <a:rPr lang="en-IE" sz="900" dirty="0">
                <a:solidFill>
                  <a:srgbClr val="2B91AF"/>
                </a:solidFill>
                <a:latin typeface="Consolas" panose="020B0609020204030204" pitchFamily="49" charset="0"/>
              </a:rPr>
              <a:t>Vector3</a:t>
            </a: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toEnemy</a:t>
            </a:r>
            <a:r>
              <a:rPr lang="en-IE" sz="900" dirty="0">
                <a:solidFill>
                  <a:prstClr val="black"/>
                </a:solidFill>
                <a:latin typeface="Consolas" panose="020B0609020204030204" pitchFamily="49" charset="0"/>
              </a:rPr>
              <a:t> = (</a:t>
            </a:r>
            <a:r>
              <a:rPr lang="en-IE" sz="900" dirty="0" err="1">
                <a:solidFill>
                  <a:prstClr val="black"/>
                </a:solidFill>
                <a:latin typeface="Consolas" panose="020B0609020204030204" pitchFamily="49" charset="0"/>
              </a:rPr>
              <a:t>leader.transform.position</a:t>
            </a:r>
            <a:r>
              <a:rPr lang="en-IE" sz="900" dirty="0">
                <a:solidFill>
                  <a:prstClr val="black"/>
                </a:solidFill>
                <a:latin typeface="Consolas" panose="020B0609020204030204" pitchFamily="49" charset="0"/>
              </a:rPr>
              <a:t> - </a:t>
            </a:r>
            <a:r>
              <a:rPr lang="en-IE" sz="900" dirty="0" err="1">
                <a:solidFill>
                  <a:prstClr val="black"/>
                </a:solidFill>
                <a:latin typeface="Consolas" panose="020B0609020204030204" pitchFamily="49" charset="0"/>
              </a:rPr>
              <a:t>entity.transform.position</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toEnemy.Normalize</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angle = (</a:t>
            </a:r>
            <a:r>
              <a:rPr lang="en-IE" sz="900" dirty="0">
                <a:solidFill>
                  <a:srgbClr val="0000FF"/>
                </a:solidFill>
                <a:latin typeface="Consolas" panose="020B0609020204030204" pitchFamily="49" charset="0"/>
              </a:rPr>
              <a:t>float</a:t>
            </a:r>
            <a:r>
              <a:rPr lang="en-IE" sz="900" dirty="0">
                <a:solidFill>
                  <a:prstClr val="black"/>
                </a:solidFill>
                <a:latin typeface="Consolas" panose="020B0609020204030204" pitchFamily="49" charset="0"/>
              </a:rPr>
              <a:t>) </a:t>
            </a:r>
            <a:r>
              <a:rPr lang="en-IE" sz="900" dirty="0" err="1">
                <a:solidFill>
                  <a:srgbClr val="2B91AF"/>
                </a:solidFill>
                <a:latin typeface="Consolas" panose="020B0609020204030204" pitchFamily="49" charset="0"/>
              </a:rPr>
              <a:t>Math</a:t>
            </a:r>
            <a:r>
              <a:rPr lang="en-IE" sz="900" dirty="0" err="1">
                <a:solidFill>
                  <a:prstClr val="black"/>
                </a:solidFill>
                <a:latin typeface="Consolas" panose="020B0609020204030204" pitchFamily="49" charset="0"/>
              </a:rPr>
              <a:t>.Acos</a:t>
            </a:r>
            <a:r>
              <a:rPr lang="en-IE" sz="900" dirty="0">
                <a:solidFill>
                  <a:prstClr val="black"/>
                </a:solidFill>
                <a:latin typeface="Consolas" panose="020B0609020204030204" pitchFamily="49" charset="0"/>
              </a:rPr>
              <a:t>(</a:t>
            </a:r>
            <a:r>
              <a:rPr lang="en-IE" sz="900" dirty="0">
                <a:solidFill>
                  <a:srgbClr val="2B91AF"/>
                </a:solidFill>
                <a:latin typeface="Consolas" panose="020B0609020204030204" pitchFamily="49" charset="0"/>
              </a:rPr>
              <a:t>Vector3</a:t>
            </a:r>
            <a:r>
              <a:rPr lang="en-IE" sz="900" dirty="0">
                <a:solidFill>
                  <a:prstClr val="black"/>
                </a:solidFill>
                <a:latin typeface="Consolas" panose="020B0609020204030204" pitchFamily="49" charset="0"/>
              </a:rPr>
              <a:t>.Dot(</a:t>
            </a:r>
            <a:r>
              <a:rPr lang="en-IE" sz="900" dirty="0" err="1">
                <a:solidFill>
                  <a:prstClr val="black"/>
                </a:solidFill>
                <a:latin typeface="Consolas" panose="020B0609020204030204" pitchFamily="49" charset="0"/>
              </a:rPr>
              <a:t>toEnemy</a:t>
            </a: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entity.transform.forward</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if</a:t>
            </a:r>
            <a:r>
              <a:rPr lang="en-IE" sz="900" dirty="0">
                <a:solidFill>
                  <a:prstClr val="black"/>
                </a:solidFill>
                <a:latin typeface="Consolas" panose="020B0609020204030204" pitchFamily="49" charset="0"/>
              </a:rPr>
              <a:t> (angle &lt; </a:t>
            </a:r>
            <a:r>
              <a:rPr lang="en-IE" sz="900" dirty="0" err="1">
                <a:solidFill>
                  <a:prstClr val="black"/>
                </a:solidFill>
                <a:latin typeface="Consolas" panose="020B0609020204030204" pitchFamily="49" charset="0"/>
              </a:rPr>
              <a:t>fov</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a:solidFill>
                  <a:srgbClr val="0000FF"/>
                </a:solidFill>
                <a:latin typeface="Consolas" panose="020B0609020204030204" pitchFamily="49" charset="0"/>
              </a:rPr>
              <a:t>if</a:t>
            </a: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timeShot</a:t>
            </a:r>
            <a:r>
              <a:rPr lang="en-IE" sz="900" dirty="0">
                <a:solidFill>
                  <a:prstClr val="black"/>
                </a:solidFill>
                <a:latin typeface="Consolas" panose="020B0609020204030204" pitchFamily="49" charset="0"/>
              </a:rPr>
              <a:t> &gt; 0.25f)</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err="1">
                <a:solidFill>
                  <a:srgbClr val="2B91AF"/>
                </a:solidFill>
                <a:latin typeface="Consolas" panose="020B0609020204030204" pitchFamily="49" charset="0"/>
              </a:rPr>
              <a:t>GameObject</a:t>
            </a: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lazer</a:t>
            </a:r>
            <a:r>
              <a:rPr lang="en-IE" sz="900" dirty="0">
                <a:solidFill>
                  <a:prstClr val="black"/>
                </a:solidFill>
                <a:latin typeface="Consolas" panose="020B0609020204030204" pitchFamily="49" charset="0"/>
              </a:rPr>
              <a:t> = </a:t>
            </a:r>
            <a:r>
              <a:rPr lang="en-IE" sz="900" dirty="0">
                <a:solidFill>
                  <a:srgbClr val="0000FF"/>
                </a:solidFill>
                <a:latin typeface="Consolas" panose="020B0609020204030204" pitchFamily="49" charset="0"/>
              </a:rPr>
              <a:t>new</a:t>
            </a:r>
            <a:r>
              <a:rPr lang="en-IE" sz="900" dirty="0">
                <a:solidFill>
                  <a:prstClr val="black"/>
                </a:solidFill>
                <a:latin typeface="Consolas" panose="020B0609020204030204" pitchFamily="49" charset="0"/>
              </a:rPr>
              <a:t> </a:t>
            </a:r>
            <a:r>
              <a:rPr lang="en-IE" sz="900" dirty="0" err="1">
                <a:solidFill>
                  <a:srgbClr val="2B91AF"/>
                </a:solidFill>
                <a:latin typeface="Consolas" panose="020B0609020204030204" pitchFamily="49" charset="0"/>
              </a:rPr>
              <a:t>GameObject</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lazer.AddComponent</a:t>
            </a:r>
            <a:r>
              <a:rPr lang="en-IE" sz="900" dirty="0">
                <a:solidFill>
                  <a:prstClr val="black"/>
                </a:solidFill>
                <a:latin typeface="Consolas" panose="020B0609020204030204" pitchFamily="49" charset="0"/>
              </a:rPr>
              <a:t>&lt;</a:t>
            </a:r>
            <a:r>
              <a:rPr lang="en-IE" sz="900" dirty="0" err="1">
                <a:solidFill>
                  <a:srgbClr val="2B91AF"/>
                </a:solidFill>
                <a:latin typeface="Consolas" panose="020B0609020204030204" pitchFamily="49" charset="0"/>
              </a:rPr>
              <a:t>Lazer</a:t>
            </a:r>
            <a:r>
              <a:rPr lang="en-IE" sz="900" dirty="0">
                <a:solidFill>
                  <a:prstClr val="black"/>
                </a:solidFill>
                <a:latin typeface="Consolas" panose="020B0609020204030204" pitchFamily="49" charset="0"/>
              </a:rPr>
              <a:t>&gt;();</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lazer.transform.position</a:t>
            </a:r>
            <a:r>
              <a:rPr lang="en-IE" sz="900" dirty="0">
                <a:solidFill>
                  <a:prstClr val="black"/>
                </a:solidFill>
                <a:latin typeface="Consolas" panose="020B0609020204030204" pitchFamily="49" charset="0"/>
              </a:rPr>
              <a:t> = </a:t>
            </a:r>
            <a:r>
              <a:rPr lang="en-IE" sz="900" dirty="0" err="1">
                <a:solidFill>
                  <a:prstClr val="black"/>
                </a:solidFill>
                <a:latin typeface="Consolas" panose="020B0609020204030204" pitchFamily="49" charset="0"/>
              </a:rPr>
              <a:t>entity.transform.position</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lazer.transform.forward</a:t>
            </a:r>
            <a:r>
              <a:rPr lang="en-IE" sz="900" dirty="0">
                <a:solidFill>
                  <a:prstClr val="black"/>
                </a:solidFill>
                <a:latin typeface="Consolas" panose="020B0609020204030204" pitchFamily="49" charset="0"/>
              </a:rPr>
              <a:t> = </a:t>
            </a:r>
            <a:r>
              <a:rPr lang="en-IE" sz="900" dirty="0" err="1">
                <a:solidFill>
                  <a:prstClr val="black"/>
                </a:solidFill>
                <a:latin typeface="Consolas" panose="020B0609020204030204" pitchFamily="49" charset="0"/>
              </a:rPr>
              <a:t>entity.transform.forward</a:t>
            </a:r>
            <a:r>
              <a:rPr lang="en-IE" sz="900" dirty="0">
                <a:solidFill>
                  <a:prstClr val="black"/>
                </a:solidFill>
                <a:latin typeface="Consolas" panose="020B0609020204030204" pitchFamily="49" charset="0"/>
              </a:rPr>
              <a:t>;</a:t>
            </a:r>
          </a:p>
          <a:p>
            <a:pPr marL="0" indent="0">
              <a:buNone/>
            </a:pPr>
            <a:r>
              <a:rPr lang="en-IE" sz="900" dirty="0">
                <a:solidFill>
                  <a:prstClr val="black"/>
                </a:solidFill>
                <a:latin typeface="Consolas" panose="020B0609020204030204" pitchFamily="49" charset="0"/>
              </a:rPr>
              <a:t>                        </a:t>
            </a:r>
            <a:r>
              <a:rPr lang="en-IE" sz="900" dirty="0" err="1">
                <a:solidFill>
                  <a:prstClr val="black"/>
                </a:solidFill>
                <a:latin typeface="Consolas" panose="020B0609020204030204" pitchFamily="49" charset="0"/>
              </a:rPr>
              <a:t>timeShot</a:t>
            </a:r>
            <a:r>
              <a:rPr lang="en-IE" sz="900" dirty="0">
                <a:solidFill>
                  <a:prstClr val="black"/>
                </a:solidFill>
                <a:latin typeface="Consolas" panose="020B0609020204030204" pitchFamily="49" charset="0"/>
              </a:rPr>
              <a:t> = 0.0f;</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p>
          <a:p>
            <a:pPr marL="0" indent="0">
              <a:buNone/>
            </a:pPr>
            <a:r>
              <a:rPr lang="en-IE" sz="900" dirty="0">
                <a:solidFill>
                  <a:prstClr val="black"/>
                </a:solidFill>
                <a:latin typeface="Consolas" panose="020B0609020204030204" pitchFamily="49" charset="0"/>
              </a:rPr>
              <a:t>        </a:t>
            </a:r>
            <a:r>
              <a:rPr lang="en-IE" sz="900" dirty="0" smtClean="0">
                <a:solidFill>
                  <a:prstClr val="black"/>
                </a:solidFill>
                <a:latin typeface="Consolas" panose="020B0609020204030204" pitchFamily="49" charset="0"/>
              </a:rPr>
              <a:t>}</a:t>
            </a:r>
            <a:endParaRPr lang="en-IE" sz="9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692860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rmAutofit fontScale="40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class</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TeaseState</a:t>
            </a:r>
            <a:r>
              <a:rPr lang="en-IE" dirty="0" err="1">
                <a:solidFill>
                  <a:prstClr val="black"/>
                </a:solidFill>
                <a:latin typeface="Consolas" panose="020B0609020204030204" pitchFamily="49" charset="0"/>
              </a:rPr>
              <a:t>:</a:t>
            </a:r>
            <a:r>
              <a:rPr lang="en-IE" dirty="0" err="1">
                <a:solidFill>
                  <a:srgbClr val="2B91AF"/>
                </a:solidFill>
                <a:latin typeface="Consolas" panose="020B0609020204030204" pitchFamily="49" charset="0"/>
              </a:rPr>
              <a:t>State</a:t>
            </a: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override</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string</a:t>
            </a:r>
            <a:r>
              <a:rPr lang="en-IE" dirty="0">
                <a:solidFill>
                  <a:prstClr val="black"/>
                </a:solidFill>
                <a:latin typeface="Consolas" panose="020B0609020204030204" pitchFamily="49" charset="0"/>
              </a:rPr>
              <a:t> Description()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a:solidFill>
                  <a:srgbClr val="A31515"/>
                </a:solidFill>
                <a:latin typeface="Consolas" panose="020B0609020204030204" pitchFamily="49" charset="0"/>
              </a:rPr>
              <a:t>"Tease State"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TeaseState</a:t>
            </a:r>
            <a:r>
              <a:rPr lang="en-IE" dirty="0">
                <a:solidFill>
                  <a:prstClr val="black"/>
                </a:solidFill>
                <a:latin typeface="Consolas" panose="020B0609020204030204" pitchFamily="49" charset="0"/>
              </a:rPr>
              <a:t>(</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r>
              <a:rPr lang="en-IE" dirty="0">
                <a:solidFill>
                  <a:srgbClr val="0000FF"/>
                </a:solidFill>
                <a:latin typeface="Consolas" panose="020B0609020204030204" pitchFamily="49" charset="0"/>
              </a:rPr>
              <a:t>base</a:t>
            </a:r>
            <a:r>
              <a:rPr lang="en-IE" dirty="0">
                <a:solidFill>
                  <a:prstClr val="black"/>
                </a:solidFill>
                <a:latin typeface="Consolas" panose="020B0609020204030204" pitchFamily="49" charset="0"/>
              </a:rPr>
              <a:t>(entity)</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this</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override</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void</a:t>
            </a:r>
            <a:r>
              <a:rPr lang="en-IE" dirty="0">
                <a:solidFill>
                  <a:prstClr val="black"/>
                </a:solidFill>
                <a:latin typeface="Consolas" panose="020B0609020204030204" pitchFamily="49" charset="0"/>
              </a:rPr>
              <a:t> Enter()</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SteeringBehaviours</a:t>
            </a:r>
            <a:r>
              <a:rPr lang="en-IE" dirty="0">
                <a:solidFill>
                  <a:prstClr val="black"/>
                </a:solidFill>
                <a:latin typeface="Consolas" panose="020B0609020204030204" pitchFamily="49" charset="0"/>
              </a:rPr>
              <a:t>&gt;().</a:t>
            </a:r>
            <a:r>
              <a:rPr lang="en-IE" dirty="0" err="1">
                <a:solidFill>
                  <a:prstClr val="black"/>
                </a:solidFill>
                <a:latin typeface="Consolas" panose="020B0609020204030204" pitchFamily="49" charset="0"/>
              </a:rPr>
              <a:t>TurnOffAll</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SteeringBehaviours</a:t>
            </a:r>
            <a:r>
              <a:rPr lang="en-IE" dirty="0">
                <a:solidFill>
                  <a:prstClr val="black"/>
                </a:solidFill>
                <a:latin typeface="Consolas" panose="020B0609020204030204" pitchFamily="49" charset="0"/>
              </a:rPr>
              <a:t>&gt;().</a:t>
            </a:r>
            <a:r>
              <a:rPr lang="en-IE" dirty="0" err="1">
                <a:solidFill>
                  <a:prstClr val="black"/>
                </a:solidFill>
                <a:latin typeface="Consolas" panose="020B0609020204030204" pitchFamily="49" charset="0"/>
              </a:rPr>
              <a:t>PursuitEnabled</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true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8000"/>
                </a:solidFill>
                <a:latin typeface="Consolas" panose="020B0609020204030204" pitchFamily="49" charset="0"/>
              </a:rPr>
              <a:t>//</a:t>
            </a:r>
            <a:r>
              <a:rPr lang="en-IE" dirty="0" err="1">
                <a:solidFill>
                  <a:srgbClr val="008000"/>
                </a:solidFill>
                <a:latin typeface="Consolas" panose="020B0609020204030204" pitchFamily="49" charset="0"/>
              </a:rPr>
              <a:t>entity.GetComponent</a:t>
            </a:r>
            <a:r>
              <a:rPr lang="en-IE" dirty="0">
                <a:solidFill>
                  <a:srgbClr val="008000"/>
                </a:solidFill>
                <a:latin typeface="Consolas" panose="020B0609020204030204" pitchFamily="49" charset="0"/>
              </a:rPr>
              <a:t>&lt;</a:t>
            </a:r>
            <a:r>
              <a:rPr lang="en-IE" dirty="0" err="1">
                <a:solidFill>
                  <a:srgbClr val="008000"/>
                </a:solidFill>
                <a:latin typeface="Consolas" panose="020B0609020204030204" pitchFamily="49" charset="0"/>
              </a:rPr>
              <a:t>SteeringBehaviours</a:t>
            </a:r>
            <a:r>
              <a:rPr lang="en-IE" dirty="0">
                <a:solidFill>
                  <a:srgbClr val="008000"/>
                </a:solidFill>
                <a:latin typeface="Consolas" panose="020B0609020204030204" pitchFamily="49" charset="0"/>
              </a:rPr>
              <a:t>&gt;().</a:t>
            </a:r>
            <a:r>
              <a:rPr lang="en-IE" dirty="0" err="1">
                <a:solidFill>
                  <a:srgbClr val="008000"/>
                </a:solidFill>
                <a:latin typeface="Consolas" panose="020B0609020204030204" pitchFamily="49" charset="0"/>
              </a:rPr>
              <a:t>WanderEnabled</a:t>
            </a:r>
            <a:r>
              <a:rPr lang="en-IE" dirty="0">
                <a:solidFill>
                  <a:srgbClr val="008000"/>
                </a:solidFill>
                <a:latin typeface="Consolas" panose="020B0609020204030204" pitchFamily="49" charset="0"/>
              </a:rPr>
              <a:t> = true;</a:t>
            </a: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SteeringBehaviours</a:t>
            </a:r>
            <a:r>
              <a:rPr lang="en-IE" dirty="0">
                <a:solidFill>
                  <a:prstClr val="black"/>
                </a:solidFill>
                <a:latin typeface="Consolas" panose="020B0609020204030204" pitchFamily="49" charset="0"/>
              </a:rPr>
              <a:t>&gt;().target =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override</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void</a:t>
            </a:r>
            <a:r>
              <a:rPr lang="en-IE" dirty="0">
                <a:solidFill>
                  <a:prstClr val="black"/>
                </a:solidFill>
                <a:latin typeface="Consolas" panose="020B0609020204030204" pitchFamily="49" charset="0"/>
              </a:rPr>
              <a:t> Update()</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.Distance(</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teasee.transform.position</a:t>
            </a:r>
            <a:r>
              <a:rPr lang="en-IE" dirty="0">
                <a:solidFill>
                  <a:prstClr val="black"/>
                </a:solidFill>
                <a:latin typeface="Consolas" panose="020B0609020204030204" pitchFamily="49" charset="0"/>
              </a:rPr>
              <a:t>) &lt; 20)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StateMachine</a:t>
            </a:r>
            <a:r>
              <a:rPr lang="en-IE" dirty="0">
                <a:solidFill>
                  <a:prstClr val="black"/>
                </a:solidFill>
                <a:latin typeface="Consolas" panose="020B0609020204030204" pitchFamily="49" charset="0"/>
              </a:rPr>
              <a:t>&gt;().</a:t>
            </a:r>
            <a:r>
              <a:rPr lang="en-IE" dirty="0" err="1">
                <a:solidFill>
                  <a:prstClr val="black"/>
                </a:solidFill>
                <a:latin typeface="Consolas" panose="020B0609020204030204" pitchFamily="49" charset="0"/>
              </a:rPr>
              <a:t>SwicthState</a:t>
            </a:r>
            <a:r>
              <a:rPr lang="en-IE" dirty="0">
                <a:solidFill>
                  <a:prstClr val="black"/>
                </a:solidFill>
                <a:latin typeface="Consolas" panose="020B0609020204030204" pitchFamily="49" charset="0"/>
              </a:rPr>
              <a:t>(</a:t>
            </a:r>
            <a:r>
              <a:rPr lang="en-IE" dirty="0">
                <a:solidFill>
                  <a:srgbClr val="0000FF"/>
                </a:solidFill>
                <a:latin typeface="Consolas" panose="020B0609020204030204" pitchFamily="49" charset="0"/>
              </a:rPr>
              <a:t>new</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EvadeState</a:t>
            </a:r>
            <a:r>
              <a:rPr lang="en-IE" dirty="0">
                <a:solidFill>
                  <a:prstClr val="black"/>
                </a:solidFill>
                <a:latin typeface="Consolas" panose="020B0609020204030204" pitchFamily="49" charset="0"/>
              </a:rPr>
              <a:t>(entity,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1768455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rmAutofit fontScale="40000" lnSpcReduction="20000"/>
          </a:bodyPr>
          <a:lstStyle/>
          <a:p>
            <a:pPr marL="0" indent="0">
              <a:buNone/>
            </a:pPr>
            <a:r>
              <a:rPr lang="en-IE" dirty="0">
                <a:solidFill>
                  <a:srgbClr val="0000FF"/>
                </a:solidFill>
                <a:latin typeface="Consolas" panose="020B0609020204030204" pitchFamily="49" charset="0"/>
              </a:rPr>
              <a:t>class</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EvadeState</a:t>
            </a:r>
            <a:r>
              <a:rPr lang="en-IE" dirty="0" err="1">
                <a:solidFill>
                  <a:prstClr val="black"/>
                </a:solidFill>
                <a:latin typeface="Consolas" panose="020B0609020204030204" pitchFamily="49" charset="0"/>
              </a:rPr>
              <a:t>:</a:t>
            </a:r>
            <a:r>
              <a:rPr lang="en-IE" dirty="0" err="1">
                <a:solidFill>
                  <a:srgbClr val="2B91AF"/>
                </a:solidFill>
                <a:latin typeface="Consolas" panose="020B0609020204030204" pitchFamily="49" charset="0"/>
              </a:rPr>
              <a:t>State</a:t>
            </a: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override</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string</a:t>
            </a:r>
            <a:r>
              <a:rPr lang="en-IE" dirty="0">
                <a:solidFill>
                  <a:prstClr val="black"/>
                </a:solidFill>
                <a:latin typeface="Consolas" panose="020B0609020204030204" pitchFamily="49" charset="0"/>
              </a:rPr>
              <a:t> Description()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a:solidFill>
                  <a:srgbClr val="A31515"/>
                </a:solidFill>
                <a:latin typeface="Consolas" panose="020B0609020204030204" pitchFamily="49" charset="0"/>
              </a:rPr>
              <a:t>"Evade State"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EvadeState</a:t>
            </a:r>
            <a:r>
              <a:rPr lang="en-IE" dirty="0">
                <a:solidFill>
                  <a:prstClr val="black"/>
                </a:solidFill>
                <a:latin typeface="Consolas" panose="020B0609020204030204" pitchFamily="49" charset="0"/>
              </a:rPr>
              <a:t>(</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r>
              <a:rPr lang="en-IE" dirty="0">
                <a:solidFill>
                  <a:srgbClr val="0000FF"/>
                </a:solidFill>
                <a:latin typeface="Consolas" panose="020B0609020204030204" pitchFamily="49" charset="0"/>
              </a:rPr>
              <a:t>base</a:t>
            </a:r>
            <a:r>
              <a:rPr lang="en-IE" dirty="0">
                <a:solidFill>
                  <a:prstClr val="black"/>
                </a:solidFill>
                <a:latin typeface="Consolas" panose="020B0609020204030204" pitchFamily="49" charset="0"/>
              </a:rPr>
              <a:t>(entity)</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this</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override</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void</a:t>
            </a:r>
            <a:r>
              <a:rPr lang="en-IE" dirty="0">
                <a:solidFill>
                  <a:prstClr val="black"/>
                </a:solidFill>
                <a:latin typeface="Consolas" panose="020B0609020204030204" pitchFamily="49" charset="0"/>
              </a:rPr>
              <a:t> Enter()</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SteeringBehaviours</a:t>
            </a:r>
            <a:r>
              <a:rPr lang="en-IE" dirty="0">
                <a:solidFill>
                  <a:prstClr val="black"/>
                </a:solidFill>
                <a:latin typeface="Consolas" panose="020B0609020204030204" pitchFamily="49" charset="0"/>
              </a:rPr>
              <a:t>&gt;().</a:t>
            </a:r>
            <a:r>
              <a:rPr lang="en-IE" dirty="0" err="1">
                <a:solidFill>
                  <a:prstClr val="black"/>
                </a:solidFill>
                <a:latin typeface="Consolas" panose="020B0609020204030204" pitchFamily="49" charset="0"/>
              </a:rPr>
              <a:t>TurnOffAll</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SteeringBehaviours</a:t>
            </a:r>
            <a:r>
              <a:rPr lang="en-IE" dirty="0">
                <a:solidFill>
                  <a:prstClr val="black"/>
                </a:solidFill>
                <a:latin typeface="Consolas" panose="020B0609020204030204" pitchFamily="49" charset="0"/>
              </a:rPr>
              <a:t>&gt;().</a:t>
            </a:r>
            <a:r>
              <a:rPr lang="en-IE" dirty="0" err="1">
                <a:solidFill>
                  <a:prstClr val="black"/>
                </a:solidFill>
                <a:latin typeface="Consolas" panose="020B0609020204030204" pitchFamily="49" charset="0"/>
              </a:rPr>
              <a:t>EvadeEnabled</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true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SteeringBehaviours</a:t>
            </a:r>
            <a:r>
              <a:rPr lang="en-IE" dirty="0">
                <a:solidFill>
                  <a:prstClr val="black"/>
                </a:solidFill>
                <a:latin typeface="Consolas" panose="020B0609020204030204" pitchFamily="49" charset="0"/>
              </a:rPr>
              <a:t>&gt;().</a:t>
            </a:r>
            <a:r>
              <a:rPr lang="en-IE" dirty="0" err="1">
                <a:solidFill>
                  <a:prstClr val="black"/>
                </a:solidFill>
                <a:latin typeface="Consolas" panose="020B0609020204030204" pitchFamily="49" charset="0"/>
              </a:rPr>
              <a:t>WanderEnabled</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true</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SteeringBehaviours</a:t>
            </a:r>
            <a:r>
              <a:rPr lang="en-IE" dirty="0">
                <a:solidFill>
                  <a:prstClr val="black"/>
                </a:solidFill>
                <a:latin typeface="Consolas" panose="020B0609020204030204" pitchFamily="49" charset="0"/>
              </a:rPr>
              <a:t>&gt;().target =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override</a:t>
            </a: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void</a:t>
            </a:r>
            <a:r>
              <a:rPr lang="en-IE" dirty="0">
                <a:solidFill>
                  <a:prstClr val="black"/>
                </a:solidFill>
                <a:latin typeface="Consolas" panose="020B0609020204030204" pitchFamily="49" charset="0"/>
              </a:rPr>
              <a:t> Update()</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.Distance(</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teasee.transform.position</a:t>
            </a:r>
            <a:r>
              <a:rPr lang="en-IE" dirty="0">
                <a:solidFill>
                  <a:prstClr val="black"/>
                </a:solidFill>
                <a:latin typeface="Consolas" panose="020B0609020204030204" pitchFamily="49" charset="0"/>
              </a:rPr>
              <a:t>) &gt; 200)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entity.GetComponent</a:t>
            </a:r>
            <a:r>
              <a:rPr lang="en-IE" dirty="0">
                <a:solidFill>
                  <a:prstClr val="black"/>
                </a:solidFill>
                <a:latin typeface="Consolas" panose="020B0609020204030204" pitchFamily="49" charset="0"/>
              </a:rPr>
              <a:t>&lt;</a:t>
            </a:r>
            <a:r>
              <a:rPr lang="en-IE" dirty="0" err="1">
                <a:solidFill>
                  <a:srgbClr val="2B91AF"/>
                </a:solidFill>
                <a:latin typeface="Consolas" panose="020B0609020204030204" pitchFamily="49" charset="0"/>
              </a:rPr>
              <a:t>StateMachine</a:t>
            </a:r>
            <a:r>
              <a:rPr lang="en-IE" dirty="0">
                <a:solidFill>
                  <a:prstClr val="black"/>
                </a:solidFill>
                <a:latin typeface="Consolas" panose="020B0609020204030204" pitchFamily="49" charset="0"/>
              </a:rPr>
              <a:t>&gt;().</a:t>
            </a:r>
            <a:r>
              <a:rPr lang="en-IE" dirty="0" err="1">
                <a:solidFill>
                  <a:prstClr val="black"/>
                </a:solidFill>
                <a:latin typeface="Consolas" panose="020B0609020204030204" pitchFamily="49" charset="0"/>
              </a:rPr>
              <a:t>SwicthState</a:t>
            </a:r>
            <a:r>
              <a:rPr lang="en-IE" dirty="0">
                <a:solidFill>
                  <a:prstClr val="black"/>
                </a:solidFill>
                <a:latin typeface="Consolas" panose="020B0609020204030204" pitchFamily="49" charset="0"/>
              </a:rPr>
              <a:t>(</a:t>
            </a:r>
            <a:r>
              <a:rPr lang="en-IE" dirty="0">
                <a:solidFill>
                  <a:srgbClr val="0000FF"/>
                </a:solidFill>
                <a:latin typeface="Consolas" panose="020B0609020204030204" pitchFamily="49" charset="0"/>
              </a:rPr>
              <a:t>new</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TeaseState</a:t>
            </a:r>
            <a:r>
              <a:rPr lang="en-IE" dirty="0">
                <a:solidFill>
                  <a:prstClr val="black"/>
                </a:solidFill>
                <a:latin typeface="Consolas" panose="020B0609020204030204" pitchFamily="49" charset="0"/>
              </a:rPr>
              <a:t>(entity, </a:t>
            </a:r>
            <a:r>
              <a:rPr lang="en-IE" dirty="0" err="1">
                <a:solidFill>
                  <a:prstClr val="black"/>
                </a:solidFill>
                <a:latin typeface="Consolas" panose="020B0609020204030204" pitchFamily="49" charset="0"/>
              </a:rPr>
              <a:t>teasee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2371535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Now we can…</a:t>
            </a:r>
            <a:endParaRPr lang="en-IE" dirty="0"/>
          </a:p>
        </p:txBody>
      </p:sp>
      <p:sp>
        <p:nvSpPr>
          <p:cNvPr id="3" name="Content Placeholder 2"/>
          <p:cNvSpPr>
            <a:spLocks noGrp="1"/>
          </p:cNvSpPr>
          <p:nvPr>
            <p:ph idx="1"/>
          </p:nvPr>
        </p:nvSpPr>
        <p:spPr/>
        <p:txBody>
          <a:bodyPr/>
          <a:lstStyle/>
          <a:p>
            <a:r>
              <a:rPr lang="en-IE" dirty="0" smtClean="0"/>
              <a:t>Move things around autonomously</a:t>
            </a:r>
          </a:p>
          <a:p>
            <a:r>
              <a:rPr lang="en-IE" dirty="0" smtClean="0"/>
              <a:t>Avoid obstacles</a:t>
            </a:r>
          </a:p>
          <a:p>
            <a:r>
              <a:rPr lang="en-IE" dirty="0" smtClean="0"/>
              <a:t>Program emergent behaviour</a:t>
            </a:r>
          </a:p>
          <a:p>
            <a:r>
              <a:rPr lang="en-IE" dirty="0" smtClean="0"/>
              <a:t>But we have no way to have our game entities make decisions...</a:t>
            </a:r>
          </a:p>
          <a:p>
            <a:pPr lvl="1"/>
            <a:r>
              <a:rPr lang="en-IE" dirty="0" smtClean="0"/>
              <a:t>I'm being attacked I better evade</a:t>
            </a:r>
          </a:p>
          <a:p>
            <a:pPr lvl="1"/>
            <a:r>
              <a:rPr lang="en-IE" dirty="0" smtClean="0"/>
              <a:t>My health is low is better pick up some</a:t>
            </a:r>
          </a:p>
          <a:p>
            <a:pPr lvl="1"/>
            <a:r>
              <a:rPr lang="en-IE" dirty="0" smtClean="0"/>
              <a:t>I can see the player attack!</a:t>
            </a:r>
          </a:p>
          <a:p>
            <a:pPr lvl="1"/>
            <a:endParaRPr lang="en-IE" dirty="0"/>
          </a:p>
        </p:txBody>
      </p:sp>
    </p:spTree>
    <p:extLst>
      <p:ext uri="{BB962C8B-B14F-4D97-AF65-F5344CB8AC3E}">
        <p14:creationId xmlns:p14="http://schemas.microsoft.com/office/powerpoint/2010/main" val="1845425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Should states be singletons?</a:t>
            </a:r>
            <a:endParaRPr lang="en-IE" dirty="0"/>
          </a:p>
        </p:txBody>
      </p:sp>
      <p:sp>
        <p:nvSpPr>
          <p:cNvPr id="3" name="Content Placeholder 2"/>
          <p:cNvSpPr>
            <a:spLocks noGrp="1"/>
          </p:cNvSpPr>
          <p:nvPr>
            <p:ph idx="1"/>
          </p:nvPr>
        </p:nvSpPr>
        <p:spPr/>
        <p:txBody>
          <a:bodyPr/>
          <a:lstStyle/>
          <a:p>
            <a:r>
              <a:rPr lang="en-IE" dirty="0" smtClean="0"/>
              <a:t>Yes?</a:t>
            </a:r>
          </a:p>
          <a:p>
            <a:pPr lvl="1"/>
            <a:r>
              <a:rPr lang="en-IE" dirty="0" smtClean="0"/>
              <a:t>States are shared across agents</a:t>
            </a:r>
          </a:p>
          <a:p>
            <a:pPr lvl="1"/>
            <a:r>
              <a:rPr lang="en-IE" dirty="0" smtClean="0"/>
              <a:t>Less memory fragmentation</a:t>
            </a:r>
          </a:p>
          <a:p>
            <a:r>
              <a:rPr lang="en-IE" dirty="0" smtClean="0"/>
              <a:t>No?</a:t>
            </a:r>
          </a:p>
          <a:p>
            <a:pPr lvl="1"/>
            <a:r>
              <a:rPr lang="en-IE" dirty="0" smtClean="0"/>
              <a:t>Personally I prefer no!</a:t>
            </a:r>
          </a:p>
          <a:p>
            <a:pPr lvl="1"/>
            <a:r>
              <a:rPr lang="en-IE" dirty="0" smtClean="0"/>
              <a:t>States can store state</a:t>
            </a:r>
          </a:p>
          <a:p>
            <a:pPr lvl="1"/>
            <a:r>
              <a:rPr lang="en-IE" dirty="0" smtClean="0"/>
              <a:t>Example: Teaser needs to know who the tease is</a:t>
            </a:r>
            <a:endParaRPr lang="en-IE" dirty="0"/>
          </a:p>
        </p:txBody>
      </p:sp>
    </p:spTree>
    <p:extLst>
      <p:ext uri="{BB962C8B-B14F-4D97-AF65-F5344CB8AC3E}">
        <p14:creationId xmlns:p14="http://schemas.microsoft.com/office/powerpoint/2010/main" val="2217554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Global states</a:t>
            </a:r>
            <a:endParaRPr lang="en-IE" dirty="0"/>
          </a:p>
        </p:txBody>
      </p:sp>
      <p:sp>
        <p:nvSpPr>
          <p:cNvPr id="3" name="Content Placeholder 2"/>
          <p:cNvSpPr>
            <a:spLocks noGrp="1"/>
          </p:cNvSpPr>
          <p:nvPr>
            <p:ph idx="1"/>
          </p:nvPr>
        </p:nvSpPr>
        <p:spPr>
          <a:xfrm>
            <a:off x="457200" y="1600200"/>
            <a:ext cx="3394720" cy="4525963"/>
          </a:xfrm>
        </p:spPr>
        <p:txBody>
          <a:bodyPr>
            <a:normAutofit fontScale="85000" lnSpcReduction="20000"/>
          </a:bodyPr>
          <a:lstStyle/>
          <a:p>
            <a:r>
              <a:rPr lang="en-IE" dirty="0" smtClean="0"/>
              <a:t>Sometimes when designing FSM’s code  gets duplicated in every state</a:t>
            </a:r>
          </a:p>
          <a:p>
            <a:r>
              <a:rPr lang="en-IE" dirty="0" smtClean="0"/>
              <a:t>Example: in The Sims, a </a:t>
            </a:r>
            <a:r>
              <a:rPr lang="en-IE" dirty="0" err="1"/>
              <a:t>Sim</a:t>
            </a:r>
            <a:r>
              <a:rPr lang="en-IE" dirty="0"/>
              <a:t> </a:t>
            </a:r>
            <a:r>
              <a:rPr lang="en-IE" dirty="0" smtClean="0"/>
              <a:t>may need to pee from any state</a:t>
            </a:r>
          </a:p>
          <a:p>
            <a:pPr lvl="1"/>
            <a:r>
              <a:rPr lang="en-IE" dirty="0" smtClean="0"/>
              <a:t>It should pee and then return to its previous state</a:t>
            </a:r>
          </a:p>
          <a:p>
            <a:pPr lvl="1"/>
            <a:endParaRPr lang="en-IE" dirty="0"/>
          </a:p>
        </p:txBody>
      </p:sp>
      <p:pic>
        <p:nvPicPr>
          <p:cNvPr id="8194" name="Picture 2" descr="http://thumbs.modthesims2.com/img/6/2/7/5/6/3/2/MTS_fanseefish-1214943-urinal-inus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916832"/>
            <a:ext cx="4860876" cy="366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433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implement?</a:t>
            </a:r>
            <a:endParaRPr lang="en-IE" dirty="0"/>
          </a:p>
        </p:txBody>
      </p:sp>
      <p:sp>
        <p:nvSpPr>
          <p:cNvPr id="3" name="Content Placeholder 2"/>
          <p:cNvSpPr>
            <a:spLocks noGrp="1"/>
          </p:cNvSpPr>
          <p:nvPr>
            <p:ph idx="1"/>
          </p:nvPr>
        </p:nvSpPr>
        <p:spPr/>
        <p:txBody>
          <a:bodyPr/>
          <a:lstStyle/>
          <a:p>
            <a:r>
              <a:rPr lang="en-IE" dirty="0" smtClean="0"/>
              <a:t>Add two extra fields to the state machine:</a:t>
            </a:r>
          </a:p>
          <a:p>
            <a:pPr lvl="1"/>
            <a:r>
              <a:rPr lang="en-IE" dirty="0" smtClean="0"/>
              <a:t>Previous state</a:t>
            </a:r>
          </a:p>
          <a:p>
            <a:pPr lvl="1"/>
            <a:r>
              <a:rPr lang="en-IE" dirty="0" smtClean="0"/>
              <a:t>Global state</a:t>
            </a:r>
          </a:p>
          <a:p>
            <a:r>
              <a:rPr lang="en-IE" dirty="0" smtClean="0"/>
              <a:t>In Update</a:t>
            </a:r>
          </a:p>
          <a:p>
            <a:pPr lvl="1"/>
            <a:r>
              <a:rPr lang="en-IE" dirty="0" smtClean="0"/>
              <a:t>Update the current state</a:t>
            </a:r>
          </a:p>
          <a:p>
            <a:pPr lvl="1"/>
            <a:r>
              <a:rPr lang="en-IE" dirty="0" smtClean="0"/>
              <a:t>But also update the global state</a:t>
            </a:r>
          </a:p>
          <a:p>
            <a:r>
              <a:rPr lang="en-IE" dirty="0" smtClean="0"/>
              <a:t>Add a method:</a:t>
            </a:r>
          </a:p>
          <a:p>
            <a:pPr lvl="1"/>
            <a:r>
              <a:rPr lang="en-IE" dirty="0" err="1"/>
              <a:t>RevertToPreviousState</a:t>
            </a:r>
            <a:endParaRPr lang="en-IE" dirty="0"/>
          </a:p>
        </p:txBody>
      </p:sp>
    </p:spTree>
    <p:extLst>
      <p:ext uri="{BB962C8B-B14F-4D97-AF65-F5344CB8AC3E}">
        <p14:creationId xmlns:p14="http://schemas.microsoft.com/office/powerpoint/2010/main" val="992000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IE" dirty="0" smtClean="0"/>
              <a:t>State/State Machines</a:t>
            </a:r>
          </a:p>
        </p:txBody>
      </p:sp>
      <p:sp>
        <p:nvSpPr>
          <p:cNvPr id="6147" name="Content Placeholder 2" descr="Rectangle: Click to edit Master text styles&#10;Second level&#10;Third level&#10;Fourth level&#10;Fifth level"/>
          <p:cNvSpPr>
            <a:spLocks noGrp="1"/>
          </p:cNvSpPr>
          <p:nvPr>
            <p:ph idx="1"/>
          </p:nvPr>
        </p:nvSpPr>
        <p:spPr>
          <a:xfrm>
            <a:off x="457200" y="1600200"/>
            <a:ext cx="6275040" cy="4525963"/>
          </a:xfrm>
        </p:spPr>
        <p:txBody>
          <a:bodyPr>
            <a:normAutofit fontScale="85000" lnSpcReduction="20000"/>
          </a:bodyPr>
          <a:lstStyle/>
          <a:p>
            <a:r>
              <a:rPr lang="en-IE" sz="2800" dirty="0"/>
              <a:t>Alan Turing's hypothetical device: the Turing machine, </a:t>
            </a:r>
            <a:endParaRPr lang="en-IE" sz="2800" dirty="0" smtClean="0"/>
          </a:p>
          <a:p>
            <a:pPr lvl="1"/>
            <a:r>
              <a:rPr lang="en-IE" sz="2400" dirty="0" smtClean="0"/>
              <a:t>1936 </a:t>
            </a:r>
            <a:r>
              <a:rPr lang="en-IE" sz="2400" dirty="0"/>
              <a:t>paper, "On Computable Numbers." </a:t>
            </a:r>
            <a:endParaRPr lang="en-IE" sz="2400" dirty="0" smtClean="0"/>
          </a:p>
          <a:p>
            <a:pPr lvl="1"/>
            <a:r>
              <a:rPr lang="en-IE" sz="2400" dirty="0" smtClean="0"/>
              <a:t>A machine that could perform any mathematical operation by operation </a:t>
            </a:r>
            <a:r>
              <a:rPr lang="en-IE" sz="2400" dirty="0"/>
              <a:t>by reading, writing, and erasing symbols on an infinitely long strip of tape.</a:t>
            </a:r>
            <a:endParaRPr lang="en-IE" sz="2400" i="1" dirty="0" smtClean="0"/>
          </a:p>
          <a:p>
            <a:r>
              <a:rPr lang="en-IE" sz="2800" i="1" dirty="0" smtClean="0"/>
              <a:t>A </a:t>
            </a:r>
            <a:r>
              <a:rPr lang="en-IE" sz="2800" i="1" dirty="0"/>
              <a:t>finite state machine is a device, or a model of a device, which has a finite number of states it can be in at any given time and can operate on input to either make transitions from one state to another or to cause an output or action to take place. A finite state machine can only be in one state at any moment in time.</a:t>
            </a:r>
            <a:r>
              <a:rPr lang="en-IE" sz="2800" dirty="0"/>
              <a:t> </a:t>
            </a:r>
          </a:p>
          <a:p>
            <a:pPr lvl="1"/>
            <a:r>
              <a:rPr lang="en-IE" sz="2400" dirty="0" smtClean="0"/>
              <a:t>Matt Buckland</a:t>
            </a:r>
          </a:p>
        </p:txBody>
      </p:sp>
      <p:pic>
        <p:nvPicPr>
          <p:cNvPr id="2" name="Picture 2" descr="https://encrypted-tbn3.gstatic.com/images?q=tbn:ANd9GcTdCpOQoYNZvcyMpeY_4--4dNXsJ2eZRJ9R_c8_eFAKhOpMBEe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348880"/>
            <a:ext cx="2267008" cy="248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415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State</a:t>
            </a:r>
            <a:endParaRPr lang="en-IE" dirty="0"/>
          </a:p>
        </p:txBody>
      </p:sp>
      <p:sp>
        <p:nvSpPr>
          <p:cNvPr id="3" name="Content Placeholder 2"/>
          <p:cNvSpPr>
            <a:spLocks noGrp="1"/>
          </p:cNvSpPr>
          <p:nvPr>
            <p:ph idx="1"/>
          </p:nvPr>
        </p:nvSpPr>
        <p:spPr>
          <a:xfrm>
            <a:off x="457200" y="1600200"/>
            <a:ext cx="5266928" cy="4525963"/>
          </a:xfrm>
        </p:spPr>
        <p:txBody>
          <a:bodyPr/>
          <a:lstStyle/>
          <a:p>
            <a:r>
              <a:rPr lang="en-IE" dirty="0" smtClean="0"/>
              <a:t>An agent can be in only one state at a time (or maybe two with global states)</a:t>
            </a:r>
          </a:p>
          <a:p>
            <a:r>
              <a:rPr lang="en-IE" dirty="0" smtClean="0"/>
              <a:t>State means behaviour</a:t>
            </a:r>
          </a:p>
          <a:p>
            <a:r>
              <a:rPr lang="en-IE" dirty="0" smtClean="0"/>
              <a:t>Some input causes the FSM to switch state</a:t>
            </a:r>
          </a:p>
          <a:p>
            <a:r>
              <a:rPr lang="en-IE" dirty="0" smtClean="0"/>
              <a:t>E.g.:</a:t>
            </a:r>
          </a:p>
          <a:p>
            <a:endParaRPr lang="en-IE" dirty="0"/>
          </a:p>
        </p:txBody>
      </p:sp>
      <p:sp>
        <p:nvSpPr>
          <p:cNvPr id="4" name="Oval 4"/>
          <p:cNvSpPr>
            <a:spLocks noChangeArrowheads="1"/>
          </p:cNvSpPr>
          <p:nvPr/>
        </p:nvSpPr>
        <p:spPr bwMode="auto">
          <a:xfrm>
            <a:off x="4577456" y="4593704"/>
            <a:ext cx="1295400" cy="838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dirty="0"/>
              <a:t>ON</a:t>
            </a:r>
            <a:endParaRPr lang="en-US" dirty="0"/>
          </a:p>
        </p:txBody>
      </p:sp>
      <p:sp>
        <p:nvSpPr>
          <p:cNvPr id="5" name="Oval 5"/>
          <p:cNvSpPr>
            <a:spLocks noChangeArrowheads="1"/>
          </p:cNvSpPr>
          <p:nvPr/>
        </p:nvSpPr>
        <p:spPr bwMode="auto">
          <a:xfrm>
            <a:off x="7701656" y="4593704"/>
            <a:ext cx="1295400" cy="838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OFF</a:t>
            </a:r>
            <a:endParaRPr lang="en-US"/>
          </a:p>
        </p:txBody>
      </p:sp>
      <p:cxnSp>
        <p:nvCxnSpPr>
          <p:cNvPr id="6" name="AutoShape 8"/>
          <p:cNvCxnSpPr>
            <a:cxnSpLocks noChangeShapeType="1"/>
            <a:stCxn id="5" idx="4"/>
            <a:endCxn id="4" idx="4"/>
          </p:cNvCxnSpPr>
          <p:nvPr/>
        </p:nvCxnSpPr>
        <p:spPr bwMode="auto">
          <a:xfrm rot="5400000">
            <a:off x="6786462" y="3870598"/>
            <a:ext cx="1588" cy="31242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 name="AutoShape 9"/>
          <p:cNvCxnSpPr>
            <a:cxnSpLocks noChangeShapeType="1"/>
            <a:stCxn id="4" idx="0"/>
            <a:endCxn id="5" idx="0"/>
          </p:cNvCxnSpPr>
          <p:nvPr/>
        </p:nvCxnSpPr>
        <p:spPr bwMode="auto">
          <a:xfrm rot="5400000" flipV="1">
            <a:off x="6786462" y="3032398"/>
            <a:ext cx="1588" cy="31242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Text Box 10"/>
          <p:cNvSpPr txBox="1">
            <a:spLocks noChangeArrowheads="1"/>
          </p:cNvSpPr>
          <p:nvPr/>
        </p:nvSpPr>
        <p:spPr bwMode="auto">
          <a:xfrm>
            <a:off x="5812531" y="4365104"/>
            <a:ext cx="188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Switch down</a:t>
            </a:r>
            <a:endParaRPr lang="en-US"/>
          </a:p>
        </p:txBody>
      </p:sp>
      <p:sp>
        <p:nvSpPr>
          <p:cNvPr id="9" name="Text Box 11"/>
          <p:cNvSpPr txBox="1">
            <a:spLocks noChangeArrowheads="1"/>
          </p:cNvSpPr>
          <p:nvPr/>
        </p:nvSpPr>
        <p:spPr bwMode="auto">
          <a:xfrm>
            <a:off x="6010969" y="5203304"/>
            <a:ext cx="1497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IE"/>
              <a:t>Switch up</a:t>
            </a:r>
            <a:endParaRPr lang="en-US"/>
          </a:p>
        </p:txBody>
      </p:sp>
      <p:pic>
        <p:nvPicPr>
          <p:cNvPr id="7170" name="Picture 2" descr="http://i.telegraph.co.uk/multimedia/archive/02049/26_2049425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969" y="225892"/>
            <a:ext cx="2474549" cy="371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257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IE" smtClean="0"/>
              <a:t>Example Pac man ghosts </a:t>
            </a:r>
            <a:endParaRPr lang="en-US" smtClean="0"/>
          </a:p>
        </p:txBody>
      </p:sp>
      <p:pic>
        <p:nvPicPr>
          <p:cNvPr id="81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6477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45817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IE" smtClean="0"/>
              <a:t>States</a:t>
            </a:r>
            <a:endParaRPr lang="en-US" smtClean="0"/>
          </a:p>
        </p:txBody>
      </p:sp>
      <p:sp>
        <p:nvSpPr>
          <p:cNvPr id="921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smtClean="0"/>
              <a:t>Chase</a:t>
            </a:r>
          </a:p>
          <a:p>
            <a:pPr eaLnBrk="1" hangingPunct="1"/>
            <a:r>
              <a:rPr lang="en-IE" smtClean="0"/>
              <a:t>Evade</a:t>
            </a:r>
            <a:endParaRPr lang="en-US" smtClean="0"/>
          </a:p>
        </p:txBody>
      </p:sp>
    </p:spTree>
    <p:extLst>
      <p:ext uri="{BB962C8B-B14F-4D97-AF65-F5344CB8AC3E}">
        <p14:creationId xmlns:p14="http://schemas.microsoft.com/office/powerpoint/2010/main" val="653043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382000" cy="1143000"/>
          </a:xfrm>
        </p:spPr>
        <p:txBody>
          <a:bodyPr/>
          <a:lstStyle/>
          <a:p>
            <a:pPr eaLnBrk="1" hangingPunct="1"/>
            <a:r>
              <a:rPr lang="en-IE" smtClean="0"/>
              <a:t>Quake Bots</a:t>
            </a:r>
            <a:endParaRPr lang="en-US" smtClean="0"/>
          </a:p>
        </p:txBody>
      </p:sp>
      <p:sp>
        <p:nvSpPr>
          <p:cNvPr id="10243"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en-US" smtClean="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268759"/>
            <a:ext cx="6614492" cy="496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88084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IE" smtClean="0"/>
              <a:t>States</a:t>
            </a:r>
            <a:endParaRPr lang="en-US" smtClean="0"/>
          </a:p>
        </p:txBody>
      </p:sp>
      <p:sp>
        <p:nvSpPr>
          <p:cNvPr id="1126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smtClean="0"/>
              <a:t>FindArmour</a:t>
            </a:r>
          </a:p>
          <a:p>
            <a:pPr eaLnBrk="1" hangingPunct="1"/>
            <a:r>
              <a:rPr lang="en-IE" smtClean="0"/>
              <a:t>FindHealth</a:t>
            </a:r>
          </a:p>
          <a:p>
            <a:pPr eaLnBrk="1" hangingPunct="1"/>
            <a:r>
              <a:rPr lang="en-IE" smtClean="0"/>
              <a:t>SeekCover</a:t>
            </a:r>
          </a:p>
          <a:p>
            <a:pPr eaLnBrk="1" hangingPunct="1"/>
            <a:r>
              <a:rPr lang="en-IE" smtClean="0"/>
              <a:t>RunAway</a:t>
            </a:r>
            <a:endParaRPr lang="en-US" smtClean="0"/>
          </a:p>
        </p:txBody>
      </p:sp>
    </p:spTree>
    <p:extLst>
      <p:ext uri="{BB962C8B-B14F-4D97-AF65-F5344CB8AC3E}">
        <p14:creationId xmlns:p14="http://schemas.microsoft.com/office/powerpoint/2010/main" val="3867908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3523</TotalTime>
  <Words>1443</Words>
  <Application>Microsoft Office PowerPoint</Application>
  <PresentationFormat>On-screen Show (4:3)</PresentationFormat>
  <Paragraphs>348</Paragraphs>
  <Slides>32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Courier New</vt:lpstr>
      <vt:lpstr>Tahoma</vt:lpstr>
      <vt:lpstr>Times New Roman</vt:lpstr>
      <vt:lpstr>Wingdings</vt:lpstr>
      <vt:lpstr>Office Theme</vt:lpstr>
      <vt:lpstr>Game AI/Game Engines 2 Finite State Machines</vt:lpstr>
      <vt:lpstr>What we will learn</vt:lpstr>
      <vt:lpstr>Now we can…</vt:lpstr>
      <vt:lpstr>State/State Machines</vt:lpstr>
      <vt:lpstr>State</vt:lpstr>
      <vt:lpstr>Example Pac man ghosts </vt:lpstr>
      <vt:lpstr>States</vt:lpstr>
      <vt:lpstr>Quake Bots</vt:lpstr>
      <vt:lpstr>States</vt:lpstr>
      <vt:lpstr>Sports Simulations</vt:lpstr>
      <vt:lpstr>States</vt:lpstr>
      <vt:lpstr>RTS</vt:lpstr>
      <vt:lpstr>States</vt:lpstr>
      <vt:lpstr>Advantages</vt:lpstr>
      <vt:lpstr>State Transition Diagrams</vt:lpstr>
      <vt:lpstr>State Transition Diagram for DalekWorld (A “game” I wrote several years ago)</vt:lpstr>
      <vt:lpstr>Portal Turret</vt:lpstr>
      <vt:lpstr>PowerPoint Presentation</vt:lpstr>
      <vt:lpstr>Implementing a FSM</vt:lpstr>
      <vt:lpstr>Problems with this approach</vt:lpstr>
      <vt:lpstr>Alternative</vt:lpstr>
      <vt:lpstr>The StateMachine class</vt:lpstr>
      <vt:lpstr>Example</vt:lpstr>
      <vt:lpstr>Example</vt:lpstr>
      <vt:lpstr>Example</vt:lpstr>
      <vt:lpstr>PowerPoint Presentation</vt:lpstr>
      <vt:lpstr>PowerPoint Presentation</vt:lpstr>
      <vt:lpstr>PowerPoint Presentation</vt:lpstr>
      <vt:lpstr>PowerPoint Presentation</vt:lpstr>
      <vt:lpstr>Should states be singletons?</vt:lpstr>
      <vt:lpstr>Global states</vt:lpstr>
      <vt:lpstr>How to implement?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Steering Behaviours for Autonomous Agents</dc:title>
  <dc:creator>Bryan Duggan</dc:creator>
  <cp:lastModifiedBy>Bryan</cp:lastModifiedBy>
  <cp:revision>126</cp:revision>
  <dcterms:created xsi:type="dcterms:W3CDTF">2013-06-11T15:29:07Z</dcterms:created>
  <dcterms:modified xsi:type="dcterms:W3CDTF">2014-03-26T11:58:25Z</dcterms:modified>
</cp:coreProperties>
</file>