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 id="2147483663" r:id="rId2"/>
  </p:sldMasterIdLst>
  <p:notesMasterIdLst>
    <p:notesMasterId r:id="rId10"/>
  </p:notesMasterIdLst>
  <p:handoutMasterIdLst>
    <p:handoutMasterId r:id="rId11"/>
  </p:handoutMasterIdLst>
  <p:sldIdLst>
    <p:sldId id="259" r:id="rId3"/>
    <p:sldId id="306" r:id="rId4"/>
    <p:sldId id="309" r:id="rId5"/>
    <p:sldId id="307" r:id="rId6"/>
    <p:sldId id="308" r:id="rId7"/>
    <p:sldId id="310" r:id="rId8"/>
    <p:sldId id="31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74302B-DDBF-924B-9305-828435A9EA61}">
          <p14:sldIdLst>
            <p14:sldId id="259"/>
            <p14:sldId id="306"/>
            <p14:sldId id="309"/>
            <p14:sldId id="307"/>
            <p14:sldId id="308"/>
            <p14:sldId id="310"/>
            <p14:sldId id="311"/>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26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4" autoAdjust="0"/>
    <p:restoredTop sz="93063" autoAdjust="0"/>
  </p:normalViewPr>
  <p:slideViewPr>
    <p:cSldViewPr snapToGrid="0" snapToObjects="1" showGuides="1">
      <p:cViewPr varScale="1">
        <p:scale>
          <a:sx n="109" d="100"/>
          <a:sy n="109" d="100"/>
        </p:scale>
        <p:origin x="192" y="576"/>
      </p:cViewPr>
      <p:guideLst>
        <p:guide orient="horz" pos="2160"/>
        <p:guide pos="2880"/>
      </p:guideLst>
    </p:cSldViewPr>
  </p:slideViewPr>
  <p:outlineViewPr>
    <p:cViewPr>
      <p:scale>
        <a:sx n="33" d="100"/>
        <a:sy n="33" d="100"/>
      </p:scale>
      <p:origin x="0" y="60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9EB9C-891B-9C46-A228-F224EB818075}" type="datetimeFigureOut">
              <a:rPr lang="en-US" smtClean="0"/>
              <a:t>12/3/18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EB5D33-A042-DE41-AE87-410AB780F52D}" type="slidenum">
              <a:rPr lang="en-US" smtClean="0"/>
              <a:t>‹#›</a:t>
            </a:fld>
            <a:endParaRPr lang="en-US"/>
          </a:p>
        </p:txBody>
      </p:sp>
    </p:spTree>
    <p:extLst>
      <p:ext uri="{BB962C8B-B14F-4D97-AF65-F5344CB8AC3E}">
        <p14:creationId xmlns:p14="http://schemas.microsoft.com/office/powerpoint/2010/main" val="1678489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2E010-4C83-E240-9A1A-B4DD9CD950E9}" type="datetimeFigureOut">
              <a:rPr lang="en-US" smtClean="0"/>
              <a:t>12/3/18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01C20-E3DE-4B4C-9AF4-FC0FA156BCCA}" type="slidenum">
              <a:rPr lang="en-US" smtClean="0"/>
              <a:t>‹#›</a:t>
            </a:fld>
            <a:endParaRPr lang="en-US"/>
          </a:p>
        </p:txBody>
      </p:sp>
    </p:spTree>
    <p:extLst>
      <p:ext uri="{BB962C8B-B14F-4D97-AF65-F5344CB8AC3E}">
        <p14:creationId xmlns:p14="http://schemas.microsoft.com/office/powerpoint/2010/main" val="9382624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PhD</a:t>
            </a:r>
            <a:r>
              <a:rPr lang="en-US" baseline="0" dirty="0"/>
              <a:t> Candidate in Chemical Engineering, but more relevant to the topic of this lecture, I spent 3 years at the Boston Consulting Group in Chicago before coming back to school working on projects for chemicals and health care clients. I know in this class you all will be working on consulting projects this semester, and a number of you are likely also thinking about going into consulting after graduation. How many of you are thinking of going into consulting, whether management or technical or something else? Okay, great. In consulting, or any industry really, running an effective meeting is one of the easiest and most critical ways of earning your client’s respect and trust. It is the easiest way of showing that you are in control of the process. I’m going to frame this through both the lens of what meetings look like out in the real world and lessons you can apply to your teams in this class, but also want tie this into experiences you probably have now with your advisors and collaborators. Any questions before we get in?</a:t>
            </a:r>
            <a:endParaRPr lang="en-US" dirty="0"/>
          </a:p>
        </p:txBody>
      </p:sp>
      <p:sp>
        <p:nvSpPr>
          <p:cNvPr id="4" name="Slide Number Placeholder 3"/>
          <p:cNvSpPr>
            <a:spLocks noGrp="1"/>
          </p:cNvSpPr>
          <p:nvPr>
            <p:ph type="sldNum" sz="quarter" idx="10"/>
          </p:nvPr>
        </p:nvSpPr>
        <p:spPr/>
        <p:txBody>
          <a:bodyPr/>
          <a:lstStyle/>
          <a:p>
            <a:fld id="{6C301C20-E3DE-4B4C-9AF4-FC0FA156BCCA}" type="slidenum">
              <a:rPr lang="en-US" smtClean="0"/>
              <a:t>0</a:t>
            </a:fld>
            <a:endParaRPr lang="en-US"/>
          </a:p>
        </p:txBody>
      </p:sp>
    </p:spTree>
    <p:extLst>
      <p:ext uri="{BB962C8B-B14F-4D97-AF65-F5344CB8AC3E}">
        <p14:creationId xmlns:p14="http://schemas.microsoft.com/office/powerpoint/2010/main" val="406121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66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5523" y="985961"/>
            <a:ext cx="7772400" cy="1143000"/>
          </a:xfrm>
        </p:spPr>
        <p:txBody>
          <a:bodyPr/>
          <a:lstStyle/>
          <a:p>
            <a:r>
              <a:rPr lang="en-US"/>
              <a:t>Click to edit Master title style</a:t>
            </a:r>
          </a:p>
        </p:txBody>
      </p:sp>
      <p:sp>
        <p:nvSpPr>
          <p:cNvPr id="3" name="Subtitle 2"/>
          <p:cNvSpPr>
            <a:spLocks noGrp="1"/>
          </p:cNvSpPr>
          <p:nvPr>
            <p:ph type="subTitle" idx="1"/>
          </p:nvPr>
        </p:nvSpPr>
        <p:spPr>
          <a:xfrm>
            <a:off x="555523" y="2137241"/>
            <a:ext cx="6400800" cy="1752600"/>
          </a:xfrm>
          <a:prstGeom prst="rect">
            <a:avLst/>
          </a:prstGeom>
        </p:spPr>
        <p:txBody>
          <a:bodyPr/>
          <a:lstStyle>
            <a:lvl1pPr marL="0" indent="0" algn="l">
              <a:buNone/>
              <a:defRPr sz="2400" b="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2000"/>
            </a:lvl1pPr>
          </a:lstStyle>
          <a:p>
            <a:endParaRPr lang="en-US" dirty="0"/>
          </a:p>
        </p:txBody>
      </p:sp>
    </p:spTree>
    <p:extLst>
      <p:ext uri="{BB962C8B-B14F-4D97-AF65-F5344CB8AC3E}">
        <p14:creationId xmlns:p14="http://schemas.microsoft.com/office/powerpoint/2010/main" val="106474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51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391481"/>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1"/>
          </p:nvPr>
        </p:nvSpPr>
        <p:spPr/>
        <p:txBody>
          <a:bodyPr/>
          <a:lstStyle/>
          <a:p>
            <a:r>
              <a:rPr lang="en-US"/>
              <a:t>Source: </a:t>
            </a:r>
            <a:endParaRPr lang="en-US" dirty="0"/>
          </a:p>
        </p:txBody>
      </p:sp>
      <p:sp>
        <p:nvSpPr>
          <p:cNvPr id="5" name="Slide Number Placeholder 5">
            <a:extLst>
              <a:ext uri="{FF2B5EF4-FFF2-40B4-BE49-F238E27FC236}">
                <a16:creationId xmlns:a16="http://schemas.microsoft.com/office/drawing/2014/main" id="{5DE7FC8D-0061-C54B-B81E-10C45C11D8C0}"/>
              </a:ext>
            </a:extLst>
          </p:cNvPr>
          <p:cNvSpPr>
            <a:spLocks noGrp="1"/>
          </p:cNvSpPr>
          <p:nvPr>
            <p:ph type="sldNum" sz="quarter" idx="12"/>
          </p:nvPr>
        </p:nvSpPr>
        <p:spPr>
          <a:xfrm>
            <a:off x="8557590" y="5720243"/>
            <a:ext cx="586405" cy="365125"/>
          </a:xfrm>
          <a:prstGeom prst="rect">
            <a:avLst/>
          </a:prstGeom>
        </p:spPr>
        <p:txBody>
          <a:bodyPr anchor="b"/>
          <a:lstStyle>
            <a:lvl1pPr algn="r">
              <a:defRPr sz="1000"/>
            </a:lvl1pPr>
          </a:lstStyle>
          <a:p>
            <a:fld id="{EA095AF8-6BEB-8C45-8170-679DD3DE7AA6}" type="slidenum">
              <a:rPr lang="en-US" smtClean="0"/>
              <a:pPr/>
              <a:t>‹#›</a:t>
            </a:fld>
            <a:endParaRPr lang="en-US"/>
          </a:p>
        </p:txBody>
      </p:sp>
    </p:spTree>
    <p:extLst>
      <p:ext uri="{BB962C8B-B14F-4D97-AF65-F5344CB8AC3E}">
        <p14:creationId xmlns:p14="http://schemas.microsoft.com/office/powerpoint/2010/main" val="25618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194305" y="2220913"/>
            <a:ext cx="3492495" cy="331787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57200" y="2220913"/>
            <a:ext cx="3500284" cy="331787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Isosceles Triangle 12"/>
          <p:cNvSpPr/>
          <p:nvPr userDrawn="1"/>
        </p:nvSpPr>
        <p:spPr>
          <a:xfrm rot="5400000">
            <a:off x="2687501" y="3457654"/>
            <a:ext cx="3801760" cy="360512"/>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4"/>
          </p:nvPr>
        </p:nvSpPr>
        <p:spPr/>
        <p:txBody>
          <a:bodyPr/>
          <a:lstStyle/>
          <a:p>
            <a:r>
              <a:rPr lang="en-US"/>
              <a:t>Source: </a:t>
            </a:r>
            <a:endParaRPr lang="en-US" dirty="0"/>
          </a:p>
        </p:txBody>
      </p:sp>
      <p:sp>
        <p:nvSpPr>
          <p:cNvPr id="15" name="Text Placeholder 6"/>
          <p:cNvSpPr>
            <a:spLocks noGrp="1"/>
          </p:cNvSpPr>
          <p:nvPr>
            <p:ph type="body" sz="quarter" idx="12"/>
          </p:nvPr>
        </p:nvSpPr>
        <p:spPr>
          <a:xfrm>
            <a:off x="457200" y="1524001"/>
            <a:ext cx="3500438" cy="696912"/>
          </a:xfrm>
          <a:solidFill>
            <a:srgbClr val="002647"/>
          </a:solidFill>
          <a:effectLst/>
        </p:spPr>
        <p:txBody>
          <a:bodyPr anchor="ctr" anchorCtr="0">
            <a:normAutofit/>
          </a:bodyPr>
          <a:lstStyle>
            <a:lvl1pPr marL="0" indent="0">
              <a:buNone/>
              <a:defRPr sz="1800">
                <a:solidFill>
                  <a:srgbClr val="FFFFFF"/>
                </a:solidFill>
              </a:defRPr>
            </a:lvl1pPr>
          </a:lstStyle>
          <a:p>
            <a:pPr lvl="0"/>
            <a:r>
              <a:rPr lang="en-US" dirty="0"/>
              <a:t>Click to edit Master text styles</a:t>
            </a:r>
          </a:p>
        </p:txBody>
      </p:sp>
      <p:sp>
        <p:nvSpPr>
          <p:cNvPr id="16" name="Text Placeholder 6"/>
          <p:cNvSpPr>
            <a:spLocks noGrp="1"/>
          </p:cNvSpPr>
          <p:nvPr>
            <p:ph type="body" sz="quarter" idx="13"/>
          </p:nvPr>
        </p:nvSpPr>
        <p:spPr>
          <a:xfrm>
            <a:off x="5194556" y="1524001"/>
            <a:ext cx="3500438" cy="696911"/>
          </a:xfrm>
          <a:solidFill>
            <a:srgbClr val="002647"/>
          </a:solidFill>
          <a:effectLst/>
        </p:spPr>
        <p:txBody>
          <a:bodyPr anchor="ctr" anchorCtr="0">
            <a:normAutofit/>
          </a:bodyPr>
          <a:lstStyle>
            <a:lvl1pPr marL="0" indent="0">
              <a:buNone/>
              <a:defRPr sz="1800">
                <a:solidFill>
                  <a:srgbClr val="FFFFFF"/>
                </a:solidFill>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EA963564-2811-DA44-9A47-76ED88988A49}"/>
              </a:ext>
            </a:extLst>
          </p:cNvPr>
          <p:cNvSpPr>
            <a:spLocks noGrp="1"/>
          </p:cNvSpPr>
          <p:nvPr>
            <p:ph type="sldNum" sz="quarter" idx="15"/>
          </p:nvPr>
        </p:nvSpPr>
        <p:spPr>
          <a:xfrm>
            <a:off x="8557590" y="5720243"/>
            <a:ext cx="586405" cy="365125"/>
          </a:xfrm>
          <a:prstGeom prst="rect">
            <a:avLst/>
          </a:prstGeom>
        </p:spPr>
        <p:txBody>
          <a:bodyPr anchor="b"/>
          <a:lstStyle>
            <a:lvl1pPr algn="r">
              <a:defRPr sz="1000"/>
            </a:lvl1pPr>
          </a:lstStyle>
          <a:p>
            <a:fld id="{EA095AF8-6BEB-8C45-8170-679DD3DE7AA6}" type="slidenum">
              <a:rPr lang="en-US" smtClean="0"/>
              <a:pPr/>
              <a:t>‹#›</a:t>
            </a:fld>
            <a:endParaRPr lang="en-US"/>
          </a:p>
        </p:txBody>
      </p:sp>
    </p:spTree>
    <p:extLst>
      <p:ext uri="{BB962C8B-B14F-4D97-AF65-F5344CB8AC3E}">
        <p14:creationId xmlns:p14="http://schemas.microsoft.com/office/powerpoint/2010/main" val="421923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194305" y="2220913"/>
            <a:ext cx="3492495" cy="331787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57200" y="2220913"/>
            <a:ext cx="3500284" cy="331787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4"/>
          </p:nvPr>
        </p:nvSpPr>
        <p:spPr/>
        <p:txBody>
          <a:bodyPr/>
          <a:lstStyle/>
          <a:p>
            <a:r>
              <a:rPr lang="en-US"/>
              <a:t>Source: </a:t>
            </a:r>
            <a:endParaRPr lang="en-US" dirty="0"/>
          </a:p>
        </p:txBody>
      </p:sp>
      <p:sp>
        <p:nvSpPr>
          <p:cNvPr id="16" name="Text Placeholder 6"/>
          <p:cNvSpPr>
            <a:spLocks noGrp="1"/>
          </p:cNvSpPr>
          <p:nvPr>
            <p:ph type="body" sz="quarter" idx="12"/>
          </p:nvPr>
        </p:nvSpPr>
        <p:spPr>
          <a:xfrm>
            <a:off x="457200" y="1524001"/>
            <a:ext cx="3500438" cy="696912"/>
          </a:xfrm>
          <a:solidFill>
            <a:srgbClr val="002647"/>
          </a:solidFill>
          <a:effectLst/>
        </p:spPr>
        <p:txBody>
          <a:bodyPr anchor="ctr" anchorCtr="0">
            <a:normAutofit/>
          </a:bodyPr>
          <a:lstStyle>
            <a:lvl1pPr marL="0" indent="0">
              <a:buNone/>
              <a:defRPr sz="1800">
                <a:solidFill>
                  <a:srgbClr val="FFFFFF"/>
                </a:solidFill>
              </a:defRPr>
            </a:lvl1pPr>
          </a:lstStyle>
          <a:p>
            <a:pPr lvl="0"/>
            <a:r>
              <a:rPr lang="en-US" dirty="0"/>
              <a:t>Click to edit Master text styles</a:t>
            </a:r>
          </a:p>
        </p:txBody>
      </p:sp>
      <p:sp>
        <p:nvSpPr>
          <p:cNvPr id="17" name="Text Placeholder 6"/>
          <p:cNvSpPr>
            <a:spLocks noGrp="1"/>
          </p:cNvSpPr>
          <p:nvPr>
            <p:ph type="body" sz="quarter" idx="13"/>
          </p:nvPr>
        </p:nvSpPr>
        <p:spPr>
          <a:xfrm>
            <a:off x="5194556" y="1524001"/>
            <a:ext cx="3500438" cy="696911"/>
          </a:xfrm>
          <a:solidFill>
            <a:srgbClr val="002647"/>
          </a:solidFill>
          <a:effectLst/>
        </p:spPr>
        <p:txBody>
          <a:bodyPr anchor="ctr" anchorCtr="0">
            <a:normAutofit/>
          </a:bodyPr>
          <a:lstStyle>
            <a:lvl1pPr marL="0" indent="0">
              <a:buNone/>
              <a:defRPr sz="1800">
                <a:solidFill>
                  <a:srgbClr val="FFFFFF"/>
                </a:solidFill>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E87C6F03-D1AD-A249-BFB0-4E2E6F0FE8D2}"/>
              </a:ext>
            </a:extLst>
          </p:cNvPr>
          <p:cNvSpPr>
            <a:spLocks noGrp="1"/>
          </p:cNvSpPr>
          <p:nvPr>
            <p:ph type="sldNum" sz="quarter" idx="15"/>
          </p:nvPr>
        </p:nvSpPr>
        <p:spPr>
          <a:xfrm>
            <a:off x="8557590" y="5720243"/>
            <a:ext cx="586405" cy="365125"/>
          </a:xfrm>
          <a:prstGeom prst="rect">
            <a:avLst/>
          </a:prstGeom>
        </p:spPr>
        <p:txBody>
          <a:bodyPr anchor="b"/>
          <a:lstStyle>
            <a:lvl1pPr algn="r">
              <a:defRPr sz="1000"/>
            </a:lvl1pPr>
          </a:lstStyle>
          <a:p>
            <a:fld id="{EA095AF8-6BEB-8C45-8170-679DD3DE7AA6}" type="slidenum">
              <a:rPr lang="en-US" smtClean="0"/>
              <a:pPr/>
              <a:t>‹#›</a:t>
            </a:fld>
            <a:endParaRPr lang="en-US"/>
          </a:p>
        </p:txBody>
      </p:sp>
    </p:spTree>
    <p:extLst>
      <p:ext uri="{BB962C8B-B14F-4D97-AF65-F5344CB8AC3E}">
        <p14:creationId xmlns:p14="http://schemas.microsoft.com/office/powerpoint/2010/main" val="588266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D6D7D3-E2D1-3E41-BE58-B458C2A33388}"/>
              </a:ext>
            </a:extLst>
          </p:cNvPr>
          <p:cNvSpPr/>
          <p:nvPr userDrawn="1"/>
        </p:nvSpPr>
        <p:spPr>
          <a:xfrm>
            <a:off x="0" y="5181804"/>
            <a:ext cx="9144000" cy="1676197"/>
          </a:xfrm>
          <a:prstGeom prst="rect">
            <a:avLst/>
          </a:prstGeom>
          <a:solidFill>
            <a:srgbClr val="00264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5">
            <a:extLst>
              <a:ext uri="{FF2B5EF4-FFF2-40B4-BE49-F238E27FC236}">
                <a16:creationId xmlns:a16="http://schemas.microsoft.com/office/drawing/2014/main" id="{BC3E63DE-4FDD-D64A-B159-1A4DFC960083}"/>
              </a:ext>
            </a:extLst>
          </p:cNvPr>
          <p:cNvGrpSpPr/>
          <p:nvPr userDrawn="1"/>
        </p:nvGrpSpPr>
        <p:grpSpPr>
          <a:xfrm>
            <a:off x="3971228" y="5406364"/>
            <a:ext cx="1201544" cy="1223409"/>
            <a:chOff x="3882867" y="5414315"/>
            <a:chExt cx="1201544" cy="1223409"/>
          </a:xfrm>
        </p:grpSpPr>
        <p:pic>
          <p:nvPicPr>
            <p:cNvPr id="1028"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2867" y="5414315"/>
              <a:ext cx="1201543" cy="806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9" name="Picture 1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82867" y="6334479"/>
              <a:ext cx="1201544" cy="303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 name="Title Placeholder 1"/>
          <p:cNvSpPr>
            <a:spLocks noGrp="1"/>
          </p:cNvSpPr>
          <p:nvPr>
            <p:ph type="title"/>
          </p:nvPr>
        </p:nvSpPr>
        <p:spPr>
          <a:xfrm>
            <a:off x="555523" y="978089"/>
            <a:ext cx="8014929" cy="11430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Date Placeholder 2"/>
          <p:cNvSpPr>
            <a:spLocks noGrp="1"/>
          </p:cNvSpPr>
          <p:nvPr>
            <p:ph type="dt" sz="half" idx="2"/>
          </p:nvPr>
        </p:nvSpPr>
        <p:spPr>
          <a:xfrm>
            <a:off x="555523" y="4436187"/>
            <a:ext cx="2133600" cy="640530"/>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457200" rtl="0" eaLnBrk="1" fontAlgn="base" hangingPunct="1">
        <a:spcBef>
          <a:spcPct val="0"/>
        </a:spcBef>
        <a:spcAft>
          <a:spcPct val="0"/>
        </a:spcAft>
        <a:defRPr sz="3000" kern="1200">
          <a:solidFill>
            <a:schemeClr val="tx1"/>
          </a:solidFill>
          <a:latin typeface="Arial" panose="020B0604020202020204" pitchFamily="34" charset="0"/>
          <a:ea typeface="ＭＳ Ｐゴシック" charset="0"/>
          <a:cs typeface="Arial" panose="020B0604020202020204" pitchFamily="34"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p:nvCxnSpPr>
        <p:spPr>
          <a:xfrm>
            <a:off x="0" y="1231756"/>
            <a:ext cx="9144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093885"/>
            <a:ext cx="9144000" cy="764116"/>
          </a:xfrm>
          <a:prstGeom prst="rect">
            <a:avLst/>
          </a:prstGeom>
          <a:solidFill>
            <a:srgbClr val="00264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75248"/>
            <a:ext cx="8229600" cy="993215"/>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57200" y="139148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p:nvCxnSpPr>
        <p:spPr>
          <a:xfrm>
            <a:off x="0" y="1198980"/>
            <a:ext cx="9144000" cy="0"/>
          </a:xfrm>
          <a:prstGeom prst="line">
            <a:avLst/>
          </a:prstGeom>
          <a:ln>
            <a:solidFill>
              <a:srgbClr val="002647"/>
            </a:solidFill>
          </a:ln>
          <a:effectLst/>
        </p:spPr>
        <p:style>
          <a:lnRef idx="3">
            <a:schemeClr val="dk1"/>
          </a:lnRef>
          <a:fillRef idx="0">
            <a:schemeClr val="dk1"/>
          </a:fillRef>
          <a:effectRef idx="2">
            <a:schemeClr val="dk1"/>
          </a:effectRef>
          <a:fontRef idx="minor">
            <a:schemeClr val="tx1"/>
          </a:fontRef>
        </p:style>
      </p:cxnSp>
      <p:sp>
        <p:nvSpPr>
          <p:cNvPr id="4" name="Footer Placeholder 3"/>
          <p:cNvSpPr>
            <a:spLocks noGrp="1"/>
          </p:cNvSpPr>
          <p:nvPr>
            <p:ph type="ftr" sz="quarter" idx="3"/>
          </p:nvPr>
        </p:nvSpPr>
        <p:spPr>
          <a:xfrm>
            <a:off x="457200" y="6173787"/>
            <a:ext cx="2895600" cy="538164"/>
          </a:xfrm>
          <a:prstGeom prst="rect">
            <a:avLst/>
          </a:prstGeom>
        </p:spPr>
        <p:txBody>
          <a:bodyPr vert="horz" lIns="91440" tIns="45720" rIns="91440" bIns="45720" rtlCol="0" anchor="t" anchorCtr="0"/>
          <a:lstStyle>
            <a:lvl1pPr algn="l">
              <a:defRPr sz="1000">
                <a:solidFill>
                  <a:schemeClr val="tx1">
                    <a:tint val="75000"/>
                  </a:schemeClr>
                </a:solidFill>
              </a:defRPr>
            </a:lvl1pPr>
          </a:lstStyle>
          <a:p>
            <a:r>
              <a:rPr lang="en-US" dirty="0"/>
              <a:t>Source: </a:t>
            </a:r>
          </a:p>
        </p:txBody>
      </p:sp>
      <p:pic>
        <p:nvPicPr>
          <p:cNvPr id="9" name="Picture 10">
            <a:extLst>
              <a:ext uri="{FF2B5EF4-FFF2-40B4-BE49-F238E27FC236}">
                <a16:creationId xmlns:a16="http://schemas.microsoft.com/office/drawing/2014/main" id="{E3F05C36-EB96-D048-A191-48A76526469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414244" y="6292961"/>
            <a:ext cx="545112" cy="36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457200" rtl="0" eaLnBrk="1" fontAlgn="base" hangingPunct="1">
        <a:spcBef>
          <a:spcPct val="0"/>
        </a:spcBef>
        <a:spcAft>
          <a:spcPct val="0"/>
        </a:spcAft>
        <a:defRPr sz="2800" b="1"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ＭＳ Ｐゴシック" charset="0"/>
          <a:cs typeface="Arial" panose="020B0604020202020204" pitchFamily="34" charset="0"/>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ＭＳ Ｐゴシック" charset="0"/>
          <a:cs typeface="Arial" panose="020B0604020202020204" pitchFamily="34" charset="0"/>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Arial" panose="020B0604020202020204" pitchFamily="34" charset="0"/>
          <a:ea typeface="ＭＳ Ｐゴシック" charset="0"/>
          <a:cs typeface="Arial" panose="020B0604020202020204" pitchFamily="34" charset="0"/>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Arial" panose="020B0604020202020204" pitchFamily="34" charset="0"/>
          <a:ea typeface="ＭＳ Ｐゴシック" charset="0"/>
          <a:cs typeface="Arial" panose="020B0604020202020204" pitchFamily="34" charset="0"/>
        </a:defRPr>
      </a:lvl4pPr>
      <a:lvl5pPr marL="2057400" indent="-228600" algn="l" defTabSz="457200" rtl="0" eaLnBrk="1" fontAlgn="base" hangingPunct="1">
        <a:spcBef>
          <a:spcPct val="20000"/>
        </a:spcBef>
        <a:spcAft>
          <a:spcPct val="0"/>
        </a:spcAft>
        <a:buFont typeface="Arial" charset="0"/>
        <a:buChar char="»"/>
        <a:defRPr sz="1100" kern="1200">
          <a:solidFill>
            <a:schemeClr val="tx1"/>
          </a:solidFill>
          <a:latin typeface="Arial" panose="020B0604020202020204" pitchFamily="34" charset="0"/>
          <a:ea typeface="ＭＳ Ｐゴシック"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605379-DEE8-DB4E-976C-C48ED32161EC}"/>
              </a:ext>
            </a:extLst>
          </p:cNvPr>
          <p:cNvSpPr>
            <a:spLocks noGrp="1"/>
          </p:cNvSpPr>
          <p:nvPr>
            <p:ph type="ctrTitle"/>
          </p:nvPr>
        </p:nvSpPr>
        <p:spPr/>
        <p:txBody>
          <a:bodyPr>
            <a:normAutofit/>
          </a:bodyPr>
          <a:lstStyle/>
          <a:p>
            <a:r>
              <a:rPr lang="en-US" dirty="0"/>
              <a:t>Modelling explosive percolation under local rules: replicating paper results</a:t>
            </a:r>
          </a:p>
        </p:txBody>
      </p:sp>
      <p:sp>
        <p:nvSpPr>
          <p:cNvPr id="8" name="Subtitle 7">
            <a:extLst>
              <a:ext uri="{FF2B5EF4-FFF2-40B4-BE49-F238E27FC236}">
                <a16:creationId xmlns:a16="http://schemas.microsoft.com/office/drawing/2014/main" id="{1CC2077E-458B-734C-8443-43BF9A94F1BA}"/>
              </a:ext>
            </a:extLst>
          </p:cNvPr>
          <p:cNvSpPr>
            <a:spLocks noGrp="1"/>
          </p:cNvSpPr>
          <p:nvPr>
            <p:ph type="subTitle" idx="1"/>
          </p:nvPr>
        </p:nvSpPr>
        <p:spPr/>
        <p:txBody>
          <a:bodyPr/>
          <a:lstStyle/>
          <a:p>
            <a:r>
              <a:rPr lang="en-US" dirty="0"/>
              <a:t>December 4, 2018</a:t>
            </a:r>
          </a:p>
          <a:p>
            <a:r>
              <a:rPr lang="en-US" dirty="0"/>
              <a:t>Shannon Moran</a:t>
            </a:r>
          </a:p>
        </p:txBody>
      </p:sp>
    </p:spTree>
    <p:extLst>
      <p:ext uri="{BB962C8B-B14F-4D97-AF65-F5344CB8AC3E}">
        <p14:creationId xmlns:p14="http://schemas.microsoft.com/office/powerpoint/2010/main" val="141306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68FD-CECA-A54C-80CF-590337BB99D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EBA12B8-EA27-6348-B3F2-C35A7AAC77CF}"/>
              </a:ext>
            </a:extLst>
          </p:cNvPr>
          <p:cNvSpPr>
            <a:spLocks noGrp="1"/>
          </p:cNvSpPr>
          <p:nvPr>
            <p:ph type="body" sz="quarter" idx="4294967295"/>
          </p:nvPr>
        </p:nvSpPr>
        <p:spPr>
          <a:xfrm>
            <a:off x="457200" y="1494971"/>
            <a:ext cx="8229600" cy="4359018"/>
          </a:xfrm>
        </p:spPr>
        <p:txBody>
          <a:bodyPr/>
          <a:lstStyle/>
          <a:p>
            <a:pPr lvl="1"/>
            <a:endParaRPr lang="en-US" dirty="0"/>
          </a:p>
        </p:txBody>
      </p:sp>
      <p:sp>
        <p:nvSpPr>
          <p:cNvPr id="4" name="Slide Number Placeholder 3">
            <a:extLst>
              <a:ext uri="{FF2B5EF4-FFF2-40B4-BE49-F238E27FC236}">
                <a16:creationId xmlns:a16="http://schemas.microsoft.com/office/drawing/2014/main" id="{E2646E80-A8DE-1B4A-9EDD-E4D9EB92D4E2}"/>
              </a:ext>
            </a:extLst>
          </p:cNvPr>
          <p:cNvSpPr txBox="1">
            <a:spLocks/>
          </p:cNvSpPr>
          <p:nvPr/>
        </p:nvSpPr>
        <p:spPr>
          <a:xfrm>
            <a:off x="7015424" y="5797899"/>
            <a:ext cx="2133600" cy="28990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A095AF8-6BEB-8C45-8170-679DD3DE7AA6}" type="slidenum">
              <a:rPr lang="en-US" sz="1200" smtClean="0">
                <a:solidFill>
                  <a:schemeClr val="tx1">
                    <a:lumMod val="50000"/>
                    <a:lumOff val="50000"/>
                  </a:schemeClr>
                </a:solidFill>
              </a:rPr>
              <a:pPr algn="r"/>
              <a:t>1</a:t>
            </a:fld>
            <a:endParaRPr lang="en-US" sz="1200">
              <a:solidFill>
                <a:schemeClr val="tx1">
                  <a:lumMod val="50000"/>
                  <a:lumOff val="50000"/>
                </a:schemeClr>
              </a:solidFill>
            </a:endParaRPr>
          </a:p>
        </p:txBody>
      </p:sp>
      <p:pic>
        <p:nvPicPr>
          <p:cNvPr id="6" name="Picture 5">
            <a:extLst>
              <a:ext uri="{FF2B5EF4-FFF2-40B4-BE49-F238E27FC236}">
                <a16:creationId xmlns:a16="http://schemas.microsoft.com/office/drawing/2014/main" id="{FE26A043-1119-964F-8B37-9FEA2D8DC348}"/>
              </a:ext>
            </a:extLst>
          </p:cNvPr>
          <p:cNvPicPr>
            <a:picLocks noChangeAspect="1"/>
          </p:cNvPicPr>
          <p:nvPr/>
        </p:nvPicPr>
        <p:blipFill>
          <a:blip r:embed="rId2"/>
          <a:stretch>
            <a:fillRect/>
          </a:stretch>
        </p:blipFill>
        <p:spPr>
          <a:xfrm>
            <a:off x="171450" y="1397000"/>
            <a:ext cx="8801100" cy="4064000"/>
          </a:xfrm>
          <a:prstGeom prst="rect">
            <a:avLst/>
          </a:prstGeom>
        </p:spPr>
      </p:pic>
    </p:spTree>
    <p:extLst>
      <p:ext uri="{BB962C8B-B14F-4D97-AF65-F5344CB8AC3E}">
        <p14:creationId xmlns:p14="http://schemas.microsoft.com/office/powerpoint/2010/main" val="315505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6AFA-BDDF-3442-8167-395FB7E3F36B}"/>
              </a:ext>
            </a:extLst>
          </p:cNvPr>
          <p:cNvSpPr>
            <a:spLocks noGrp="1"/>
          </p:cNvSpPr>
          <p:nvPr>
            <p:ph type="title"/>
          </p:nvPr>
        </p:nvSpPr>
        <p:spPr/>
        <p:txBody>
          <a:bodyPr/>
          <a:lstStyle/>
          <a:p>
            <a:r>
              <a:rPr lang="en-US" dirty="0"/>
              <a:t>What they did</a:t>
            </a:r>
          </a:p>
        </p:txBody>
      </p:sp>
      <p:sp>
        <p:nvSpPr>
          <p:cNvPr id="3" name="Text Placeholder 2">
            <a:extLst>
              <a:ext uri="{FF2B5EF4-FFF2-40B4-BE49-F238E27FC236}">
                <a16:creationId xmlns:a16="http://schemas.microsoft.com/office/drawing/2014/main" id="{AB566FFA-ED48-C148-851E-19189AC7E059}"/>
              </a:ext>
            </a:extLst>
          </p:cNvPr>
          <p:cNvSpPr>
            <a:spLocks noGrp="1"/>
          </p:cNvSpPr>
          <p:nvPr>
            <p:ph type="body" sz="quarter" idx="10"/>
          </p:nvPr>
        </p:nvSpPr>
        <p:spPr/>
        <p:txBody>
          <a:bodyPr/>
          <a:lstStyle/>
          <a:p>
            <a:r>
              <a:rPr lang="en-US" dirty="0"/>
              <a:t>The authors introduce this new method of percolation which exhibits explosive percolation behavior</a:t>
            </a:r>
          </a:p>
        </p:txBody>
      </p:sp>
      <p:sp>
        <p:nvSpPr>
          <p:cNvPr id="4" name="Slide Number Placeholder 3">
            <a:extLst>
              <a:ext uri="{FF2B5EF4-FFF2-40B4-BE49-F238E27FC236}">
                <a16:creationId xmlns:a16="http://schemas.microsoft.com/office/drawing/2014/main" id="{9623151D-1956-0341-8238-78946BC26EA9}"/>
              </a:ext>
            </a:extLst>
          </p:cNvPr>
          <p:cNvSpPr>
            <a:spLocks noGrp="1"/>
          </p:cNvSpPr>
          <p:nvPr>
            <p:ph type="sldNum" sz="quarter" idx="12"/>
          </p:nvPr>
        </p:nvSpPr>
        <p:spPr/>
        <p:txBody>
          <a:bodyPr/>
          <a:lstStyle/>
          <a:p>
            <a:fld id="{EA095AF8-6BEB-8C45-8170-679DD3DE7AA6}" type="slidenum">
              <a:rPr lang="en-US" smtClean="0"/>
              <a:pPr/>
              <a:t>2</a:t>
            </a:fld>
            <a:endParaRPr lang="en-US"/>
          </a:p>
        </p:txBody>
      </p:sp>
    </p:spTree>
    <p:extLst>
      <p:ext uri="{BB962C8B-B14F-4D97-AF65-F5344CB8AC3E}">
        <p14:creationId xmlns:p14="http://schemas.microsoft.com/office/powerpoint/2010/main" val="404573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38A6-99A5-E841-BC38-82C839E087AD}"/>
              </a:ext>
            </a:extLst>
          </p:cNvPr>
          <p:cNvSpPr>
            <a:spLocks noGrp="1"/>
          </p:cNvSpPr>
          <p:nvPr>
            <p:ph type="title"/>
          </p:nvPr>
        </p:nvSpPr>
        <p:spPr/>
        <p:txBody>
          <a:bodyPr/>
          <a:lstStyle/>
          <a:p>
            <a:r>
              <a:rPr lang="en-US" dirty="0"/>
              <a:t>What I did</a:t>
            </a:r>
          </a:p>
        </p:txBody>
      </p:sp>
      <p:sp>
        <p:nvSpPr>
          <p:cNvPr id="3" name="Text Placeholder 2">
            <a:extLst>
              <a:ext uri="{FF2B5EF4-FFF2-40B4-BE49-F238E27FC236}">
                <a16:creationId xmlns:a16="http://schemas.microsoft.com/office/drawing/2014/main" id="{A3EFBFDE-6FDC-6746-ABA3-D7E95C6B162F}"/>
              </a:ext>
            </a:extLst>
          </p:cNvPr>
          <p:cNvSpPr>
            <a:spLocks noGrp="1"/>
          </p:cNvSpPr>
          <p:nvPr>
            <p:ph type="body" sz="quarter" idx="10"/>
          </p:nvPr>
        </p:nvSpPr>
        <p:spPr>
          <a:xfrm>
            <a:off x="457200" y="1391481"/>
            <a:ext cx="3681046" cy="4525963"/>
          </a:xfrm>
        </p:spPr>
        <p:txBody>
          <a:bodyPr/>
          <a:lstStyle/>
          <a:p>
            <a:r>
              <a:rPr lang="en-US" dirty="0"/>
              <a:t>Plot cluster sizes over time for ER, DPR, and AP at a bunch of nodes</a:t>
            </a:r>
          </a:p>
        </p:txBody>
      </p:sp>
      <p:sp>
        <p:nvSpPr>
          <p:cNvPr id="4" name="Slide Number Placeholder 3">
            <a:extLst>
              <a:ext uri="{FF2B5EF4-FFF2-40B4-BE49-F238E27FC236}">
                <a16:creationId xmlns:a16="http://schemas.microsoft.com/office/drawing/2014/main" id="{1C8FA18B-9787-6245-8F68-9F5F6C853822}"/>
              </a:ext>
            </a:extLst>
          </p:cNvPr>
          <p:cNvSpPr>
            <a:spLocks noGrp="1"/>
          </p:cNvSpPr>
          <p:nvPr>
            <p:ph type="sldNum" sz="quarter" idx="12"/>
          </p:nvPr>
        </p:nvSpPr>
        <p:spPr/>
        <p:txBody>
          <a:bodyPr/>
          <a:lstStyle/>
          <a:p>
            <a:fld id="{EA095AF8-6BEB-8C45-8170-679DD3DE7AA6}" type="slidenum">
              <a:rPr lang="en-US" smtClean="0"/>
              <a:pPr/>
              <a:t>3</a:t>
            </a:fld>
            <a:endParaRPr lang="en-US"/>
          </a:p>
        </p:txBody>
      </p:sp>
      <p:pic>
        <p:nvPicPr>
          <p:cNvPr id="6" name="Picture 5">
            <a:extLst>
              <a:ext uri="{FF2B5EF4-FFF2-40B4-BE49-F238E27FC236}">
                <a16:creationId xmlns:a16="http://schemas.microsoft.com/office/drawing/2014/main" id="{FCA9ADFF-1F03-DC47-B261-0191D1606663}"/>
              </a:ext>
            </a:extLst>
          </p:cNvPr>
          <p:cNvPicPr>
            <a:picLocks noChangeAspect="1"/>
          </p:cNvPicPr>
          <p:nvPr/>
        </p:nvPicPr>
        <p:blipFill>
          <a:blip r:embed="rId2"/>
          <a:stretch>
            <a:fillRect/>
          </a:stretch>
        </p:blipFill>
        <p:spPr>
          <a:xfrm>
            <a:off x="4394200" y="1327150"/>
            <a:ext cx="4292600" cy="4203700"/>
          </a:xfrm>
          <a:prstGeom prst="rect">
            <a:avLst/>
          </a:prstGeom>
        </p:spPr>
      </p:pic>
    </p:spTree>
    <p:extLst>
      <p:ext uri="{BB962C8B-B14F-4D97-AF65-F5344CB8AC3E}">
        <p14:creationId xmlns:p14="http://schemas.microsoft.com/office/powerpoint/2010/main" val="224549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99A5-5B01-BD43-BA98-94E104688029}"/>
              </a:ext>
            </a:extLst>
          </p:cNvPr>
          <p:cNvSpPr>
            <a:spLocks noGrp="1"/>
          </p:cNvSpPr>
          <p:nvPr>
            <p:ph type="title"/>
          </p:nvPr>
        </p:nvSpPr>
        <p:spPr/>
        <p:txBody>
          <a:bodyPr/>
          <a:lstStyle/>
          <a:p>
            <a:r>
              <a:rPr lang="en-US" dirty="0"/>
              <a:t>What I did, 2</a:t>
            </a:r>
          </a:p>
        </p:txBody>
      </p:sp>
      <p:sp>
        <p:nvSpPr>
          <p:cNvPr id="3" name="Text Placeholder 2">
            <a:extLst>
              <a:ext uri="{FF2B5EF4-FFF2-40B4-BE49-F238E27FC236}">
                <a16:creationId xmlns:a16="http://schemas.microsoft.com/office/drawing/2014/main" id="{CBA52788-8FB8-EE48-9026-C9CBBE09F85E}"/>
              </a:ext>
            </a:extLst>
          </p:cNvPr>
          <p:cNvSpPr>
            <a:spLocks noGrp="1"/>
          </p:cNvSpPr>
          <p:nvPr>
            <p:ph type="body" sz="quarter" idx="10"/>
          </p:nvPr>
        </p:nvSpPr>
        <p:spPr>
          <a:xfrm>
            <a:off x="457200" y="1391481"/>
            <a:ext cx="3692769" cy="4525963"/>
          </a:xfrm>
        </p:spPr>
        <p:txBody>
          <a:bodyPr/>
          <a:lstStyle/>
          <a:p>
            <a:r>
              <a:rPr lang="en-US" dirty="0"/>
              <a:t>Maximum jump in the order parameter over a number of system sizes</a:t>
            </a:r>
          </a:p>
        </p:txBody>
      </p:sp>
      <p:sp>
        <p:nvSpPr>
          <p:cNvPr id="4" name="Slide Number Placeholder 3">
            <a:extLst>
              <a:ext uri="{FF2B5EF4-FFF2-40B4-BE49-F238E27FC236}">
                <a16:creationId xmlns:a16="http://schemas.microsoft.com/office/drawing/2014/main" id="{3D002D24-D520-1E43-A5C1-B57656FFEFAB}"/>
              </a:ext>
            </a:extLst>
          </p:cNvPr>
          <p:cNvSpPr>
            <a:spLocks noGrp="1"/>
          </p:cNvSpPr>
          <p:nvPr>
            <p:ph type="sldNum" sz="quarter" idx="12"/>
          </p:nvPr>
        </p:nvSpPr>
        <p:spPr/>
        <p:txBody>
          <a:bodyPr/>
          <a:lstStyle/>
          <a:p>
            <a:fld id="{EA095AF8-6BEB-8C45-8170-679DD3DE7AA6}" type="slidenum">
              <a:rPr lang="en-US" smtClean="0"/>
              <a:pPr/>
              <a:t>4</a:t>
            </a:fld>
            <a:endParaRPr lang="en-US"/>
          </a:p>
        </p:txBody>
      </p:sp>
      <p:pic>
        <p:nvPicPr>
          <p:cNvPr id="6" name="Picture 5">
            <a:extLst>
              <a:ext uri="{FF2B5EF4-FFF2-40B4-BE49-F238E27FC236}">
                <a16:creationId xmlns:a16="http://schemas.microsoft.com/office/drawing/2014/main" id="{913ACD07-F4A1-6A49-A1FF-9B6EEA95BA26}"/>
              </a:ext>
            </a:extLst>
          </p:cNvPr>
          <p:cNvPicPr>
            <a:picLocks noChangeAspect="1"/>
          </p:cNvPicPr>
          <p:nvPr/>
        </p:nvPicPr>
        <p:blipFill>
          <a:blip r:embed="rId2"/>
          <a:stretch>
            <a:fillRect/>
          </a:stretch>
        </p:blipFill>
        <p:spPr>
          <a:xfrm>
            <a:off x="4570892" y="1362173"/>
            <a:ext cx="4279900" cy="4483100"/>
          </a:xfrm>
          <a:prstGeom prst="rect">
            <a:avLst/>
          </a:prstGeom>
        </p:spPr>
      </p:pic>
    </p:spTree>
    <p:extLst>
      <p:ext uri="{BB962C8B-B14F-4D97-AF65-F5344CB8AC3E}">
        <p14:creationId xmlns:p14="http://schemas.microsoft.com/office/powerpoint/2010/main" val="115804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77BE-937A-AF49-8684-3BC2F8F01192}"/>
              </a:ext>
            </a:extLst>
          </p:cNvPr>
          <p:cNvSpPr>
            <a:spLocks noGrp="1"/>
          </p:cNvSpPr>
          <p:nvPr>
            <p:ph type="title"/>
          </p:nvPr>
        </p:nvSpPr>
        <p:spPr/>
        <p:txBody>
          <a:bodyPr/>
          <a:lstStyle/>
          <a:p>
            <a:r>
              <a:rPr lang="en-US" dirty="0"/>
              <a:t>What I did, 3</a:t>
            </a:r>
          </a:p>
        </p:txBody>
      </p:sp>
      <p:sp>
        <p:nvSpPr>
          <p:cNvPr id="3" name="Text Placeholder 2">
            <a:extLst>
              <a:ext uri="{FF2B5EF4-FFF2-40B4-BE49-F238E27FC236}">
                <a16:creationId xmlns:a16="http://schemas.microsoft.com/office/drawing/2014/main" id="{25C38505-1B57-6C4C-BDA1-4035B0C2D335}"/>
              </a:ext>
            </a:extLst>
          </p:cNvPr>
          <p:cNvSpPr>
            <a:spLocks noGrp="1"/>
          </p:cNvSpPr>
          <p:nvPr>
            <p:ph type="body" sz="quarter" idx="10"/>
          </p:nvPr>
        </p:nvSpPr>
        <p:spPr>
          <a:xfrm>
            <a:off x="457200" y="1391481"/>
            <a:ext cx="3833446" cy="4525963"/>
          </a:xfrm>
        </p:spPr>
        <p:txBody>
          <a:bodyPr/>
          <a:lstStyle/>
          <a:p>
            <a:r>
              <a:rPr lang="en-US" dirty="0"/>
              <a:t>Calculate the degree distributions? </a:t>
            </a:r>
          </a:p>
          <a:p>
            <a:r>
              <a:rPr lang="en-US" dirty="0"/>
              <a:t>Percentage of nodes having each degree distribution</a:t>
            </a:r>
          </a:p>
        </p:txBody>
      </p:sp>
      <p:sp>
        <p:nvSpPr>
          <p:cNvPr id="4" name="Slide Number Placeholder 3">
            <a:extLst>
              <a:ext uri="{FF2B5EF4-FFF2-40B4-BE49-F238E27FC236}">
                <a16:creationId xmlns:a16="http://schemas.microsoft.com/office/drawing/2014/main" id="{C5751644-6DC8-8747-8FC5-240427B5C554}"/>
              </a:ext>
            </a:extLst>
          </p:cNvPr>
          <p:cNvSpPr>
            <a:spLocks noGrp="1"/>
          </p:cNvSpPr>
          <p:nvPr>
            <p:ph type="sldNum" sz="quarter" idx="12"/>
          </p:nvPr>
        </p:nvSpPr>
        <p:spPr/>
        <p:txBody>
          <a:bodyPr/>
          <a:lstStyle/>
          <a:p>
            <a:fld id="{EA095AF8-6BEB-8C45-8170-679DD3DE7AA6}" type="slidenum">
              <a:rPr lang="en-US" smtClean="0"/>
              <a:pPr/>
              <a:t>5</a:t>
            </a:fld>
            <a:endParaRPr lang="en-US"/>
          </a:p>
        </p:txBody>
      </p:sp>
      <p:pic>
        <p:nvPicPr>
          <p:cNvPr id="5" name="Picture 4">
            <a:extLst>
              <a:ext uri="{FF2B5EF4-FFF2-40B4-BE49-F238E27FC236}">
                <a16:creationId xmlns:a16="http://schemas.microsoft.com/office/drawing/2014/main" id="{D7528996-5BED-2548-90D3-CE1950212FF7}"/>
              </a:ext>
            </a:extLst>
          </p:cNvPr>
          <p:cNvPicPr>
            <a:picLocks noChangeAspect="1"/>
          </p:cNvPicPr>
          <p:nvPr/>
        </p:nvPicPr>
        <p:blipFill>
          <a:blip r:embed="rId2"/>
          <a:stretch>
            <a:fillRect/>
          </a:stretch>
        </p:blipFill>
        <p:spPr>
          <a:xfrm>
            <a:off x="4610098" y="1666353"/>
            <a:ext cx="4305300" cy="3556000"/>
          </a:xfrm>
          <a:prstGeom prst="rect">
            <a:avLst/>
          </a:prstGeom>
        </p:spPr>
      </p:pic>
    </p:spTree>
    <p:extLst>
      <p:ext uri="{BB962C8B-B14F-4D97-AF65-F5344CB8AC3E}">
        <p14:creationId xmlns:p14="http://schemas.microsoft.com/office/powerpoint/2010/main" val="31229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874D-4BE4-764D-9E07-0B9055273472}"/>
              </a:ext>
            </a:extLst>
          </p:cNvPr>
          <p:cNvSpPr>
            <a:spLocks noGrp="1"/>
          </p:cNvSpPr>
          <p:nvPr>
            <p:ph type="title"/>
          </p:nvPr>
        </p:nvSpPr>
        <p:spPr/>
        <p:txBody>
          <a:bodyPr/>
          <a:lstStyle/>
          <a:p>
            <a:r>
              <a:rPr lang="en-US" dirty="0"/>
              <a:t>Replicating the </a:t>
            </a:r>
            <a:r>
              <a:rPr lang="en-US"/>
              <a:t>criticality behavior</a:t>
            </a:r>
          </a:p>
        </p:txBody>
      </p:sp>
      <p:sp>
        <p:nvSpPr>
          <p:cNvPr id="3" name="Text Placeholder 2">
            <a:extLst>
              <a:ext uri="{FF2B5EF4-FFF2-40B4-BE49-F238E27FC236}">
                <a16:creationId xmlns:a16="http://schemas.microsoft.com/office/drawing/2014/main" id="{0616C30C-4738-314D-BF64-0EA82BCD4741}"/>
              </a:ext>
            </a:extLst>
          </p:cNvPr>
          <p:cNvSpPr>
            <a:spLocks noGrp="1"/>
          </p:cNvSpPr>
          <p:nvPr>
            <p:ph type="body" sz="quarter" idx="10"/>
          </p:nvPr>
        </p:nvSpPr>
        <p:spPr/>
        <p:txBody>
          <a:bodyPr/>
          <a:lstStyle/>
          <a:p>
            <a:endParaRPr lang="en-US"/>
          </a:p>
        </p:txBody>
      </p:sp>
      <p:sp>
        <p:nvSpPr>
          <p:cNvPr id="4" name="Slide Number Placeholder 3">
            <a:extLst>
              <a:ext uri="{FF2B5EF4-FFF2-40B4-BE49-F238E27FC236}">
                <a16:creationId xmlns:a16="http://schemas.microsoft.com/office/drawing/2014/main" id="{88281455-DF97-C34B-AD0B-74A06D460657}"/>
              </a:ext>
            </a:extLst>
          </p:cNvPr>
          <p:cNvSpPr>
            <a:spLocks noGrp="1"/>
          </p:cNvSpPr>
          <p:nvPr>
            <p:ph type="sldNum" sz="quarter" idx="12"/>
          </p:nvPr>
        </p:nvSpPr>
        <p:spPr/>
        <p:txBody>
          <a:bodyPr/>
          <a:lstStyle/>
          <a:p>
            <a:fld id="{EA095AF8-6BEB-8C45-8170-679DD3DE7AA6}" type="slidenum">
              <a:rPr lang="en-US" smtClean="0"/>
              <a:pPr/>
              <a:t>6</a:t>
            </a:fld>
            <a:endParaRPr lang="en-US"/>
          </a:p>
        </p:txBody>
      </p:sp>
    </p:spTree>
    <p:extLst>
      <p:ext uri="{BB962C8B-B14F-4D97-AF65-F5344CB8AC3E}">
        <p14:creationId xmlns:p14="http://schemas.microsoft.com/office/powerpoint/2010/main" val="3954736902"/>
      </p:ext>
    </p:extLst>
  </p:cSld>
  <p:clrMapOvr>
    <a:masterClrMapping/>
  </p:clrMapOvr>
</p:sld>
</file>

<file path=ppt/theme/theme1.xml><?xml version="1.0" encoding="utf-8"?>
<a:theme xmlns:a="http://schemas.openxmlformats.org/drawingml/2006/main" name="Michigan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chigan" id="{BAE3F2F4-D3C8-6E4E-8DEB-237BA6F3455E}" vid="{B063B7F2-CB90-C346-B89B-3B1ED6BC515D}"/>
    </a:ext>
  </a:extLst>
</a:theme>
</file>

<file path=ppt/theme/theme2.xml><?xml version="1.0" encoding="utf-8"?>
<a:theme xmlns:a="http://schemas.openxmlformats.org/drawingml/2006/main" name="Custom Design">
  <a:themeElements>
    <a:clrScheme name="Custom 1">
      <a:dk1>
        <a:sysClr val="windowText" lastClr="000000"/>
      </a:dk1>
      <a:lt1>
        <a:sysClr val="window" lastClr="FFFFFF"/>
      </a:lt1>
      <a:dk2>
        <a:srgbClr val="001B36"/>
      </a:dk2>
      <a:lt2>
        <a:srgbClr val="D1B882"/>
      </a:lt2>
      <a:accent1>
        <a:srgbClr val="F8C01B"/>
      </a:accent1>
      <a:accent2>
        <a:srgbClr val="771B19"/>
      </a:accent2>
      <a:accent3>
        <a:srgbClr val="99981D"/>
      </a:accent3>
      <a:accent4>
        <a:srgbClr val="155494"/>
      </a:accent4>
      <a:accent5>
        <a:srgbClr val="D24D20"/>
      </a:accent5>
      <a:accent6>
        <a:srgbClr val="009D8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ichigan" id="{BAE3F2F4-D3C8-6E4E-8DEB-237BA6F3455E}" vid="{9C9A0552-53A9-0344-B5B9-227D1415EB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Michigan Theme</Template>
  <TotalTime>8</TotalTime>
  <Words>296</Words>
  <Application>Microsoft Macintosh PowerPoint</Application>
  <PresentationFormat>On-screen Show (4:3)</PresentationFormat>
  <Paragraphs>21</Paragraphs>
  <Slides>7</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Michigan Theme</vt:lpstr>
      <vt:lpstr>Custom Design</vt:lpstr>
      <vt:lpstr>Modelling explosive percolation under local rules: replicating paper results</vt:lpstr>
      <vt:lpstr>PowerPoint Presentation</vt:lpstr>
      <vt:lpstr>What they did</vt:lpstr>
      <vt:lpstr>What I did</vt:lpstr>
      <vt:lpstr>What I did, 2</vt:lpstr>
      <vt:lpstr>What I did, 3</vt:lpstr>
      <vt:lpstr>Replicating the criticality behavior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explosive percolation under local rules: replicating paper results</dc:title>
  <dc:creator>Moran, Shannon</dc:creator>
  <cp:lastModifiedBy>Moran, Shannon</cp:lastModifiedBy>
  <cp:revision>1</cp:revision>
  <cp:lastPrinted>2016-09-20T20:12:00Z</cp:lastPrinted>
  <dcterms:created xsi:type="dcterms:W3CDTF">2018-12-03T17:43:35Z</dcterms:created>
  <dcterms:modified xsi:type="dcterms:W3CDTF">2018-12-03T17:52:06Z</dcterms:modified>
</cp:coreProperties>
</file>