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Oswald" panose="020B0604020202020204" charset="0"/>
      <p:regular r:id="rId19"/>
      <p:bold r:id="rId20"/>
    </p:embeddedFont>
    <p:embeddedFont>
      <p:font typeface="Open Sans" panose="020B0604020202020204" charset="0"/>
      <p:regular r:id="rId21"/>
      <p:bold r:id="rId22"/>
      <p:italic r:id="rId23"/>
      <p:boldItalic r:id="rId24"/>
    </p:embeddedFont>
    <p:embeddedFont>
      <p:font typeface="Playfair Display" panose="020B060402020202020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PT Sans Narrow"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35"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google.com/presentation/d/1ONgQp37TwsSJT4PshaeiLq-wkxjx4w6_h9AJWC0YhQ8/edit?usp=shar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RVX8ZSAR4O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d9529d33a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d9529d33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d9529d33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d9529d33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9529d33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d9529d33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d9529d33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d9529d33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d9529d33a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d9529d33a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9529d33a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9529d33a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d9529d33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d9529d33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d9529d33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d9529d33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d9529d33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d9529d33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d9529d3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d9529d3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d9529d33a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d9529d33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d9529d33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d9529d33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https://docs.google.com/presentation/d/1ONgQp37TwsSJT4PshaeiLq-wkxjx4w6_h9AJWC0YhQ8/edit?usp=sharing</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d9529d33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d9529d33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u="sng">
                <a:solidFill>
                  <a:schemeClr val="hlink"/>
                </a:solidFill>
                <a:hlinkClick r:id="rId3"/>
              </a:rPr>
              <a:t>https://www.youtube.com/watch?v=RVX8ZSAR4OY</a:t>
            </a:r>
            <a:endParaRPr u="sng">
              <a:solidFill>
                <a:schemeClr val="hlink"/>
              </a:solidFill>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d9529d33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d9529d33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1600"/>
              </a:spcBef>
              <a:spcAft>
                <a:spcPts val="0"/>
              </a:spcAft>
              <a:buSzPts val="1400"/>
              <a:buChar char="○"/>
              <a:defRPr>
                <a:highlight>
                  <a:schemeClr val="dk1"/>
                </a:highlight>
              </a:defRPr>
            </a:lvl2pPr>
            <a:lvl3pPr marL="1371600" lvl="2" indent="-317500" algn="ctr">
              <a:spcBef>
                <a:spcPts val="1600"/>
              </a:spcBef>
              <a:spcAft>
                <a:spcPts val="0"/>
              </a:spcAft>
              <a:buSzPts val="1400"/>
              <a:buChar char="■"/>
              <a:defRPr>
                <a:highlight>
                  <a:schemeClr val="dk1"/>
                </a:highlight>
              </a:defRPr>
            </a:lvl3pPr>
            <a:lvl4pPr marL="1828800" lvl="3" indent="-317500" algn="ctr">
              <a:spcBef>
                <a:spcPts val="1600"/>
              </a:spcBef>
              <a:spcAft>
                <a:spcPts val="0"/>
              </a:spcAft>
              <a:buSzPts val="1400"/>
              <a:buChar char="●"/>
              <a:defRPr>
                <a:highlight>
                  <a:schemeClr val="dk1"/>
                </a:highlight>
              </a:defRPr>
            </a:lvl4pPr>
            <a:lvl5pPr marL="2286000" lvl="4" indent="-317500" algn="ctr">
              <a:spcBef>
                <a:spcPts val="1600"/>
              </a:spcBef>
              <a:spcAft>
                <a:spcPts val="0"/>
              </a:spcAft>
              <a:buSzPts val="1400"/>
              <a:buChar char="○"/>
              <a:defRPr>
                <a:highlight>
                  <a:schemeClr val="dk1"/>
                </a:highlight>
              </a:defRPr>
            </a:lvl5pPr>
            <a:lvl6pPr marL="2743200" lvl="5" indent="-317500" algn="ctr">
              <a:spcBef>
                <a:spcPts val="1600"/>
              </a:spcBef>
              <a:spcAft>
                <a:spcPts val="0"/>
              </a:spcAft>
              <a:buSzPts val="1400"/>
              <a:buChar char="■"/>
              <a:defRPr>
                <a:highlight>
                  <a:schemeClr val="dk1"/>
                </a:highlight>
              </a:defRPr>
            </a:lvl6pPr>
            <a:lvl7pPr marL="3200400" lvl="6" indent="-317500" algn="ctr">
              <a:spcBef>
                <a:spcPts val="1600"/>
              </a:spcBef>
              <a:spcAft>
                <a:spcPts val="0"/>
              </a:spcAft>
              <a:buSzPts val="1400"/>
              <a:buChar char="●"/>
              <a:defRPr>
                <a:highlight>
                  <a:schemeClr val="dk1"/>
                </a:highlight>
              </a:defRPr>
            </a:lvl7pPr>
            <a:lvl8pPr marL="3657600" lvl="7" indent="-317500" algn="ctr">
              <a:spcBef>
                <a:spcPts val="1600"/>
              </a:spcBef>
              <a:spcAft>
                <a:spcPts val="0"/>
              </a:spcAft>
              <a:buSzPts val="1400"/>
              <a:buChar char="○"/>
              <a:defRPr>
                <a:highlight>
                  <a:schemeClr val="dk1"/>
                </a:highlight>
              </a:defRPr>
            </a:lvl8pPr>
            <a:lvl9pPr marL="4114800" lvl="8" indent="-317500" algn="ctr">
              <a:spcBef>
                <a:spcPts val="1600"/>
              </a:spcBef>
              <a:spcAft>
                <a:spcPts val="160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cxnSp>
        <p:nvCxnSpPr>
          <p:cNvPr id="59" name="Google Shape;59;p1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60" name="Google Shape;60;p1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61" name="Google Shape;61;p14"/>
          <p:cNvGrpSpPr/>
          <p:nvPr/>
        </p:nvGrpSpPr>
        <p:grpSpPr>
          <a:xfrm>
            <a:off x="1004144" y="1022025"/>
            <a:ext cx="7136668" cy="152400"/>
            <a:chOff x="1346429" y="1011300"/>
            <a:chExt cx="6452100" cy="152400"/>
          </a:xfrm>
        </p:grpSpPr>
        <p:cxnSp>
          <p:nvCxnSpPr>
            <p:cNvPr id="62" name="Google Shape;62;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3" name="Google Shape;63;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4" name="Google Shape;64;p14"/>
          <p:cNvGrpSpPr/>
          <p:nvPr/>
        </p:nvGrpSpPr>
        <p:grpSpPr>
          <a:xfrm>
            <a:off x="1004151" y="3969100"/>
            <a:ext cx="7136668" cy="152400"/>
            <a:chOff x="1346435" y="3969088"/>
            <a:chExt cx="6452100" cy="152400"/>
          </a:xfrm>
        </p:grpSpPr>
        <p:cxnSp>
          <p:nvCxnSpPr>
            <p:cNvPr id="65" name="Google Shape;65;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6" name="Google Shape;66;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67" name="Google Shape;67;p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68" name="Google Shape;68;p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5"/>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81" name="Google Shape;81;p17"/>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2" name="Google Shape;82;p17"/>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3" name="Google Shape;8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86" name="Google Shape;8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9" name="Google Shape;8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90" name="Google Shape;9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93" name="Google Shape;9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21"/>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7" name="Google Shape;97;p21"/>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8" name="Google Shape;98;p21"/>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9" name="Google Shape;9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100" name="Google Shape;10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1"/>
        <p:cNvGrpSpPr/>
        <p:nvPr/>
      </p:nvGrpSpPr>
      <p:grpSpPr>
        <a:xfrm>
          <a:off x="0" y="0"/>
          <a:ext cx="0" cy="0"/>
          <a:chOff x="0" y="0"/>
          <a:chExt cx="0" cy="0"/>
        </a:xfrm>
      </p:grpSpPr>
      <p:sp>
        <p:nvSpPr>
          <p:cNvPr id="102" name="Google Shape;102;p22"/>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103" name="Google Shape;10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4"/>
        <p:cNvGrpSpPr/>
        <p:nvPr/>
      </p:nvGrpSpPr>
      <p:grpSpPr>
        <a:xfrm>
          <a:off x="0" y="0"/>
          <a:ext cx="0" cy="0"/>
          <a:chOff x="0" y="0"/>
          <a:chExt cx="0" cy="0"/>
        </a:xfrm>
      </p:grpSpPr>
      <p:sp>
        <p:nvSpPr>
          <p:cNvPr id="105" name="Google Shape;105;p23"/>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107" name="Google Shape;107;p23"/>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08" name="Google Shape;10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
        <p:nvSpPr>
          <p:cNvPr id="110" name="Google Shape;11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highlight>
                  <a:schemeClr val="lt1"/>
                </a:highlight>
              </a:defRPr>
            </a:lvl1pPr>
            <a:lvl2pPr marL="914400" lvl="1" indent="-317500">
              <a:spcBef>
                <a:spcPts val="1600"/>
              </a:spcBef>
              <a:spcAft>
                <a:spcPts val="0"/>
              </a:spcAft>
              <a:buSzPts val="1400"/>
              <a:buChar char="○"/>
              <a:defRPr>
                <a:highlight>
                  <a:schemeClr val="lt1"/>
                </a:highlight>
              </a:defRPr>
            </a:lvl2pPr>
            <a:lvl3pPr marL="1371600" lvl="2" indent="-317500">
              <a:spcBef>
                <a:spcPts val="1600"/>
              </a:spcBef>
              <a:spcAft>
                <a:spcPts val="0"/>
              </a:spcAft>
              <a:buSzPts val="1400"/>
              <a:buChar char="■"/>
              <a:defRPr>
                <a:highlight>
                  <a:schemeClr val="lt1"/>
                </a:highlight>
              </a:defRPr>
            </a:lvl3pPr>
            <a:lvl4pPr marL="1828800" lvl="3" indent="-317500">
              <a:spcBef>
                <a:spcPts val="1600"/>
              </a:spcBef>
              <a:spcAft>
                <a:spcPts val="0"/>
              </a:spcAft>
              <a:buSzPts val="1400"/>
              <a:buChar char="●"/>
              <a:defRPr>
                <a:highlight>
                  <a:schemeClr val="lt1"/>
                </a:highlight>
              </a:defRPr>
            </a:lvl4pPr>
            <a:lvl5pPr marL="2286000" lvl="4" indent="-317500">
              <a:spcBef>
                <a:spcPts val="1600"/>
              </a:spcBef>
              <a:spcAft>
                <a:spcPts val="0"/>
              </a:spcAft>
              <a:buSzPts val="1400"/>
              <a:buChar char="○"/>
              <a:defRPr>
                <a:highlight>
                  <a:schemeClr val="lt1"/>
                </a:highlight>
              </a:defRPr>
            </a:lvl5pPr>
            <a:lvl6pPr marL="2743200" lvl="5" indent="-317500">
              <a:spcBef>
                <a:spcPts val="1600"/>
              </a:spcBef>
              <a:spcAft>
                <a:spcPts val="0"/>
              </a:spcAft>
              <a:buSzPts val="1400"/>
              <a:buChar char="■"/>
              <a:defRPr>
                <a:highlight>
                  <a:schemeClr val="lt1"/>
                </a:highlight>
              </a:defRPr>
            </a:lvl6pPr>
            <a:lvl7pPr marL="3200400" lvl="6" indent="-317500">
              <a:spcBef>
                <a:spcPts val="1600"/>
              </a:spcBef>
              <a:spcAft>
                <a:spcPts val="0"/>
              </a:spcAft>
              <a:buSzPts val="1400"/>
              <a:buChar char="●"/>
              <a:defRPr>
                <a:highlight>
                  <a:schemeClr val="lt1"/>
                </a:highlight>
              </a:defRPr>
            </a:lvl7pPr>
            <a:lvl8pPr marL="3657600" lvl="7" indent="-317500">
              <a:spcBef>
                <a:spcPts val="1600"/>
              </a:spcBef>
              <a:spcAft>
                <a:spcPts val="0"/>
              </a:spcAft>
              <a:buSzPts val="1400"/>
              <a:buChar char="○"/>
              <a:defRPr>
                <a:highlight>
                  <a:schemeClr val="lt1"/>
                </a:highlight>
              </a:defRPr>
            </a:lvl8pPr>
            <a:lvl9pPr marL="4114800" lvl="8" indent="-317500">
              <a:spcBef>
                <a:spcPts val="1600"/>
              </a:spcBef>
              <a:spcAft>
                <a:spcPts val="160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rgbClr val="FFF2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56" name="Google Shape;56;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RVX8ZSAR4OY"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www.commonsensemedia.org/sites/default/files/uploads/connecting_families/my_media_log.pdf" TargetMode="External"/><Relationship Id="rId4" Type="http://schemas.openxmlformats.org/officeDocument/2006/relationships/hyperlink" Target="https://www.commonsense.org/education/lesson-plans/whats-my-digital-footpri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RVX8ZSAR4O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hyperlink" Target="http://www.commonsensemedia.org/educator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Are Digital Footprints?</a:t>
            </a:r>
            <a:endParaRPr/>
          </a:p>
        </p:txBody>
      </p:sp>
      <p:sp>
        <p:nvSpPr>
          <p:cNvPr id="116" name="Google Shape;116;p25"/>
          <p:cNvSpPr txBox="1">
            <a:spLocks noGrp="1"/>
          </p:cNvSpPr>
          <p:nvPr>
            <p:ph type="subTitle" idx="1"/>
          </p:nvPr>
        </p:nvSpPr>
        <p:spPr>
          <a:xfrm>
            <a:off x="311700" y="3556000"/>
            <a:ext cx="8520600" cy="13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200"/>
          </a:p>
          <a:p>
            <a:pPr marL="0" lvl="0" indent="0" algn="ctr" rtl="0">
              <a:spcBef>
                <a:spcPts val="0"/>
              </a:spcBef>
              <a:spcAft>
                <a:spcPts val="0"/>
              </a:spcAft>
              <a:buNone/>
            </a:pPr>
            <a:r>
              <a:rPr lang="en" sz="2200"/>
              <a:t>Jennifer Ferguson</a:t>
            </a:r>
            <a:endParaRPr sz="2200"/>
          </a:p>
          <a:p>
            <a:pPr marL="0" lvl="0" indent="0" algn="ctr" rtl="0">
              <a:spcBef>
                <a:spcPts val="0"/>
              </a:spcBef>
              <a:spcAft>
                <a:spcPts val="0"/>
              </a:spcAft>
              <a:buNone/>
            </a:pPr>
            <a:r>
              <a:rPr lang="en" sz="2200"/>
              <a:t>July 15, 2020</a:t>
            </a:r>
            <a:endParaRPr sz="2200"/>
          </a:p>
          <a:p>
            <a:pPr marL="0" lvl="0" indent="0" algn="ctr" rtl="0">
              <a:spcBef>
                <a:spcPts val="0"/>
              </a:spcBef>
              <a:spcAft>
                <a:spcPts val="0"/>
              </a:spcAft>
              <a:buNone/>
            </a:pPr>
            <a:r>
              <a:rPr lang="en" sz="2200"/>
              <a:t>Advisory, HS 11th Grade</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Assignment: The 24 Hour Digital Activity Log</a:t>
            </a:r>
            <a:endParaRPr/>
          </a:p>
        </p:txBody>
      </p:sp>
      <p:sp>
        <p:nvSpPr>
          <p:cNvPr id="178" name="Google Shape;178;p3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9" name="Google Shape;179;p34"/>
          <p:cNvPicPr preferRelativeResize="0"/>
          <p:nvPr/>
        </p:nvPicPr>
        <p:blipFill>
          <a:blip r:embed="rId3">
            <a:alphaModFix/>
          </a:blip>
          <a:stretch>
            <a:fillRect/>
          </a:stretch>
        </p:blipFill>
        <p:spPr>
          <a:xfrm>
            <a:off x="1891565" y="1017725"/>
            <a:ext cx="4830809"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Take-Aways: </a:t>
            </a:r>
            <a:endParaRPr/>
          </a:p>
        </p:txBody>
      </p:sp>
      <p:sp>
        <p:nvSpPr>
          <p:cNvPr id="185" name="Google Shape;185;p3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b="1"/>
              <a:t>3-2-1 Exit Ticket</a:t>
            </a:r>
            <a:endParaRPr sz="2700" b="1"/>
          </a:p>
          <a:p>
            <a:pPr marL="0" lvl="0" indent="0" algn="l" rtl="0">
              <a:spcBef>
                <a:spcPts val="1600"/>
              </a:spcBef>
              <a:spcAft>
                <a:spcPts val="0"/>
              </a:spcAft>
              <a:buNone/>
            </a:pPr>
            <a:r>
              <a:rPr lang="en" sz="2400" b="1"/>
              <a:t>3 things you learned.</a:t>
            </a:r>
            <a:endParaRPr sz="2400" b="1"/>
          </a:p>
          <a:p>
            <a:pPr marL="0" lvl="0" indent="0" algn="l" rtl="0">
              <a:spcBef>
                <a:spcPts val="1600"/>
              </a:spcBef>
              <a:spcAft>
                <a:spcPts val="0"/>
              </a:spcAft>
              <a:buNone/>
            </a:pPr>
            <a:r>
              <a:rPr lang="en" sz="2400" b="1"/>
              <a:t>2 things you want to know more about.</a:t>
            </a:r>
            <a:endParaRPr sz="2400" b="1"/>
          </a:p>
          <a:p>
            <a:pPr marL="0" lvl="0" indent="0" algn="l" rtl="0">
              <a:spcBef>
                <a:spcPts val="1600"/>
              </a:spcBef>
              <a:spcAft>
                <a:spcPts val="0"/>
              </a:spcAft>
              <a:buNone/>
            </a:pPr>
            <a:r>
              <a:rPr lang="en" sz="2400" b="1"/>
              <a:t>1 thing you still have a question about.</a:t>
            </a:r>
            <a:endParaRPr sz="2400" b="1"/>
          </a:p>
          <a:p>
            <a:pPr marL="0" lvl="0" indent="0" algn="l" rtl="0">
              <a:spcBef>
                <a:spcPts val="1600"/>
              </a:spcBef>
              <a:spcAft>
                <a:spcPts val="1600"/>
              </a:spcAft>
              <a:buNone/>
            </a:pPr>
            <a:endParaRPr/>
          </a:p>
        </p:txBody>
      </p:sp>
      <p:pic>
        <p:nvPicPr>
          <p:cNvPr id="186" name="Google Shape;186;p35"/>
          <p:cNvPicPr preferRelativeResize="0"/>
          <p:nvPr/>
        </p:nvPicPr>
        <p:blipFill>
          <a:blip r:embed="rId3">
            <a:alphaModFix/>
          </a:blip>
          <a:stretch>
            <a:fillRect/>
          </a:stretch>
        </p:blipFill>
        <p:spPr>
          <a:xfrm>
            <a:off x="6068900" y="333575"/>
            <a:ext cx="2973251" cy="238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Assessment and Reflection</a:t>
            </a:r>
            <a:endParaRPr/>
          </a:p>
        </p:txBody>
      </p:sp>
      <p:sp>
        <p:nvSpPr>
          <p:cNvPr id="192" name="Google Shape;192;p3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sz="1200" b="1">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2300" b="1">
                <a:latin typeface="Arial"/>
                <a:ea typeface="Arial"/>
                <a:cs typeface="Arial"/>
                <a:sym typeface="Arial"/>
              </a:rPr>
              <a:t>Activity Log Reflection</a:t>
            </a:r>
            <a:r>
              <a:rPr lang="en" sz="2300">
                <a:latin typeface="Arial"/>
                <a:ea typeface="Arial"/>
                <a:cs typeface="Arial"/>
                <a:sym typeface="Arial"/>
              </a:rPr>
              <a:t>: The student will assess their daily digital footprints by creating a graph of their usage..</a:t>
            </a:r>
            <a:endParaRPr sz="2300">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500">
                <a:latin typeface="Arial"/>
                <a:ea typeface="Arial"/>
                <a:cs typeface="Arial"/>
                <a:sym typeface="Arial"/>
              </a:rPr>
              <a:t> </a:t>
            </a:r>
            <a:endParaRPr sz="1500">
              <a:latin typeface="Arial"/>
              <a:ea typeface="Arial"/>
              <a:cs typeface="Arial"/>
              <a:sym typeface="Arial"/>
            </a:endParaRPr>
          </a:p>
          <a:p>
            <a:pPr marL="0" lvl="0" indent="0" algn="l" rtl="0">
              <a:spcBef>
                <a:spcPts val="0"/>
              </a:spcBef>
              <a:spcAft>
                <a:spcPts val="1600"/>
              </a:spcAft>
              <a:buNone/>
            </a:pPr>
            <a:endParaRPr/>
          </a:p>
        </p:txBody>
      </p:sp>
      <p:pic>
        <p:nvPicPr>
          <p:cNvPr id="193" name="Google Shape;193;p36"/>
          <p:cNvPicPr preferRelativeResize="0"/>
          <p:nvPr/>
        </p:nvPicPr>
        <p:blipFill>
          <a:blip r:embed="rId3">
            <a:alphaModFix/>
          </a:blip>
          <a:stretch>
            <a:fillRect/>
          </a:stretch>
        </p:blipFill>
        <p:spPr>
          <a:xfrm>
            <a:off x="2785754" y="2366575"/>
            <a:ext cx="4012598" cy="3551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Reflection</a:t>
            </a:r>
            <a:endParaRPr/>
          </a:p>
        </p:txBody>
      </p:sp>
      <p:sp>
        <p:nvSpPr>
          <p:cNvPr id="199" name="Google Shape;199;p37"/>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300">
                <a:latin typeface="Arial"/>
                <a:ea typeface="Arial"/>
                <a:cs typeface="Arial"/>
                <a:sym typeface="Arial"/>
              </a:rPr>
              <a:t>Students create a model of their digital footprint. Models may vary, but can include a diagram, flow chart, drawing or mathematical model.</a:t>
            </a:r>
            <a:endParaRPr sz="2300">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500">
                <a:latin typeface="Arial"/>
                <a:ea typeface="Arial"/>
                <a:cs typeface="Arial"/>
                <a:sym typeface="Arial"/>
              </a:rPr>
              <a:t> </a:t>
            </a:r>
            <a:endParaRPr sz="1500">
              <a:latin typeface="Arial"/>
              <a:ea typeface="Arial"/>
              <a:cs typeface="Arial"/>
              <a:sym typeface="Arial"/>
            </a:endParaRPr>
          </a:p>
          <a:p>
            <a:pPr marL="0" lvl="0" indent="0" algn="l" rtl="0">
              <a:spcBef>
                <a:spcPts val="0"/>
              </a:spcBef>
              <a:spcAft>
                <a:spcPts val="1600"/>
              </a:spcAft>
              <a:buNone/>
            </a:pPr>
            <a:endParaRPr/>
          </a:p>
        </p:txBody>
      </p:sp>
      <p:pic>
        <p:nvPicPr>
          <p:cNvPr id="200" name="Google Shape;200;p37"/>
          <p:cNvPicPr preferRelativeResize="0"/>
          <p:nvPr/>
        </p:nvPicPr>
        <p:blipFill>
          <a:blip r:embed="rId3">
            <a:alphaModFix/>
          </a:blip>
          <a:stretch>
            <a:fillRect/>
          </a:stretch>
        </p:blipFill>
        <p:spPr>
          <a:xfrm>
            <a:off x="2764237" y="2338850"/>
            <a:ext cx="3615524" cy="280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Rubric</a:t>
            </a:r>
            <a:endParaRPr/>
          </a:p>
        </p:txBody>
      </p:sp>
      <p:sp>
        <p:nvSpPr>
          <p:cNvPr id="206" name="Google Shape;206;p3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7" name="Google Shape;207;p38"/>
          <p:cNvPicPr preferRelativeResize="0"/>
          <p:nvPr/>
        </p:nvPicPr>
        <p:blipFill>
          <a:blip r:embed="rId3">
            <a:alphaModFix/>
          </a:blip>
          <a:stretch>
            <a:fillRect/>
          </a:stretch>
        </p:blipFill>
        <p:spPr>
          <a:xfrm>
            <a:off x="0" y="1017725"/>
            <a:ext cx="9143999" cy="333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and Resources</a:t>
            </a:r>
            <a:endParaRPr/>
          </a:p>
        </p:txBody>
      </p:sp>
      <p:sp>
        <p:nvSpPr>
          <p:cNvPr id="213" name="Google Shape;213;p3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a:latin typeface="Arial"/>
                <a:ea typeface="Arial"/>
                <a:cs typeface="Arial"/>
                <a:sym typeface="Arial"/>
              </a:rPr>
              <a:t>Video:</a:t>
            </a:r>
            <a:r>
              <a:rPr lang="en" sz="2000">
                <a:uFill>
                  <a:noFill/>
                </a:uFill>
                <a:latin typeface="Arial"/>
                <a:ea typeface="Arial"/>
                <a:cs typeface="Arial"/>
                <a:sym typeface="Arial"/>
                <a:hlinkClick r:id="rId3"/>
              </a:rPr>
              <a:t> </a:t>
            </a:r>
            <a:r>
              <a:rPr lang="en" sz="2000" u="sng">
                <a:solidFill>
                  <a:schemeClr val="hlink"/>
                </a:solidFill>
                <a:latin typeface="Arial"/>
                <a:ea typeface="Arial"/>
                <a:cs typeface="Arial"/>
                <a:sym typeface="Arial"/>
                <a:hlinkClick r:id="rId3"/>
              </a:rPr>
              <a:t>https://www.youtube.com/watch?v=RVX8ZSAR4OY</a:t>
            </a:r>
            <a:endParaRPr sz="2000" u="sng">
              <a:solidFill>
                <a:schemeClr val="hlink"/>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2000">
                <a:latin typeface="Arial"/>
                <a:ea typeface="Arial"/>
                <a:cs typeface="Arial"/>
                <a:sym typeface="Arial"/>
              </a:rPr>
              <a:t>Commonsense digital media:</a:t>
            </a:r>
            <a:r>
              <a:rPr lang="en" sz="2000">
                <a:uFill>
                  <a:noFill/>
                </a:uFill>
                <a:latin typeface="Arial"/>
                <a:ea typeface="Arial"/>
                <a:cs typeface="Arial"/>
                <a:sym typeface="Arial"/>
                <a:hlinkClick r:id="rId4"/>
              </a:rPr>
              <a:t> </a:t>
            </a:r>
            <a:r>
              <a:rPr lang="en" sz="2000" u="sng">
                <a:solidFill>
                  <a:schemeClr val="hlink"/>
                </a:solidFill>
                <a:latin typeface="Arial"/>
                <a:ea typeface="Arial"/>
                <a:cs typeface="Arial"/>
                <a:sym typeface="Arial"/>
                <a:hlinkClick r:id="rId4"/>
              </a:rPr>
              <a:t>https://www.commonsense.org/education/lesson-plans/whats-my-digital-footprint</a:t>
            </a:r>
            <a:endParaRPr sz="2000" u="sng">
              <a:solidFill>
                <a:schemeClr val="hlink"/>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2000">
                <a:latin typeface="Arial"/>
                <a:ea typeface="Arial"/>
                <a:cs typeface="Arial"/>
                <a:sym typeface="Arial"/>
              </a:rPr>
              <a:t>Digital Activity Log</a:t>
            </a:r>
            <a:r>
              <a:rPr lang="en" sz="2000">
                <a:uFill>
                  <a:noFill/>
                </a:uFill>
                <a:latin typeface="Arial"/>
                <a:ea typeface="Arial"/>
                <a:cs typeface="Arial"/>
                <a:sym typeface="Arial"/>
                <a:hlinkClick r:id="rId5"/>
              </a:rPr>
              <a:t> </a:t>
            </a:r>
            <a:r>
              <a:rPr lang="en" sz="2000" u="sng">
                <a:solidFill>
                  <a:schemeClr val="hlink"/>
                </a:solidFill>
                <a:latin typeface="Arial"/>
                <a:ea typeface="Arial"/>
                <a:cs typeface="Arial"/>
                <a:sym typeface="Arial"/>
                <a:hlinkClick r:id="rId5"/>
              </a:rPr>
              <a:t>https://www.commonsensemedia.org/sites/default/files/uploads/connecting_families/my_media_log.pdf</a:t>
            </a:r>
            <a:endParaRPr sz="2000" u="sng">
              <a:solidFill>
                <a:schemeClr val="hlink"/>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2000">
                <a:latin typeface="Arial"/>
                <a:ea typeface="Arial"/>
                <a:cs typeface="Arial"/>
                <a:sym typeface="Arial"/>
              </a:rPr>
              <a:t>Model Rubric</a:t>
            </a:r>
            <a:endParaRPr sz="2000">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The PURPOSE  of this lesson is for students to identify the </a:t>
            </a:r>
            <a:r>
              <a:rPr lang="en" sz="2500" u="sng"/>
              <a:t>“digital footprint”</a:t>
            </a:r>
            <a:r>
              <a:rPr lang="en" sz="2500"/>
              <a:t> they create online through their use of apps, websites, games, activities… and the implications of their footprint for jobs and college entry.</a:t>
            </a:r>
            <a:endParaRPr sz="2500"/>
          </a:p>
          <a:p>
            <a:pPr marL="0" lvl="0" indent="0" algn="ctr" rtl="0">
              <a:spcBef>
                <a:spcPts val="0"/>
              </a:spcBef>
              <a:spcAft>
                <a:spcPts val="0"/>
              </a:spcAft>
              <a:buNone/>
            </a:pPr>
            <a:endParaRPr sz="2500"/>
          </a:p>
        </p:txBody>
      </p:sp>
      <p:sp>
        <p:nvSpPr>
          <p:cNvPr id="122" name="Google Shape;122;p26"/>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Objectives</a:t>
            </a:r>
            <a:endParaRPr/>
          </a:p>
        </p:txBody>
      </p:sp>
      <p:sp>
        <p:nvSpPr>
          <p:cNvPr id="128" name="Google Shape;128;p27"/>
          <p:cNvSpPr txBox="1">
            <a:spLocks noGrp="1"/>
          </p:cNvSpPr>
          <p:nvPr>
            <p:ph type="body" idx="1"/>
          </p:nvPr>
        </p:nvSpPr>
        <p:spPr>
          <a:xfrm>
            <a:off x="311700" y="1093850"/>
            <a:ext cx="8520600" cy="3474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sz="1200">
              <a:solidFill>
                <a:srgbClr val="000000"/>
              </a:solidFill>
              <a:latin typeface="Arial"/>
              <a:ea typeface="Arial"/>
              <a:cs typeface="Arial"/>
              <a:sym typeface="Arial"/>
            </a:endParaRPr>
          </a:p>
          <a:p>
            <a:pPr marL="457200" lvl="0" indent="-374650" algn="l" rtl="0">
              <a:spcBef>
                <a:spcPts val="1200"/>
              </a:spcBef>
              <a:spcAft>
                <a:spcPts val="0"/>
              </a:spcAft>
              <a:buClr>
                <a:srgbClr val="000000"/>
              </a:buClr>
              <a:buSzPts val="2300"/>
              <a:buFont typeface="Arial"/>
              <a:buChar char="●"/>
            </a:pPr>
            <a:r>
              <a:rPr lang="en" sz="2300">
                <a:solidFill>
                  <a:srgbClr val="000000"/>
                </a:solidFill>
                <a:latin typeface="Arial"/>
                <a:ea typeface="Arial"/>
                <a:cs typeface="Arial"/>
                <a:sym typeface="Arial"/>
              </a:rPr>
              <a:t>Students will identify their digital footprints, by examining what apps they use, websites and social media they frequent and other “trails” they leave behind everyday.</a:t>
            </a:r>
            <a:endParaRPr sz="2300">
              <a:solidFill>
                <a:srgbClr val="000000"/>
              </a:solidFill>
              <a:latin typeface="Arial"/>
              <a:ea typeface="Arial"/>
              <a:cs typeface="Arial"/>
              <a:sym typeface="Arial"/>
            </a:endParaRPr>
          </a:p>
          <a:p>
            <a:pPr marL="0" lvl="0" indent="0" algn="l" rtl="0">
              <a:spcBef>
                <a:spcPts val="1200"/>
              </a:spcBef>
              <a:spcAft>
                <a:spcPts val="0"/>
              </a:spcAft>
              <a:buNone/>
            </a:pPr>
            <a:r>
              <a:rPr lang="en" sz="2300">
                <a:solidFill>
                  <a:srgbClr val="000000"/>
                </a:solidFill>
                <a:latin typeface="Arial"/>
                <a:ea typeface="Arial"/>
                <a:cs typeface="Arial"/>
                <a:sym typeface="Arial"/>
              </a:rPr>
              <a:t>●</a:t>
            </a:r>
            <a:r>
              <a:rPr lang="en" sz="1900">
                <a:solidFill>
                  <a:srgbClr val="000000"/>
                </a:solidFill>
                <a:latin typeface="Times New Roman"/>
                <a:ea typeface="Times New Roman"/>
                <a:cs typeface="Times New Roman"/>
                <a:sym typeface="Times New Roman"/>
              </a:rPr>
              <a:t>     </a:t>
            </a:r>
            <a:r>
              <a:rPr lang="en" sz="2300">
                <a:solidFill>
                  <a:srgbClr val="000000"/>
                </a:solidFill>
                <a:latin typeface="Arial"/>
                <a:ea typeface="Arial"/>
                <a:cs typeface="Arial"/>
                <a:sym typeface="Arial"/>
              </a:rPr>
              <a:t>Students will recognize their activities that are traced,            tracked, recorded or monitored on the internet.</a:t>
            </a:r>
            <a:endParaRPr sz="2300">
              <a:solidFill>
                <a:srgbClr val="000000"/>
              </a:solidFill>
              <a:latin typeface="Arial"/>
              <a:ea typeface="Arial"/>
              <a:cs typeface="Arial"/>
              <a:sym typeface="Arial"/>
            </a:endParaRPr>
          </a:p>
          <a:p>
            <a:pPr marL="0" lvl="0" indent="0" algn="l" rtl="0">
              <a:spcBef>
                <a:spcPts val="1200"/>
              </a:spcBef>
              <a:spcAft>
                <a:spcPts val="1600"/>
              </a:spcAft>
              <a:buNone/>
            </a:pPr>
            <a:endParaRPr/>
          </a:p>
        </p:txBody>
      </p:sp>
      <p:pic>
        <p:nvPicPr>
          <p:cNvPr id="129" name="Google Shape;129;p27"/>
          <p:cNvPicPr preferRelativeResize="0"/>
          <p:nvPr/>
        </p:nvPicPr>
        <p:blipFill>
          <a:blip r:embed="rId3">
            <a:alphaModFix/>
          </a:blip>
          <a:stretch>
            <a:fillRect/>
          </a:stretch>
        </p:blipFill>
        <p:spPr>
          <a:xfrm>
            <a:off x="3981957" y="-1"/>
            <a:ext cx="1665398" cy="1592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Lesson GOALS</a:t>
            </a:r>
            <a:endParaRPr/>
          </a:p>
        </p:txBody>
      </p:sp>
      <p:sp>
        <p:nvSpPr>
          <p:cNvPr id="135" name="Google Shape;135;p28"/>
          <p:cNvSpPr txBox="1">
            <a:spLocks noGrp="1"/>
          </p:cNvSpPr>
          <p:nvPr>
            <p:ph type="body" idx="1"/>
          </p:nvPr>
        </p:nvSpPr>
        <p:spPr>
          <a:xfrm>
            <a:off x="311700" y="1228675"/>
            <a:ext cx="8520600" cy="3140100"/>
          </a:xfrm>
          <a:prstGeom prst="rect">
            <a:avLst/>
          </a:prstGeom>
        </p:spPr>
        <p:txBody>
          <a:bodyPr spcFirstLastPara="1" wrap="square" lIns="91425" tIns="91425" rIns="91425" bIns="91425" anchor="t" anchorCtr="0">
            <a:noAutofit/>
          </a:bodyPr>
          <a:lstStyle/>
          <a:p>
            <a:pPr marL="457200" lvl="0" indent="-361950" algn="l" rtl="0">
              <a:spcBef>
                <a:spcPts val="1200"/>
              </a:spcBef>
              <a:spcAft>
                <a:spcPts val="0"/>
              </a:spcAft>
              <a:buClr>
                <a:srgbClr val="000000"/>
              </a:buClr>
              <a:buSzPts val="2100"/>
              <a:buFont typeface="Arial"/>
              <a:buChar char="●"/>
            </a:pPr>
            <a:r>
              <a:rPr lang="en" sz="2100">
                <a:solidFill>
                  <a:srgbClr val="000000"/>
                </a:solidFill>
                <a:latin typeface="Arial"/>
                <a:ea typeface="Arial"/>
                <a:cs typeface="Arial"/>
                <a:sym typeface="Arial"/>
              </a:rPr>
              <a:t>Students will monitor their digital usage for 24 hours by keeping a log of their activities.</a:t>
            </a:r>
            <a:endParaRPr sz="2100">
              <a:solidFill>
                <a:srgbClr val="000000"/>
              </a:solidFill>
              <a:latin typeface="Arial"/>
              <a:ea typeface="Arial"/>
              <a:cs typeface="Arial"/>
              <a:sym typeface="Arial"/>
            </a:endParaRPr>
          </a:p>
          <a:p>
            <a:pPr marL="0" lvl="0" indent="0" algn="l" rtl="0">
              <a:spcBef>
                <a:spcPts val="1200"/>
              </a:spcBef>
              <a:spcAft>
                <a:spcPts val="0"/>
              </a:spcAft>
              <a:buNone/>
            </a:pPr>
            <a:r>
              <a:rPr lang="en" sz="2100">
                <a:solidFill>
                  <a:srgbClr val="000000"/>
                </a:solidFill>
                <a:latin typeface="Arial"/>
                <a:ea typeface="Arial"/>
                <a:cs typeface="Arial"/>
                <a:sym typeface="Arial"/>
              </a:rPr>
              <a:t>●</a:t>
            </a:r>
            <a:r>
              <a:rPr lang="en" sz="1700">
                <a:solidFill>
                  <a:srgbClr val="000000"/>
                </a:solidFill>
                <a:latin typeface="Times New Roman"/>
                <a:ea typeface="Times New Roman"/>
                <a:cs typeface="Times New Roman"/>
                <a:sym typeface="Times New Roman"/>
              </a:rPr>
              <a:t>        </a:t>
            </a:r>
            <a:r>
              <a:rPr lang="en" sz="2100">
                <a:solidFill>
                  <a:srgbClr val="000000"/>
                </a:solidFill>
                <a:latin typeface="Arial"/>
                <a:ea typeface="Arial"/>
                <a:cs typeface="Arial"/>
                <a:sym typeface="Arial"/>
              </a:rPr>
              <a:t>Students will gain a better understanding of their activities by creating a model of their daily “footprint” (drawing, map, etc).</a:t>
            </a:r>
            <a:endParaRPr sz="2100">
              <a:solidFill>
                <a:srgbClr val="000000"/>
              </a:solidFill>
              <a:latin typeface="Arial"/>
              <a:ea typeface="Arial"/>
              <a:cs typeface="Arial"/>
              <a:sym typeface="Arial"/>
            </a:endParaRPr>
          </a:p>
          <a:p>
            <a:pPr marL="0" lvl="0" indent="0" algn="l" rtl="0">
              <a:spcBef>
                <a:spcPts val="1200"/>
              </a:spcBef>
              <a:spcAft>
                <a:spcPts val="0"/>
              </a:spcAft>
              <a:buNone/>
            </a:pPr>
            <a:r>
              <a:rPr lang="en" sz="2100">
                <a:solidFill>
                  <a:srgbClr val="000000"/>
                </a:solidFill>
                <a:latin typeface="Arial"/>
                <a:ea typeface="Arial"/>
                <a:cs typeface="Arial"/>
                <a:sym typeface="Arial"/>
              </a:rPr>
              <a:t>●</a:t>
            </a:r>
            <a:r>
              <a:rPr lang="en" sz="1700">
                <a:solidFill>
                  <a:srgbClr val="000000"/>
                </a:solidFill>
                <a:latin typeface="Times New Roman"/>
                <a:ea typeface="Times New Roman"/>
                <a:cs typeface="Times New Roman"/>
                <a:sym typeface="Times New Roman"/>
              </a:rPr>
              <a:t>        </a:t>
            </a:r>
            <a:r>
              <a:rPr lang="en" sz="2100">
                <a:solidFill>
                  <a:srgbClr val="000000"/>
                </a:solidFill>
                <a:latin typeface="Arial"/>
                <a:ea typeface="Arial"/>
                <a:cs typeface="Arial"/>
                <a:sym typeface="Arial"/>
              </a:rPr>
              <a:t>Students will reflect on their own digital footprint, and brainstorm ways to create a positive “digital presence.”</a:t>
            </a:r>
            <a:endParaRPr sz="2100">
              <a:solidFill>
                <a:srgbClr val="000000"/>
              </a:solidFill>
              <a:latin typeface="Arial"/>
              <a:ea typeface="Arial"/>
              <a:cs typeface="Arial"/>
              <a:sym typeface="Arial"/>
            </a:endParaRPr>
          </a:p>
          <a:p>
            <a:pPr marL="0" lvl="0" indent="0" algn="l" rtl="0">
              <a:spcBef>
                <a:spcPts val="1200"/>
              </a:spcBef>
              <a:spcAft>
                <a:spcPts val="1600"/>
              </a:spcAft>
              <a:buNone/>
            </a:pPr>
            <a:endParaRPr/>
          </a:p>
        </p:txBody>
      </p:sp>
      <p:pic>
        <p:nvPicPr>
          <p:cNvPr id="136" name="Google Shape;136;p28"/>
          <p:cNvPicPr preferRelativeResize="0"/>
          <p:nvPr/>
        </p:nvPicPr>
        <p:blipFill>
          <a:blip r:embed="rId3">
            <a:alphaModFix/>
          </a:blip>
          <a:stretch>
            <a:fillRect/>
          </a:stretch>
        </p:blipFill>
        <p:spPr>
          <a:xfrm>
            <a:off x="6090425" y="3610300"/>
            <a:ext cx="2914025" cy="1748400"/>
          </a:xfrm>
          <a:prstGeom prst="rect">
            <a:avLst/>
          </a:prstGeom>
          <a:noFill/>
          <a:ln>
            <a:noFill/>
          </a:ln>
        </p:spPr>
      </p:pic>
      <p:pic>
        <p:nvPicPr>
          <p:cNvPr id="137" name="Google Shape;137;p28"/>
          <p:cNvPicPr preferRelativeResize="0"/>
          <p:nvPr/>
        </p:nvPicPr>
        <p:blipFill>
          <a:blip r:embed="rId4">
            <a:alphaModFix/>
          </a:blip>
          <a:stretch>
            <a:fillRect/>
          </a:stretch>
        </p:blipFill>
        <p:spPr>
          <a:xfrm>
            <a:off x="4072589" y="89163"/>
            <a:ext cx="1343174" cy="1284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Pair, Share</a:t>
            </a:r>
            <a:endParaRPr/>
          </a:p>
        </p:txBody>
      </p:sp>
      <p:sp>
        <p:nvSpPr>
          <p:cNvPr id="143" name="Google Shape;143;p2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900"/>
              <a:t>What is a digital footprint? </a:t>
            </a:r>
            <a:endParaRPr sz="2900"/>
          </a:p>
          <a:p>
            <a:pPr marL="0" lvl="0" indent="0" algn="l" rtl="0">
              <a:spcBef>
                <a:spcPts val="1200"/>
              </a:spcBef>
              <a:spcAft>
                <a:spcPts val="0"/>
              </a:spcAft>
              <a:buNone/>
            </a:pPr>
            <a:r>
              <a:rPr lang="en" sz="2900"/>
              <a:t>What would yours say about you? (3 min)</a:t>
            </a:r>
            <a:endParaRPr sz="2900"/>
          </a:p>
          <a:p>
            <a:pPr marL="0" lvl="0" indent="0" algn="l" rtl="0">
              <a:spcBef>
                <a:spcPts val="1200"/>
              </a:spcBef>
              <a:spcAft>
                <a:spcPts val="0"/>
              </a:spcAft>
              <a:buNone/>
            </a:pPr>
            <a:endParaRPr sz="2900"/>
          </a:p>
          <a:p>
            <a:pPr marL="0" lvl="0" indent="0" algn="l" rtl="0">
              <a:spcBef>
                <a:spcPts val="1200"/>
              </a:spcBef>
              <a:spcAft>
                <a:spcPts val="0"/>
              </a:spcAft>
              <a:buClr>
                <a:schemeClr val="dk2"/>
              </a:buClr>
              <a:buSzPts val="1100"/>
              <a:buFont typeface="Arial"/>
              <a:buNone/>
            </a:pPr>
            <a:endParaRPr sz="2900"/>
          </a:p>
          <a:p>
            <a:pPr marL="0" lvl="0" indent="0" algn="l" rtl="0">
              <a:spcBef>
                <a:spcPts val="1200"/>
              </a:spcBef>
              <a:spcAft>
                <a:spcPts val="1600"/>
              </a:spcAft>
              <a:buNone/>
            </a:pPr>
            <a:endParaRPr/>
          </a:p>
        </p:txBody>
      </p:sp>
      <p:pic>
        <p:nvPicPr>
          <p:cNvPr id="144" name="Google Shape;144;p29"/>
          <p:cNvPicPr preferRelativeResize="0"/>
          <p:nvPr/>
        </p:nvPicPr>
        <p:blipFill>
          <a:blip r:embed="rId3">
            <a:alphaModFix/>
          </a:blip>
          <a:stretch>
            <a:fillRect/>
          </a:stretch>
        </p:blipFill>
        <p:spPr>
          <a:xfrm>
            <a:off x="6209150" y="120175"/>
            <a:ext cx="2623150" cy="1967350"/>
          </a:xfrm>
          <a:prstGeom prst="rect">
            <a:avLst/>
          </a:prstGeom>
          <a:noFill/>
          <a:ln>
            <a:noFill/>
          </a:ln>
        </p:spPr>
      </p:pic>
      <p:pic>
        <p:nvPicPr>
          <p:cNvPr id="145" name="Google Shape;145;p29"/>
          <p:cNvPicPr preferRelativeResize="0"/>
          <p:nvPr/>
        </p:nvPicPr>
        <p:blipFill>
          <a:blip r:embed="rId4">
            <a:alphaModFix/>
          </a:blip>
          <a:stretch>
            <a:fillRect/>
          </a:stretch>
        </p:blipFill>
        <p:spPr>
          <a:xfrm>
            <a:off x="2682097" y="2756488"/>
            <a:ext cx="3779816" cy="220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Minute Share Out</a:t>
            </a:r>
            <a:endParaRPr/>
          </a:p>
        </p:txBody>
      </p:sp>
      <p:sp>
        <p:nvSpPr>
          <p:cNvPr id="151" name="Google Shape;151;p3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Clr>
                <a:schemeClr val="dk2"/>
              </a:buClr>
              <a:buSzPts val="1100"/>
              <a:buFont typeface="Arial"/>
              <a:buNone/>
            </a:pPr>
            <a:endParaRPr/>
          </a:p>
        </p:txBody>
      </p:sp>
      <p:pic>
        <p:nvPicPr>
          <p:cNvPr id="152" name="Google Shape;152;p30"/>
          <p:cNvPicPr preferRelativeResize="0"/>
          <p:nvPr/>
        </p:nvPicPr>
        <p:blipFill>
          <a:blip r:embed="rId3">
            <a:alphaModFix/>
          </a:blip>
          <a:stretch>
            <a:fillRect/>
          </a:stretch>
        </p:blipFill>
        <p:spPr>
          <a:xfrm>
            <a:off x="2042792" y="1116650"/>
            <a:ext cx="5369134" cy="4026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1"/>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What is a digital footprint?</a:t>
            </a:r>
            <a:endParaRPr/>
          </a:p>
        </p:txBody>
      </p:sp>
      <p:sp>
        <p:nvSpPr>
          <p:cNvPr id="158" name="Google Shape;158;p31"/>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59" name="Google Shape;159;p31"/>
          <p:cNvPicPr preferRelativeResize="0"/>
          <p:nvPr/>
        </p:nvPicPr>
        <p:blipFill>
          <a:blip r:embed="rId3">
            <a:alphaModFix/>
          </a:blip>
          <a:stretch>
            <a:fillRect/>
          </a:stretch>
        </p:blipFill>
        <p:spPr>
          <a:xfrm>
            <a:off x="3655788" y="2774164"/>
            <a:ext cx="1832424" cy="17522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does your digital footprint say about you?</a:t>
            </a:r>
            <a:endParaRPr/>
          </a:p>
        </p:txBody>
      </p:sp>
      <p:sp>
        <p:nvSpPr>
          <p:cNvPr id="165" name="Google Shape;165;p3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32" descr="Digital education and social media expert Nicola Osborne encourages us to tread carefully on social media and consider what our digital footprint might reveal about us.&#10;&#10;Nicola leads EDINA’s work in Digital Education which includes working with the University of Edinburgh, and with partner organisations and researchers across the UK, to develop new projects and innovative ideas, some of which go on to become fully fledged projects or services. She is also actively engaged in research in this area with work particularly focusing on social media and digital tracks and traces, particularly in relation to higher education teaching and learning. She is also interested in privacy, ethics and information security around social media and digital platforms. In October 2015 she was included in Jisc’s 50 most influential higher education (HE) professionals using social media in recognition of her previous and ongoing work in this area. &#10;&#10;This talk was given at a TEDx event using the TED conference format but independently organized by a local community. Learn more at http://ted.com/tedx" title="What Do Your Digital Footprints Say About You? | Nicola Osborne | TEDxYouth@Manchester">
            <a:hlinkClick r:id="rId3"/>
          </p:cNvPr>
          <p:cNvPicPr preferRelativeResize="0"/>
          <p:nvPr/>
        </p:nvPicPr>
        <p:blipFill>
          <a:blip r:embed="rId4">
            <a:alphaModFix/>
          </a:blip>
          <a:stretch>
            <a:fillRect/>
          </a:stretch>
        </p:blipFill>
        <p:spPr>
          <a:xfrm>
            <a:off x="2286000" y="1234075"/>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311700" y="331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Small Group Discussion</a:t>
            </a:r>
            <a:endParaRPr/>
          </a:p>
        </p:txBody>
      </p:sp>
      <p:sp>
        <p:nvSpPr>
          <p:cNvPr id="172" name="Google Shape;172;p33"/>
          <p:cNvSpPr txBox="1">
            <a:spLocks noGrp="1"/>
          </p:cNvSpPr>
          <p:nvPr>
            <p:ph type="body" idx="1"/>
          </p:nvPr>
        </p:nvSpPr>
        <p:spPr>
          <a:xfrm>
            <a:off x="311700" y="903875"/>
            <a:ext cx="8520600" cy="3809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u="sng">
                <a:latin typeface="Verdana"/>
                <a:ea typeface="Verdana"/>
                <a:cs typeface="Verdana"/>
                <a:sym typeface="Verdana"/>
              </a:rPr>
              <a:t>In small groups, answer the following questions.</a:t>
            </a:r>
            <a:endParaRPr sz="1400" u="sng">
              <a:latin typeface="Verdana"/>
              <a:ea typeface="Verdana"/>
              <a:cs typeface="Verdana"/>
              <a:sym typeface="Verdana"/>
            </a:endParaRPr>
          </a:p>
          <a:p>
            <a:pPr marL="0" lvl="0" indent="0" algn="l" rtl="0">
              <a:spcBef>
                <a:spcPts val="1200"/>
              </a:spcBef>
              <a:spcAft>
                <a:spcPts val="0"/>
              </a:spcAft>
              <a:buClr>
                <a:schemeClr val="dk2"/>
              </a:buClr>
              <a:buSzPts val="1100"/>
              <a:buFont typeface="Arial"/>
              <a:buNone/>
            </a:pPr>
            <a:r>
              <a:rPr lang="en" sz="1400">
                <a:latin typeface="Verdana"/>
                <a:ea typeface="Verdana"/>
                <a:cs typeface="Verdana"/>
                <a:sym typeface="Verdana"/>
              </a:rPr>
              <a:t>1.</a:t>
            </a:r>
            <a:r>
              <a:rPr lang="en" sz="900">
                <a:latin typeface="Times New Roman"/>
                <a:ea typeface="Times New Roman"/>
                <a:cs typeface="Times New Roman"/>
                <a:sym typeface="Times New Roman"/>
              </a:rPr>
              <a:t>   </a:t>
            </a:r>
            <a:r>
              <a:rPr lang="en" sz="1400">
                <a:latin typeface="Verdana"/>
                <a:ea typeface="Verdana"/>
                <a:cs typeface="Verdana"/>
                <a:sym typeface="Verdana"/>
              </a:rPr>
              <a:t>What does it mean that your digital footprint can be “searched”?</a:t>
            </a:r>
            <a:endParaRPr sz="1400">
              <a:latin typeface="Verdana"/>
              <a:ea typeface="Verdana"/>
              <a:cs typeface="Verdana"/>
              <a:sym typeface="Verdana"/>
            </a:endParaRPr>
          </a:p>
          <a:p>
            <a:pPr marL="0" lvl="0" indent="0" algn="l" rtl="0">
              <a:spcBef>
                <a:spcPts val="1200"/>
              </a:spcBef>
              <a:spcAft>
                <a:spcPts val="0"/>
              </a:spcAft>
              <a:buClr>
                <a:schemeClr val="dk2"/>
              </a:buClr>
              <a:buSzPts val="1100"/>
              <a:buFont typeface="Arial"/>
              <a:buNone/>
            </a:pPr>
            <a:r>
              <a:rPr lang="en" sz="1400">
                <a:latin typeface="Verdana"/>
                <a:ea typeface="Verdana"/>
                <a:cs typeface="Verdana"/>
                <a:sym typeface="Verdana"/>
              </a:rPr>
              <a:t>2.  Think about three websites you use. Who sees the information you share on each of those sites?</a:t>
            </a:r>
            <a:endParaRPr sz="1400">
              <a:latin typeface="Verdana"/>
              <a:ea typeface="Verdana"/>
              <a:cs typeface="Verdana"/>
              <a:sym typeface="Verdana"/>
            </a:endParaRPr>
          </a:p>
          <a:p>
            <a:pPr marL="0" lvl="0" indent="0" algn="l" rtl="0">
              <a:spcBef>
                <a:spcPts val="1200"/>
              </a:spcBef>
              <a:spcAft>
                <a:spcPts val="0"/>
              </a:spcAft>
              <a:buClr>
                <a:schemeClr val="dk2"/>
              </a:buClr>
              <a:buSzPts val="1100"/>
              <a:buFont typeface="Arial"/>
              <a:buNone/>
            </a:pPr>
            <a:r>
              <a:rPr lang="en" sz="1400">
                <a:latin typeface="Verdana"/>
                <a:ea typeface="Verdana"/>
                <a:cs typeface="Verdana"/>
                <a:sym typeface="Verdana"/>
              </a:rPr>
              <a:t>3. What apps do you use regularly? What kind of information (permissions) do you allow your apps?</a:t>
            </a:r>
            <a:endParaRPr sz="1400">
              <a:latin typeface="Verdana"/>
              <a:ea typeface="Verdana"/>
              <a:cs typeface="Verdana"/>
              <a:sym typeface="Verdana"/>
            </a:endParaRPr>
          </a:p>
          <a:p>
            <a:pPr marL="0" lvl="0" indent="0" algn="l" rtl="0">
              <a:spcBef>
                <a:spcPts val="1200"/>
              </a:spcBef>
              <a:spcAft>
                <a:spcPts val="0"/>
              </a:spcAft>
              <a:buClr>
                <a:schemeClr val="dk2"/>
              </a:buClr>
              <a:buSzPts val="1100"/>
              <a:buFont typeface="Arial"/>
              <a:buNone/>
            </a:pPr>
            <a:r>
              <a:rPr lang="en" sz="1400">
                <a:latin typeface="Verdana"/>
                <a:ea typeface="Verdana"/>
                <a:cs typeface="Verdana"/>
                <a:sym typeface="Verdana"/>
              </a:rPr>
              <a:t>4. Because your footprint is permanent, information you share now might be seen in the future. If a college saw your digital footprint right now, do you think it would help or hurt your chances of getting in? Are there any ways you can create a more positive digital footprint?</a:t>
            </a:r>
            <a:endParaRPr sz="1400">
              <a:latin typeface="Verdana"/>
              <a:ea typeface="Verdana"/>
              <a:cs typeface="Verdana"/>
              <a:sym typeface="Verdana"/>
            </a:endParaRPr>
          </a:p>
          <a:p>
            <a:pPr marL="0" lvl="0" indent="0" algn="l" rtl="0">
              <a:spcBef>
                <a:spcPts val="1200"/>
              </a:spcBef>
              <a:spcAft>
                <a:spcPts val="0"/>
              </a:spcAft>
              <a:buClr>
                <a:schemeClr val="dk2"/>
              </a:buClr>
              <a:buSzPts val="1100"/>
              <a:buFont typeface="Arial"/>
              <a:buNone/>
            </a:pPr>
            <a:r>
              <a:rPr lang="en" sz="1400">
                <a:latin typeface="Verdana"/>
                <a:ea typeface="Verdana"/>
                <a:cs typeface="Verdana"/>
                <a:sym typeface="Verdana"/>
              </a:rPr>
              <a:t>5.  Create a brief list of dos and don’ts for a more positive footprint.</a:t>
            </a:r>
            <a:endParaRPr sz="1400">
              <a:latin typeface="Verdana"/>
              <a:ea typeface="Verdana"/>
              <a:cs typeface="Verdana"/>
              <a:sym typeface="Verdana"/>
            </a:endParaRPr>
          </a:p>
          <a:p>
            <a:pPr marL="0" lvl="0" indent="0" algn="l" rtl="0">
              <a:spcBef>
                <a:spcPts val="1200"/>
              </a:spcBef>
              <a:spcAft>
                <a:spcPts val="0"/>
              </a:spcAft>
              <a:buClr>
                <a:schemeClr val="dk2"/>
              </a:buClr>
              <a:buSzPts val="1100"/>
              <a:buFont typeface="Arial"/>
              <a:buNone/>
            </a:pPr>
            <a:r>
              <a:rPr lang="en" sz="1200">
                <a:latin typeface="Verdana"/>
                <a:ea typeface="Verdana"/>
                <a:cs typeface="Verdana"/>
                <a:sym typeface="Verdana"/>
              </a:rPr>
              <a:t> </a:t>
            </a:r>
            <a:endParaRPr sz="1200">
              <a:latin typeface="Verdana"/>
              <a:ea typeface="Verdana"/>
              <a:cs typeface="Verdana"/>
              <a:sym typeface="Verdana"/>
            </a:endParaRPr>
          </a:p>
          <a:p>
            <a:pPr marL="0" lvl="0" indent="0" algn="l" rtl="0">
              <a:spcBef>
                <a:spcPts val="1200"/>
              </a:spcBef>
              <a:spcAft>
                <a:spcPts val="0"/>
              </a:spcAft>
              <a:buClr>
                <a:schemeClr val="dk2"/>
              </a:buClr>
              <a:buSzPts val="1100"/>
              <a:buFont typeface="Arial"/>
              <a:buNone/>
            </a:pPr>
            <a:r>
              <a:rPr lang="en" sz="1200">
                <a:latin typeface="Verdana"/>
                <a:ea typeface="Verdana"/>
                <a:cs typeface="Verdana"/>
                <a:sym typeface="Verdana"/>
              </a:rPr>
              <a:t>Some questions courtesy of</a:t>
            </a:r>
            <a:r>
              <a:rPr lang="en" sz="1200">
                <a:uFill>
                  <a:noFill/>
                </a:uFill>
                <a:latin typeface="Verdana"/>
                <a:ea typeface="Verdana"/>
                <a:cs typeface="Verdana"/>
                <a:sym typeface="Verdana"/>
                <a:hlinkClick r:id="rId3"/>
              </a:rPr>
              <a:t> </a:t>
            </a:r>
            <a:r>
              <a:rPr lang="en" sz="1200" u="sng">
                <a:solidFill>
                  <a:schemeClr val="hlink"/>
                </a:solidFill>
                <a:latin typeface="Verdana"/>
                <a:ea typeface="Verdana"/>
                <a:cs typeface="Verdana"/>
                <a:sym typeface="Verdana"/>
                <a:hlinkClick r:id="rId3"/>
              </a:rPr>
              <a:t>www.commonsensemedia.org/educators</a:t>
            </a:r>
            <a:endParaRPr sz="1200" u="sng">
              <a:solidFill>
                <a:schemeClr val="hlink"/>
              </a:solidFill>
              <a:latin typeface="Verdana"/>
              <a:ea typeface="Verdana"/>
              <a:cs typeface="Verdana"/>
              <a:sym typeface="Verdana"/>
            </a:endParaRPr>
          </a:p>
          <a:p>
            <a:pPr marL="0" lvl="0" indent="0" algn="l" rtl="0">
              <a:spcBef>
                <a:spcPts val="1200"/>
              </a:spcBef>
              <a:spcAft>
                <a:spcPts val="1600"/>
              </a:spcAft>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Times New Roman</vt:lpstr>
      <vt:lpstr>Oswald</vt:lpstr>
      <vt:lpstr>Open Sans</vt:lpstr>
      <vt:lpstr>Playfair Display</vt:lpstr>
      <vt:lpstr>Verdana</vt:lpstr>
      <vt:lpstr>Montserrat</vt:lpstr>
      <vt:lpstr>PT Sans Narrow</vt:lpstr>
      <vt:lpstr>Pop</vt:lpstr>
      <vt:lpstr>Tropic</vt:lpstr>
      <vt:lpstr>What Are Digital Footprints?</vt:lpstr>
      <vt:lpstr>The PURPOSE  of this lesson is for students to identify the “digital footprint” they create online through their use of apps, websites, games, activities… and the implications of their footprint for jobs and college entry. </vt:lpstr>
      <vt:lpstr>Learning Objectives</vt:lpstr>
      <vt:lpstr>Lesson GOALS</vt:lpstr>
      <vt:lpstr>Think, Pair, Share</vt:lpstr>
      <vt:lpstr>3 Minute Share Out</vt:lpstr>
      <vt:lpstr>What is a digital footprint?</vt:lpstr>
      <vt:lpstr>What does your digital footprint say about you?</vt:lpstr>
      <vt:lpstr>Small Group Discussion</vt:lpstr>
      <vt:lpstr>Your Assignment: The 24 Hour Digital Activity Log</vt:lpstr>
      <vt:lpstr>The Take-Aways: </vt:lpstr>
      <vt:lpstr>Assessment and Reflection</vt:lpstr>
      <vt:lpstr>Reflection</vt:lpstr>
      <vt:lpstr>Model Rubric</vt:lpstr>
      <vt:lpstr>References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Digital Footprints?</dc:title>
  <dc:creator>Jennifer Ferguson</dc:creator>
  <cp:lastModifiedBy>Jennifer Ferguson</cp:lastModifiedBy>
  <cp:revision>1</cp:revision>
  <dcterms:modified xsi:type="dcterms:W3CDTF">2020-07-20T00:14:18Z</dcterms:modified>
</cp:coreProperties>
</file>