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17-6986-4EEF-9AF7-C40DA4422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A1F3-91E5-4078-BDE4-8A8DB2F7A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17-6986-4EEF-9AF7-C40DA4422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A1F3-91E5-4078-BDE4-8A8DB2F7A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17-6986-4EEF-9AF7-C40DA4422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A1F3-91E5-4078-BDE4-8A8DB2F7A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17-6986-4EEF-9AF7-C40DA4422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A1F3-91E5-4078-BDE4-8A8DB2F7A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17-6986-4EEF-9AF7-C40DA4422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A1F3-91E5-4078-BDE4-8A8DB2F7A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17-6986-4EEF-9AF7-C40DA4422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A1F3-91E5-4078-BDE4-8A8DB2F7A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17-6986-4EEF-9AF7-C40DA4422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A1F3-91E5-4078-BDE4-8A8DB2F7A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17-6986-4EEF-9AF7-C40DA4422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A1F3-91E5-4078-BDE4-8A8DB2F7A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17-6986-4EEF-9AF7-C40DA4422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A1F3-91E5-4078-BDE4-8A8DB2F7A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17-6986-4EEF-9AF7-C40DA4422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A1F3-91E5-4078-BDE4-8A8DB2F7A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7D17-6986-4EEF-9AF7-C40DA4422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A1F3-91E5-4078-BDE4-8A8DB2F7A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C7D17-6986-4EEF-9AF7-C40DA4422F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A1F3-91E5-4078-BDE4-8A8DB2F7A3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3082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自然语言处理课程第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次实验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3958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中文文本分类任务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中文信息检索任务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年春季学期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zh-CN" altLang="en-US" dirty="0"/>
              <a:t>通过中文文本分类</a:t>
            </a:r>
            <a:r>
              <a:rPr lang="en-US" altLang="zh-CN" dirty="0"/>
              <a:t>/</a:t>
            </a:r>
            <a:r>
              <a:rPr lang="zh-CN" altLang="en-US" dirty="0"/>
              <a:t>中文信息检索系统的实现，熟悉具体自然语言处理任务的解决路线图与所涉及常用技术；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zh-CN" altLang="en-US" dirty="0"/>
              <a:t>掌握自然语言处理中的一些重要基本模型的作用、原理与实现；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zh-CN" altLang="en-US" dirty="0"/>
              <a:t>熟悉自然语言处理中的一些常用资源的获取与使用方法；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9112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两个任务二选一（学有余力同学建议两个都做）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是否分组：最多可以</a:t>
            </a:r>
            <a:r>
              <a:rPr lang="en-US" altLang="zh-CN" dirty="0"/>
              <a:t>2</a:t>
            </a:r>
            <a:r>
              <a:rPr lang="zh-CN" altLang="en-US" dirty="0"/>
              <a:t>个人一组（交一份报告、一份程序）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实验安排：</a:t>
            </a:r>
            <a:endParaRPr lang="en-US" altLang="zh-CN" dirty="0"/>
          </a:p>
          <a:p>
            <a:pPr lvl="1"/>
            <a:r>
              <a:rPr lang="en-US" altLang="zh-CN" dirty="0"/>
              <a:t>3.20</a:t>
            </a:r>
            <a:r>
              <a:rPr lang="zh-CN" altLang="en-US" dirty="0"/>
              <a:t> 上机课：理解实验任务 </a:t>
            </a:r>
            <a:r>
              <a:rPr lang="en-US" altLang="zh-CN" dirty="0"/>
              <a:t>→ </a:t>
            </a:r>
            <a:r>
              <a:rPr lang="zh-CN" altLang="en-US" dirty="0"/>
              <a:t>构思解决方案 </a:t>
            </a:r>
            <a:r>
              <a:rPr lang="en-US" altLang="zh-CN" dirty="0"/>
              <a:t>→ </a:t>
            </a:r>
            <a:r>
              <a:rPr lang="zh-CN" altLang="en-US" dirty="0"/>
              <a:t>答疑</a:t>
            </a:r>
            <a:endParaRPr lang="en-US" altLang="zh-CN" dirty="0"/>
          </a:p>
          <a:p>
            <a:pPr lvl="1"/>
            <a:r>
              <a:rPr lang="en-US" altLang="zh-CN" dirty="0"/>
              <a:t>3.20-4.16</a:t>
            </a:r>
            <a:r>
              <a:rPr lang="zh-CN" altLang="en-US" dirty="0"/>
              <a:t>：  </a:t>
            </a:r>
            <a:r>
              <a:rPr lang="en-US" altLang="zh-CN" dirty="0"/>
              <a:t>→ </a:t>
            </a:r>
            <a:r>
              <a:rPr lang="zh-CN" altLang="en-US" dirty="0"/>
              <a:t>开发实现</a:t>
            </a:r>
            <a:endParaRPr lang="en-US" altLang="zh-CN" dirty="0"/>
          </a:p>
          <a:p>
            <a:pPr lvl="1"/>
            <a:r>
              <a:rPr lang="en-US" altLang="zh-CN" dirty="0"/>
              <a:t>4.17         → </a:t>
            </a:r>
            <a:r>
              <a:rPr lang="zh-CN" altLang="en-US" dirty="0"/>
              <a:t>提交程序</a:t>
            </a:r>
            <a:r>
              <a:rPr lang="en-US" altLang="zh-CN" dirty="0"/>
              <a:t>&amp;</a:t>
            </a:r>
            <a:r>
              <a:rPr lang="zh-CN" altLang="en-US" dirty="0"/>
              <a:t>报告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任务要求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文本分类系统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9851" y="2664181"/>
            <a:ext cx="1682045" cy="73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预处理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608695" y="2664180"/>
            <a:ext cx="2003775" cy="73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文本表示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715955" y="2695222"/>
            <a:ext cx="1682045" cy="73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  <a:endParaRPr lang="zh-CN" altLang="en-US" b="1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64829" y="3025424"/>
            <a:ext cx="109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513673" y="3025424"/>
            <a:ext cx="109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620933" y="3039533"/>
            <a:ext cx="109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9398000" y="3056466"/>
            <a:ext cx="109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-8463" y="2840758"/>
            <a:ext cx="109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7B4"/>
                </a:solidFill>
              </a:rPr>
              <a:t>文档</a:t>
            </a:r>
            <a:endParaRPr lang="zh-CN" altLang="en-US" b="1" dirty="0">
              <a:solidFill>
                <a:srgbClr val="0067B4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05379" y="2716367"/>
            <a:ext cx="112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7B4"/>
                </a:solidFill>
              </a:rPr>
              <a:t>带分类标签的文档</a:t>
            </a:r>
            <a:endParaRPr lang="zh-CN" altLang="en-US" b="1" dirty="0">
              <a:solidFill>
                <a:srgbClr val="0067B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9851" y="3429000"/>
            <a:ext cx="824090" cy="1416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中文分词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2700873" y="3429000"/>
            <a:ext cx="824090" cy="1416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虚词过滤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4614341" y="3429001"/>
            <a:ext cx="666045" cy="14167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表示模型设计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5280383" y="3429000"/>
            <a:ext cx="666045" cy="14167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文本特征选择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5946425" y="3428999"/>
            <a:ext cx="666045" cy="14167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特征权重计算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7715956" y="3455618"/>
            <a:ext cx="824091" cy="1416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分类器训练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8556977" y="3455618"/>
            <a:ext cx="824091" cy="1416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分类效果评测</a:t>
            </a:r>
            <a:endParaRPr lang="zh-CN" altLang="en-US" b="1" dirty="0"/>
          </a:p>
        </p:txBody>
      </p:sp>
      <p:sp>
        <p:nvSpPr>
          <p:cNvPr id="20" name="矩形: 圆角 19"/>
          <p:cNvSpPr/>
          <p:nvPr/>
        </p:nvSpPr>
        <p:spPr>
          <a:xfrm>
            <a:off x="1188162" y="1916539"/>
            <a:ext cx="5746044" cy="426720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84154" y="5398909"/>
            <a:ext cx="5154060" cy="58477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自己编程从源码层实现；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r>
              <a:rPr lang="zh-CN" altLang="en-US" sz="1600" b="1" dirty="0">
                <a:solidFill>
                  <a:srgbClr val="C00000"/>
                </a:solidFill>
              </a:rPr>
              <a:t>分词包、</a:t>
            </a:r>
            <a:r>
              <a:rPr lang="en-US" altLang="zh-CN" sz="1600" b="1" dirty="0">
                <a:solidFill>
                  <a:srgbClr val="C00000"/>
                </a:solidFill>
              </a:rPr>
              <a:t>LDA</a:t>
            </a:r>
            <a:r>
              <a:rPr lang="zh-CN" altLang="en-US" sz="1600" b="1" dirty="0">
                <a:solidFill>
                  <a:srgbClr val="C00000"/>
                </a:solidFill>
              </a:rPr>
              <a:t>模型训练（如果采用）可以集成开源工具；</a:t>
            </a:r>
            <a:endParaRPr lang="zh-CN" altLang="en-US" sz="1600" dirty="0">
              <a:solidFill>
                <a:srgbClr val="CC3300"/>
              </a:solidFill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7377273" y="1916539"/>
            <a:ext cx="2655730" cy="4267200"/>
          </a:xfrm>
          <a:prstGeom prst="round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55973" y="5398909"/>
            <a:ext cx="2475105" cy="58477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2060"/>
                </a:solidFill>
              </a:rPr>
              <a:t>可以采用工具箱、第三方软件、开源框架来实现；</a:t>
            </a:r>
            <a:endParaRPr lang="en-US" altLang="zh-CN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任务要求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信息检索系统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1095" y="2630314"/>
            <a:ext cx="1682045" cy="73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预处理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969939" y="2630313"/>
            <a:ext cx="2012238" cy="73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文本标引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077199" y="2661355"/>
            <a:ext cx="1682045" cy="733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相似度估计</a:t>
            </a:r>
            <a:endParaRPr lang="zh-CN" altLang="en-US" b="1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321095" y="2991557"/>
            <a:ext cx="90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874917" y="2991557"/>
            <a:ext cx="109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982177" y="3005666"/>
            <a:ext cx="109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9759244" y="3022599"/>
            <a:ext cx="109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3884" y="2699433"/>
            <a:ext cx="119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7B4"/>
                </a:solidFill>
              </a:rPr>
              <a:t>文档</a:t>
            </a:r>
            <a:endParaRPr lang="en-US" altLang="zh-CN" b="1" dirty="0">
              <a:solidFill>
                <a:srgbClr val="0067B4"/>
              </a:solidFill>
            </a:endParaRPr>
          </a:p>
          <a:p>
            <a:r>
              <a:rPr lang="zh-CN" altLang="en-US" b="1" dirty="0">
                <a:solidFill>
                  <a:srgbClr val="0067B4"/>
                </a:solidFill>
              </a:rPr>
              <a:t>查询条件</a:t>
            </a:r>
            <a:endParaRPr lang="zh-CN" altLang="en-US" b="1" dirty="0">
              <a:solidFill>
                <a:srgbClr val="0067B4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51074" y="2560933"/>
            <a:ext cx="1124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7B4"/>
                </a:solidFill>
              </a:rPr>
              <a:t>满足查询条件的文档列表</a:t>
            </a:r>
            <a:endParaRPr lang="zh-CN" altLang="en-US" b="1" dirty="0">
              <a:solidFill>
                <a:srgbClr val="0067B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21095" y="3395133"/>
            <a:ext cx="824090" cy="1416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中文分词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3062117" y="3395133"/>
            <a:ext cx="824090" cy="1416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虚词过滤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4989689" y="3421749"/>
            <a:ext cx="666045" cy="14167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文本特征选择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5672664" y="3425984"/>
            <a:ext cx="666045" cy="14167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特征权重计算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8077200" y="3421751"/>
            <a:ext cx="824091" cy="1416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相似度计算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8918221" y="3421751"/>
            <a:ext cx="824091" cy="1416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排序返值</a:t>
            </a:r>
            <a:endParaRPr lang="zh-CN" altLang="en-US" b="1" dirty="0"/>
          </a:p>
        </p:txBody>
      </p:sp>
      <p:sp>
        <p:nvSpPr>
          <p:cNvPr id="20" name="矩形: 圆角 19"/>
          <p:cNvSpPr/>
          <p:nvPr/>
        </p:nvSpPr>
        <p:spPr>
          <a:xfrm>
            <a:off x="1845398" y="1882672"/>
            <a:ext cx="8235578" cy="426720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28656" y="5254584"/>
            <a:ext cx="5154060" cy="58477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自己编程从源码层实现；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r>
              <a:rPr lang="zh-CN" altLang="en-US" sz="1600" b="1" dirty="0">
                <a:solidFill>
                  <a:srgbClr val="C00000"/>
                </a:solidFill>
              </a:rPr>
              <a:t>分词包可以集成开源工具；</a:t>
            </a:r>
            <a:endParaRPr lang="zh-CN" altLang="en-US" sz="1600" dirty="0">
              <a:solidFill>
                <a:srgbClr val="CC33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55639" y="3421749"/>
            <a:ext cx="666045" cy="14167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编码成向量矩阵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195" y="1690688"/>
            <a:ext cx="12006805" cy="49471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应包含（但不限于）以下部分：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方案设计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方案实现说明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结果评测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小结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dirty="0"/>
              <a:t>提交形式</a:t>
            </a:r>
            <a:r>
              <a:rPr lang="en-US" altLang="zh-CN" dirty="0"/>
              <a:t>: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需同时提交：打印版的报告</a:t>
            </a:r>
            <a:r>
              <a:rPr lang="en-US" altLang="zh-CN" dirty="0"/>
              <a:t> + </a:t>
            </a:r>
            <a:r>
              <a:rPr lang="zh-CN" altLang="en-US" dirty="0"/>
              <a:t>电子版的报告和程序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打印版于</a:t>
            </a:r>
            <a:r>
              <a:rPr lang="en-US" altLang="zh-CN" dirty="0"/>
              <a:t>4.17</a:t>
            </a:r>
            <a:r>
              <a:rPr lang="zh-CN" altLang="en-US" dirty="0"/>
              <a:t>日课上当面交给我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电子版压缩后，以“用学号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+NLP</a:t>
            </a:r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” 命名寄至邮箱</a:t>
            </a:r>
            <a:r>
              <a:rPr lang="en-US" altLang="zh-CN" dirty="0">
                <a:solidFill>
                  <a:srgbClr val="C00000"/>
                </a:solidFill>
              </a:rPr>
              <a:t>txu_homework@163.com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表格</Application>
  <PresentationFormat>宽屏</PresentationFormat>
  <Paragraphs>99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Office 主题​​</vt:lpstr>
      <vt:lpstr>自然语言处理课程第1次实验</vt:lpstr>
      <vt:lpstr>实验目的</vt:lpstr>
      <vt:lpstr>实验要求</vt:lpstr>
      <vt:lpstr>任务要求——文本分类系统</vt:lpstr>
      <vt:lpstr>任务要求——信息检索系统</vt:lpstr>
      <vt:lpstr>实验报告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txu</dc:creator>
  <cp:lastModifiedBy>徐涛</cp:lastModifiedBy>
  <cp:revision>14</cp:revision>
  <dcterms:created xsi:type="dcterms:W3CDTF">2023-03-16T10:26:21Z</dcterms:created>
  <dcterms:modified xsi:type="dcterms:W3CDTF">2023-03-16T10:26:21Z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CD49EBE0ECCF6923CCEE1264BACCE2C6_42</vt:lpwstr>
  </property>
  <property fmtid="{D5CDD505-2E9C-101B-9397-08002B2CF9AE}" pid="3" name="KSOProductBuildVer">
    <vt:lpwstr>2052-5.2.0.7734</vt:lpwstr>
  </property>
</Properties>
</file>