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58" r:id="rId4"/>
    <p:sldId id="268" r:id="rId5"/>
    <p:sldId id="259" r:id="rId6"/>
    <p:sldId id="267" r:id="rId7"/>
    <p:sldId id="260" r:id="rId8"/>
    <p:sldId id="281" r:id="rId9"/>
    <p:sldId id="262" r:id="rId10"/>
    <p:sldId id="269" r:id="rId11"/>
    <p:sldId id="271" r:id="rId12"/>
    <p:sldId id="264" r:id="rId13"/>
    <p:sldId id="263" r:id="rId14"/>
    <p:sldId id="274" r:id="rId15"/>
    <p:sldId id="275" r:id="rId16"/>
    <p:sldId id="276" r:id="rId17"/>
    <p:sldId id="278" r:id="rId18"/>
    <p:sldId id="280"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899F"/>
    <a:srgbClr val="007D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43"/>
    <p:restoredTop sz="96327"/>
  </p:normalViewPr>
  <p:slideViewPr>
    <p:cSldViewPr snapToGrid="0" snapToObjects="1">
      <p:cViewPr>
        <p:scale>
          <a:sx n="180" d="100"/>
          <a:sy n="180" d="100"/>
        </p:scale>
        <p:origin x="1016"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12822-C163-5442-8146-B5F20BB242F8}" type="datetimeFigureOut">
              <a:rPr lang="en-US" smtClean="0"/>
              <a:t>5/7/21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48E31E-76D7-6D44-8982-2FD8532DD924}" type="slidenum">
              <a:rPr lang="en-US" smtClean="0"/>
              <a:t>‹#›</a:t>
            </a:fld>
            <a:endParaRPr lang="en-US"/>
          </a:p>
        </p:txBody>
      </p:sp>
    </p:spTree>
    <p:extLst>
      <p:ext uri="{BB962C8B-B14F-4D97-AF65-F5344CB8AC3E}">
        <p14:creationId xmlns:p14="http://schemas.microsoft.com/office/powerpoint/2010/main" val="3597703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off I want to thank you all for meeting today. Me and my thesis work feel really appreciative there was a time that worked for everyone. I want to give everyone an update on my thesis work. I have about twenty slides and am primarily looking for feedback on my last aim. So while of course feel free to interrupt me, also please leave a little time for discussing my last aim. </a:t>
            </a:r>
            <a:r>
              <a:rPr lang="en-US" dirty="0" err="1"/>
              <a:t>YOu</a:t>
            </a:r>
            <a:r>
              <a:rPr lang="en-US" dirty="0"/>
              <a:t> all have been in many more thesis meetings than I have so let me know if that format isn't consistent with their point.</a:t>
            </a:r>
          </a:p>
          <a:p>
            <a:r>
              <a:rPr lang="en-US" dirty="0"/>
              <a:t>Also, I believe I've let all of you know individually but I applied to a position as Yosemite National Park's Wildlife Data Manager and got the position. woo </a:t>
            </a:r>
            <a:r>
              <a:rPr lang="en-US" dirty="0" err="1"/>
              <a:t>hoo</a:t>
            </a:r>
            <a:r>
              <a:rPr lang="en-US" dirty="0"/>
              <a:t>! I will be starting that position in July and will be working part time towards finishing my degree from then on.</a:t>
            </a:r>
          </a:p>
          <a:p>
            <a:r>
              <a:rPr lang="en-US" dirty="0"/>
              <a:t>Anyways, onto my research––I think all of you know by now but just in case any interactions that you've had with me has been wiped from your memory I've been working on the genome assembly and investigation of the delta smelt genome for estimates of effective population size and identification of sex-specific markers.</a:t>
            </a:r>
          </a:p>
        </p:txBody>
      </p:sp>
      <p:sp>
        <p:nvSpPr>
          <p:cNvPr id="4" name="Slide Number Placeholder 3"/>
          <p:cNvSpPr>
            <a:spLocks noGrp="1"/>
          </p:cNvSpPr>
          <p:nvPr>
            <p:ph type="sldNum" sz="quarter" idx="5"/>
          </p:nvPr>
        </p:nvSpPr>
        <p:spPr/>
        <p:txBody>
          <a:bodyPr/>
          <a:lstStyle/>
          <a:p>
            <a:fld id="{5F48E31E-76D7-6D44-8982-2FD8532DD924}" type="slidenum">
              <a:rPr lang="en-US" smtClean="0"/>
              <a:t>1</a:t>
            </a:fld>
            <a:endParaRPr lang="en-US"/>
          </a:p>
        </p:txBody>
      </p:sp>
    </p:spTree>
    <p:extLst>
      <p:ext uri="{BB962C8B-B14F-4D97-AF65-F5344CB8AC3E}">
        <p14:creationId xmlns:p14="http://schemas.microsoft.com/office/powerpoint/2010/main" val="2024338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first aim is to produce a high-quality reference genome for delta smelt</a:t>
            </a:r>
          </a:p>
          <a:p>
            <a:r>
              <a:rPr lang="en-US" dirty="0"/>
              <a:t>My second aim is to estimate contemporary and historical effective population size using temporal data from roughly 25 generation of delta smelt.</a:t>
            </a:r>
          </a:p>
          <a:p>
            <a:r>
              <a:rPr lang="en-US" dirty="0"/>
              <a:t>My third and last aim is to identify sex-specific markers that can be used to non-invasively (aka genetically) sex wild and captive delta smelt. This is the topic that I'm hoping to glean some advice for</a:t>
            </a:r>
          </a:p>
        </p:txBody>
      </p:sp>
      <p:sp>
        <p:nvSpPr>
          <p:cNvPr id="4" name="Slide Number Placeholder 3"/>
          <p:cNvSpPr>
            <a:spLocks noGrp="1"/>
          </p:cNvSpPr>
          <p:nvPr>
            <p:ph type="sldNum" sz="quarter" idx="5"/>
          </p:nvPr>
        </p:nvSpPr>
        <p:spPr/>
        <p:txBody>
          <a:bodyPr/>
          <a:lstStyle/>
          <a:p>
            <a:fld id="{5F48E31E-76D7-6D44-8982-2FD8532DD924}" type="slidenum">
              <a:rPr lang="en-US" smtClean="0"/>
              <a:t>2</a:t>
            </a:fld>
            <a:endParaRPr lang="en-US"/>
          </a:p>
        </p:txBody>
      </p:sp>
    </p:spTree>
    <p:extLst>
      <p:ext uri="{BB962C8B-B14F-4D97-AF65-F5344CB8AC3E}">
        <p14:creationId xmlns:p14="http://schemas.microsoft.com/office/powerpoint/2010/main" val="1959229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first aim I carried out two hybrid assemblies one with a female and one with a male delta smelt. originally I was intending to only used 10X Genomics linked-read sequencing and Phase Genomics hi-c but I struck a bit of luck and the price of </a:t>
            </a:r>
            <a:r>
              <a:rPr lang="en-US" dirty="0" err="1"/>
              <a:t>pacbio</a:t>
            </a:r>
            <a:r>
              <a:rPr lang="en-US" dirty="0"/>
              <a:t> sequencing dropped dramatically a few years ago, we recovered the loci sequences from a linkage map study by Lew et al 2015 and I was able to collaborate with the Delaney lab to karyotype delta smelt for a non-sequence based chromosome number. count</a:t>
            </a:r>
          </a:p>
        </p:txBody>
      </p:sp>
      <p:sp>
        <p:nvSpPr>
          <p:cNvPr id="4" name="Slide Number Placeholder 3"/>
          <p:cNvSpPr>
            <a:spLocks noGrp="1"/>
          </p:cNvSpPr>
          <p:nvPr>
            <p:ph type="sldNum" sz="quarter" idx="5"/>
          </p:nvPr>
        </p:nvSpPr>
        <p:spPr/>
        <p:txBody>
          <a:bodyPr/>
          <a:lstStyle/>
          <a:p>
            <a:fld id="{5F48E31E-76D7-6D44-8982-2FD8532DD924}" type="slidenum">
              <a:rPr lang="en-US" smtClean="0"/>
              <a:t>3</a:t>
            </a:fld>
            <a:endParaRPr lang="en-US"/>
          </a:p>
        </p:txBody>
      </p:sp>
    </p:spTree>
    <p:extLst>
      <p:ext uri="{BB962C8B-B14F-4D97-AF65-F5344CB8AC3E}">
        <p14:creationId xmlns:p14="http://schemas.microsoft.com/office/powerpoint/2010/main" val="2480127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ran two separate experiments to karyotype the fish. The first ended up being a bit of a trial run to get the process of selecting and processing individuals. We used juvenile fish that were about 100 days post hatch. Upon dissection we sex the fish and separated the head kidney (which would have cells dividing at a rapid rate) into male and female pools. Unfortunately, we didn't find many cells with usable chromosomes were suspended at the correct step of mitosis and this was the best image we captured. It does tell us 2n=56 but cannot give any further information like chromosome composition or tell if there is the presence of a sex chromosome.</a:t>
            </a:r>
          </a:p>
        </p:txBody>
      </p:sp>
      <p:sp>
        <p:nvSpPr>
          <p:cNvPr id="4" name="Slide Number Placeholder 3"/>
          <p:cNvSpPr>
            <a:spLocks noGrp="1"/>
          </p:cNvSpPr>
          <p:nvPr>
            <p:ph type="sldNum" sz="quarter" idx="5"/>
          </p:nvPr>
        </p:nvSpPr>
        <p:spPr/>
        <p:txBody>
          <a:bodyPr/>
          <a:lstStyle/>
          <a:p>
            <a:fld id="{5F48E31E-76D7-6D44-8982-2FD8532DD924}" type="slidenum">
              <a:rPr lang="en-US" smtClean="0"/>
              <a:t>4</a:t>
            </a:fld>
            <a:endParaRPr lang="en-US"/>
          </a:p>
        </p:txBody>
      </p:sp>
    </p:spTree>
    <p:extLst>
      <p:ext uri="{BB962C8B-B14F-4D97-AF65-F5344CB8AC3E}">
        <p14:creationId xmlns:p14="http://schemas.microsoft.com/office/powerpoint/2010/main" val="3702518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karyotyping study was happening I was also working to assemble the genome of delta smelt. This slide gives a rough idea of the steps I took to complete the assemblies. </a:t>
            </a:r>
          </a:p>
          <a:p>
            <a:r>
              <a:rPr lang="en-US" dirty="0"/>
              <a:t>First, I sampled the fish and either brought the tissues samples to the DNA Technologies Core for extraction and sequencing, or shipped them to Phase for extraction and hi-c sequencing.</a:t>
            </a:r>
          </a:p>
          <a:p>
            <a:r>
              <a:rPr lang="en-US" dirty="0"/>
              <a:t>Once I received the long-read sequencing data I ran a primary assembly using just the long reads. </a:t>
            </a:r>
          </a:p>
          <a:p>
            <a:r>
              <a:rPr lang="en-US" dirty="0"/>
              <a:t>I then purged the assembly of duplicated </a:t>
            </a:r>
            <a:r>
              <a:rPr lang="en-US" dirty="0" err="1"/>
              <a:t>haplotigs</a:t>
            </a:r>
            <a:r>
              <a:rPr lang="en-US" dirty="0"/>
              <a:t> and scaffolded the assembly using the long-range information from the linked-reads.</a:t>
            </a:r>
          </a:p>
          <a:p>
            <a:r>
              <a:rPr lang="en-US" dirty="0"/>
              <a:t>I then further </a:t>
            </a:r>
            <a:r>
              <a:rPr lang="en-US" dirty="0" err="1"/>
              <a:t>scaffoled</a:t>
            </a:r>
            <a:r>
              <a:rPr lang="en-US" dirty="0"/>
              <a:t> the linked and long read assembly using the ultra long-range information from the hi-c data. </a:t>
            </a:r>
          </a:p>
          <a:p>
            <a:r>
              <a:rPr lang="en-US" dirty="0"/>
              <a:t>After, I used the linkage map loci to anchor the by now very large scaffolds into chromosome level scaffolds.</a:t>
            </a:r>
          </a:p>
          <a:p>
            <a:r>
              <a:rPr lang="en-US" dirty="0"/>
              <a:t>The BUSCO statistics of the male and female assemblies were fairly comparable. But female assembly has air parenthesis better N50 and L50 statistics while the male assembly length is slightly longer. This could be due to the presence of a male chromosome but alas, perhaps let's hold off on this until aim 3.</a:t>
            </a:r>
          </a:p>
        </p:txBody>
      </p:sp>
      <p:sp>
        <p:nvSpPr>
          <p:cNvPr id="4" name="Slide Number Placeholder 3"/>
          <p:cNvSpPr>
            <a:spLocks noGrp="1"/>
          </p:cNvSpPr>
          <p:nvPr>
            <p:ph type="sldNum" sz="quarter" idx="5"/>
          </p:nvPr>
        </p:nvSpPr>
        <p:spPr/>
        <p:txBody>
          <a:bodyPr/>
          <a:lstStyle/>
          <a:p>
            <a:fld id="{5F48E31E-76D7-6D44-8982-2FD8532DD924}" type="slidenum">
              <a:rPr lang="en-US" smtClean="0"/>
              <a:t>5</a:t>
            </a:fld>
            <a:endParaRPr lang="en-US"/>
          </a:p>
        </p:txBody>
      </p:sp>
    </p:spTree>
    <p:extLst>
      <p:ext uri="{BB962C8B-B14F-4D97-AF65-F5344CB8AC3E}">
        <p14:creationId xmlns:p14="http://schemas.microsoft.com/office/powerpoint/2010/main" val="321797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will be manually curating the assembly according to a newly published paper from Howe et al (2021) which has many members of the Vertebrate Genome Project on the author line and has been useful in bettering or finalizing their assemblies.</a:t>
            </a:r>
          </a:p>
          <a:p>
            <a:r>
              <a:rPr lang="en-US" dirty="0"/>
              <a:t>Once I clean up the assemblies a bit I will upload them to NCBI</a:t>
            </a:r>
          </a:p>
          <a:p>
            <a:r>
              <a:rPr lang="en-US" dirty="0"/>
              <a:t>Then write everything up.</a:t>
            </a:r>
          </a:p>
        </p:txBody>
      </p:sp>
      <p:sp>
        <p:nvSpPr>
          <p:cNvPr id="4" name="Slide Number Placeholder 3"/>
          <p:cNvSpPr>
            <a:spLocks noGrp="1"/>
          </p:cNvSpPr>
          <p:nvPr>
            <p:ph type="sldNum" sz="quarter" idx="5"/>
          </p:nvPr>
        </p:nvSpPr>
        <p:spPr/>
        <p:txBody>
          <a:bodyPr/>
          <a:lstStyle/>
          <a:p>
            <a:fld id="{5F48E31E-76D7-6D44-8982-2FD8532DD924}" type="slidenum">
              <a:rPr lang="en-US" smtClean="0"/>
              <a:t>6</a:t>
            </a:fld>
            <a:endParaRPr lang="en-US"/>
          </a:p>
        </p:txBody>
      </p:sp>
    </p:spTree>
    <p:extLst>
      <p:ext uri="{BB962C8B-B14F-4D97-AF65-F5344CB8AC3E}">
        <p14:creationId xmlns:p14="http://schemas.microsoft.com/office/powerpoint/2010/main" val="2851574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second aim of inferring the effective population size of delta smelt, I ran a preliminary analysis while I was carrying out the genome assembly. The dataset for this portion of my project consists of 2945 individuals spanning about 25 birth years. As a reminder delta smelt have an annual life cycle so each years also corresponds to a different generation. My initial analysis estimated historical and contemporary Ne using a de novo RAD-sequencing based "reference assembly".</a:t>
            </a:r>
          </a:p>
        </p:txBody>
      </p:sp>
      <p:sp>
        <p:nvSpPr>
          <p:cNvPr id="4" name="Slide Number Placeholder 3"/>
          <p:cNvSpPr>
            <a:spLocks noGrp="1"/>
          </p:cNvSpPr>
          <p:nvPr>
            <p:ph type="sldNum" sz="quarter" idx="5"/>
          </p:nvPr>
        </p:nvSpPr>
        <p:spPr/>
        <p:txBody>
          <a:bodyPr/>
          <a:lstStyle/>
          <a:p>
            <a:fld id="{5F48E31E-76D7-6D44-8982-2FD8532DD924}" type="slidenum">
              <a:rPr lang="en-US" smtClean="0"/>
              <a:t>7</a:t>
            </a:fld>
            <a:endParaRPr lang="en-US"/>
          </a:p>
        </p:txBody>
      </p:sp>
    </p:spTree>
    <p:extLst>
      <p:ext uri="{BB962C8B-B14F-4D97-AF65-F5344CB8AC3E}">
        <p14:creationId xmlns:p14="http://schemas.microsoft.com/office/powerpoint/2010/main" val="999912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2E339E-0200-6944-94FF-2611EDCA0E53}"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8F0C4-A4D1-C84F-AEA5-E45880462CC1}" type="slidenum">
              <a:rPr lang="en-US" smtClean="0"/>
              <a:t>‹#›</a:t>
            </a:fld>
            <a:endParaRPr lang="en-US"/>
          </a:p>
        </p:txBody>
      </p:sp>
    </p:spTree>
    <p:extLst>
      <p:ext uri="{BB962C8B-B14F-4D97-AF65-F5344CB8AC3E}">
        <p14:creationId xmlns:p14="http://schemas.microsoft.com/office/powerpoint/2010/main" val="4272084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2E339E-0200-6944-94FF-2611EDCA0E53}"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8F0C4-A4D1-C84F-AEA5-E45880462CC1}" type="slidenum">
              <a:rPr lang="en-US" smtClean="0"/>
              <a:t>‹#›</a:t>
            </a:fld>
            <a:endParaRPr lang="en-US"/>
          </a:p>
        </p:txBody>
      </p:sp>
    </p:spTree>
    <p:extLst>
      <p:ext uri="{BB962C8B-B14F-4D97-AF65-F5344CB8AC3E}">
        <p14:creationId xmlns:p14="http://schemas.microsoft.com/office/powerpoint/2010/main" val="2847793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2E339E-0200-6944-94FF-2611EDCA0E53}"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8F0C4-A4D1-C84F-AEA5-E45880462CC1}" type="slidenum">
              <a:rPr lang="en-US" smtClean="0"/>
              <a:t>‹#›</a:t>
            </a:fld>
            <a:endParaRPr lang="en-US"/>
          </a:p>
        </p:txBody>
      </p:sp>
    </p:spTree>
    <p:extLst>
      <p:ext uri="{BB962C8B-B14F-4D97-AF65-F5344CB8AC3E}">
        <p14:creationId xmlns:p14="http://schemas.microsoft.com/office/powerpoint/2010/main" val="253508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2E339E-0200-6944-94FF-2611EDCA0E53}"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8F0C4-A4D1-C84F-AEA5-E45880462CC1}" type="slidenum">
              <a:rPr lang="en-US" smtClean="0"/>
              <a:t>‹#›</a:t>
            </a:fld>
            <a:endParaRPr lang="en-US"/>
          </a:p>
        </p:txBody>
      </p:sp>
    </p:spTree>
    <p:extLst>
      <p:ext uri="{BB962C8B-B14F-4D97-AF65-F5344CB8AC3E}">
        <p14:creationId xmlns:p14="http://schemas.microsoft.com/office/powerpoint/2010/main" val="4252833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2E339E-0200-6944-94FF-2611EDCA0E53}"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8F0C4-A4D1-C84F-AEA5-E45880462CC1}" type="slidenum">
              <a:rPr lang="en-US" smtClean="0"/>
              <a:t>‹#›</a:t>
            </a:fld>
            <a:endParaRPr lang="en-US"/>
          </a:p>
        </p:txBody>
      </p:sp>
    </p:spTree>
    <p:extLst>
      <p:ext uri="{BB962C8B-B14F-4D97-AF65-F5344CB8AC3E}">
        <p14:creationId xmlns:p14="http://schemas.microsoft.com/office/powerpoint/2010/main" val="264745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2E339E-0200-6944-94FF-2611EDCA0E53}"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8F0C4-A4D1-C84F-AEA5-E45880462CC1}" type="slidenum">
              <a:rPr lang="en-US" smtClean="0"/>
              <a:t>‹#›</a:t>
            </a:fld>
            <a:endParaRPr lang="en-US"/>
          </a:p>
        </p:txBody>
      </p:sp>
    </p:spTree>
    <p:extLst>
      <p:ext uri="{BB962C8B-B14F-4D97-AF65-F5344CB8AC3E}">
        <p14:creationId xmlns:p14="http://schemas.microsoft.com/office/powerpoint/2010/main" val="1443957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2E339E-0200-6944-94FF-2611EDCA0E53}" type="datetimeFigureOut">
              <a:rPr lang="en-US" smtClean="0"/>
              <a:t>5/7/21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38F0C4-A4D1-C84F-AEA5-E45880462CC1}" type="slidenum">
              <a:rPr lang="en-US" smtClean="0"/>
              <a:t>‹#›</a:t>
            </a:fld>
            <a:endParaRPr lang="en-US"/>
          </a:p>
        </p:txBody>
      </p:sp>
    </p:spTree>
    <p:extLst>
      <p:ext uri="{BB962C8B-B14F-4D97-AF65-F5344CB8AC3E}">
        <p14:creationId xmlns:p14="http://schemas.microsoft.com/office/powerpoint/2010/main" val="123688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2E339E-0200-6944-94FF-2611EDCA0E53}" type="datetimeFigureOut">
              <a:rPr lang="en-US" smtClean="0"/>
              <a:t>5/7/21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38F0C4-A4D1-C84F-AEA5-E45880462CC1}" type="slidenum">
              <a:rPr lang="en-US" smtClean="0"/>
              <a:t>‹#›</a:t>
            </a:fld>
            <a:endParaRPr lang="en-US"/>
          </a:p>
        </p:txBody>
      </p:sp>
    </p:spTree>
    <p:extLst>
      <p:ext uri="{BB962C8B-B14F-4D97-AF65-F5344CB8AC3E}">
        <p14:creationId xmlns:p14="http://schemas.microsoft.com/office/powerpoint/2010/main" val="129085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E339E-0200-6944-94FF-2611EDCA0E53}" type="datetimeFigureOut">
              <a:rPr lang="en-US" smtClean="0"/>
              <a:t>5/7/21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38F0C4-A4D1-C84F-AEA5-E45880462CC1}" type="slidenum">
              <a:rPr lang="en-US" smtClean="0"/>
              <a:t>‹#›</a:t>
            </a:fld>
            <a:endParaRPr lang="en-US"/>
          </a:p>
        </p:txBody>
      </p:sp>
    </p:spTree>
    <p:extLst>
      <p:ext uri="{BB962C8B-B14F-4D97-AF65-F5344CB8AC3E}">
        <p14:creationId xmlns:p14="http://schemas.microsoft.com/office/powerpoint/2010/main" val="238023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2E339E-0200-6944-94FF-2611EDCA0E53}"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8F0C4-A4D1-C84F-AEA5-E45880462CC1}" type="slidenum">
              <a:rPr lang="en-US" smtClean="0"/>
              <a:t>‹#›</a:t>
            </a:fld>
            <a:endParaRPr lang="en-US"/>
          </a:p>
        </p:txBody>
      </p:sp>
    </p:spTree>
    <p:extLst>
      <p:ext uri="{BB962C8B-B14F-4D97-AF65-F5344CB8AC3E}">
        <p14:creationId xmlns:p14="http://schemas.microsoft.com/office/powerpoint/2010/main" val="23255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2E339E-0200-6944-94FF-2611EDCA0E53}"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8F0C4-A4D1-C84F-AEA5-E45880462CC1}" type="slidenum">
              <a:rPr lang="en-US" smtClean="0"/>
              <a:t>‹#›</a:t>
            </a:fld>
            <a:endParaRPr lang="en-US"/>
          </a:p>
        </p:txBody>
      </p:sp>
    </p:spTree>
    <p:extLst>
      <p:ext uri="{BB962C8B-B14F-4D97-AF65-F5344CB8AC3E}">
        <p14:creationId xmlns:p14="http://schemas.microsoft.com/office/powerpoint/2010/main" val="2209607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E339E-0200-6944-94FF-2611EDCA0E53}" type="datetimeFigureOut">
              <a:rPr lang="en-US" smtClean="0"/>
              <a:t>5/7/21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8F0C4-A4D1-C84F-AEA5-E45880462CC1}" type="slidenum">
              <a:rPr lang="en-US" smtClean="0"/>
              <a:t>‹#›</a:t>
            </a:fld>
            <a:endParaRPr lang="en-US"/>
          </a:p>
        </p:txBody>
      </p:sp>
    </p:spTree>
    <p:extLst>
      <p:ext uri="{BB962C8B-B14F-4D97-AF65-F5344CB8AC3E}">
        <p14:creationId xmlns:p14="http://schemas.microsoft.com/office/powerpoint/2010/main" val="12703159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BF52D-11E5-E149-9B7E-002468DC64D9}"/>
              </a:ext>
            </a:extLst>
          </p:cNvPr>
          <p:cNvSpPr>
            <a:spLocks noGrp="1"/>
          </p:cNvSpPr>
          <p:nvPr>
            <p:ph type="ctrTitle"/>
          </p:nvPr>
        </p:nvSpPr>
        <p:spPr>
          <a:xfrm>
            <a:off x="1266092" y="1122363"/>
            <a:ext cx="9592408" cy="2165960"/>
          </a:xfrm>
        </p:spPr>
        <p:txBody>
          <a:bodyPr>
            <a:normAutofit/>
          </a:bodyPr>
          <a:lstStyle/>
          <a:p>
            <a:r>
              <a:rPr lang="en-US" sz="3000" dirty="0"/>
              <a:t>Genome assembly and investigation of </a:t>
            </a:r>
            <a:r>
              <a:rPr lang="en-US" sz="3000" i="1" dirty="0" err="1"/>
              <a:t>Hypomesus</a:t>
            </a:r>
            <a:r>
              <a:rPr lang="en-US" sz="3000" i="1" dirty="0"/>
              <a:t> </a:t>
            </a:r>
            <a:r>
              <a:rPr lang="en-US" sz="3000" i="1" dirty="0" err="1"/>
              <a:t>transpacificus</a:t>
            </a:r>
            <a:r>
              <a:rPr lang="en-US" sz="3000" dirty="0"/>
              <a:t> (delta smelt) genome for estimates of effective</a:t>
            </a:r>
            <a:br>
              <a:rPr lang="en-US" sz="3000" dirty="0"/>
            </a:br>
            <a:r>
              <a:rPr lang="en-US" sz="3000" dirty="0"/>
              <a:t>population sizes and identification of sex-specific markers.</a:t>
            </a:r>
          </a:p>
        </p:txBody>
      </p:sp>
      <p:sp>
        <p:nvSpPr>
          <p:cNvPr id="3" name="Subtitle 2">
            <a:extLst>
              <a:ext uri="{FF2B5EF4-FFF2-40B4-BE49-F238E27FC236}">
                <a16:creationId xmlns:a16="http://schemas.microsoft.com/office/drawing/2014/main" id="{47A2281E-EF7C-2C4B-9660-26AF22DC4A8B}"/>
              </a:ext>
            </a:extLst>
          </p:cNvPr>
          <p:cNvSpPr>
            <a:spLocks noGrp="1"/>
          </p:cNvSpPr>
          <p:nvPr>
            <p:ph type="subTitle" idx="1"/>
          </p:nvPr>
        </p:nvSpPr>
        <p:spPr>
          <a:xfrm>
            <a:off x="1524000" y="4296630"/>
            <a:ext cx="9144000" cy="1655762"/>
          </a:xfrm>
        </p:spPr>
        <p:txBody>
          <a:bodyPr>
            <a:normAutofit/>
          </a:bodyPr>
          <a:lstStyle/>
          <a:p>
            <a:r>
              <a:rPr lang="en-US" sz="1800" dirty="0"/>
              <a:t>Shannon E.K. Joslin</a:t>
            </a:r>
          </a:p>
          <a:p>
            <a:r>
              <a:rPr lang="en-US" sz="1800" dirty="0"/>
              <a:t>Thesis Committee Meeting 2021</a:t>
            </a:r>
          </a:p>
          <a:p>
            <a:r>
              <a:rPr lang="en-US" sz="1800" dirty="0"/>
              <a:t>07 May 2021</a:t>
            </a:r>
          </a:p>
          <a:p>
            <a:r>
              <a:rPr lang="en-US" sz="1100" dirty="0"/>
              <a:t>(https://</a:t>
            </a:r>
            <a:r>
              <a:rPr lang="en-US" sz="1100" dirty="0" err="1"/>
              <a:t>github.com</a:t>
            </a:r>
            <a:r>
              <a:rPr lang="en-US" sz="1100" dirty="0"/>
              <a:t>/</a:t>
            </a:r>
            <a:r>
              <a:rPr lang="en-US" sz="1100" dirty="0" err="1"/>
              <a:t>shannonekj</a:t>
            </a:r>
            <a:r>
              <a:rPr lang="en-US" sz="1100" dirty="0"/>
              <a:t>/presentations/tree/master/2021_05-thesis_commitee_meeting)</a:t>
            </a:r>
          </a:p>
        </p:txBody>
      </p:sp>
    </p:spTree>
    <p:extLst>
      <p:ext uri="{BB962C8B-B14F-4D97-AF65-F5344CB8AC3E}">
        <p14:creationId xmlns:p14="http://schemas.microsoft.com/office/powerpoint/2010/main" val="10509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251C-EA96-B74F-B1D1-D5F527C76DE1}"/>
              </a:ext>
            </a:extLst>
          </p:cNvPr>
          <p:cNvSpPr>
            <a:spLocks noGrp="1"/>
          </p:cNvSpPr>
          <p:nvPr>
            <p:ph type="title"/>
          </p:nvPr>
        </p:nvSpPr>
        <p:spPr/>
        <p:txBody>
          <a:bodyPr/>
          <a:lstStyle/>
          <a:p>
            <a:r>
              <a:rPr lang="en-US" dirty="0"/>
              <a:t>Aim #2: Trial run (used previous RAD </a:t>
            </a:r>
            <a:r>
              <a:rPr lang="en-US" dirty="0" err="1"/>
              <a:t>asm</a:t>
            </a:r>
            <a:r>
              <a:rPr lang="en-US" dirty="0"/>
              <a:t>)</a:t>
            </a:r>
          </a:p>
        </p:txBody>
      </p:sp>
      <p:sp>
        <p:nvSpPr>
          <p:cNvPr id="3" name="Content Placeholder 2">
            <a:extLst>
              <a:ext uri="{FF2B5EF4-FFF2-40B4-BE49-F238E27FC236}">
                <a16:creationId xmlns:a16="http://schemas.microsoft.com/office/drawing/2014/main" id="{CB89FD90-E114-494E-AD68-1C90ACD7DEA3}"/>
              </a:ext>
            </a:extLst>
          </p:cNvPr>
          <p:cNvSpPr>
            <a:spLocks noGrp="1"/>
          </p:cNvSpPr>
          <p:nvPr>
            <p:ph idx="1"/>
          </p:nvPr>
        </p:nvSpPr>
        <p:spPr>
          <a:xfrm>
            <a:off x="838200" y="1825625"/>
            <a:ext cx="2746733" cy="4351338"/>
          </a:xfrm>
        </p:spPr>
        <p:txBody>
          <a:bodyPr/>
          <a:lstStyle/>
          <a:p>
            <a:r>
              <a:rPr lang="en-US" dirty="0"/>
              <a:t>contemporary</a:t>
            </a:r>
          </a:p>
          <a:p>
            <a:r>
              <a:rPr lang="en-US" dirty="0"/>
              <a:t>used </a:t>
            </a:r>
            <a:r>
              <a:rPr lang="en-US" dirty="0" err="1"/>
              <a:t>RADseq</a:t>
            </a:r>
            <a:r>
              <a:rPr lang="en-US" dirty="0"/>
              <a:t> based reference assembly</a:t>
            </a:r>
          </a:p>
          <a:p>
            <a:r>
              <a:rPr lang="en-US" dirty="0"/>
              <a:t>rerunning using new genome</a:t>
            </a:r>
          </a:p>
        </p:txBody>
      </p:sp>
      <p:sp>
        <p:nvSpPr>
          <p:cNvPr id="4" name="TextBox 3">
            <a:extLst>
              <a:ext uri="{FF2B5EF4-FFF2-40B4-BE49-F238E27FC236}">
                <a16:creationId xmlns:a16="http://schemas.microsoft.com/office/drawing/2014/main" id="{613AAB64-43FE-CD4C-9362-AC047C1C6ADE}"/>
              </a:ext>
            </a:extLst>
          </p:cNvPr>
          <p:cNvSpPr txBox="1"/>
          <p:nvPr/>
        </p:nvSpPr>
        <p:spPr>
          <a:xfrm>
            <a:off x="0" y="95098"/>
            <a:ext cx="12192000" cy="369332"/>
          </a:xfrm>
          <a:prstGeom prst="rect">
            <a:avLst/>
          </a:prstGeom>
          <a:noFill/>
        </p:spPr>
        <p:txBody>
          <a:bodyPr wrap="square" rtlCol="0">
            <a:spAutoFit/>
          </a:bodyPr>
          <a:lstStyle/>
          <a:p>
            <a:pPr algn="ctr"/>
            <a:r>
              <a:rPr lang="en-US" dirty="0">
                <a:solidFill>
                  <a:schemeClr val="bg1">
                    <a:lumMod val="75000"/>
                    <a:lumOff val="25000"/>
                  </a:schemeClr>
                </a:solidFill>
              </a:rPr>
              <a:t>Aim 1: Assembly		</a:t>
            </a:r>
            <a:r>
              <a:rPr lang="en-US" dirty="0">
                <a:solidFill>
                  <a:schemeClr val="tx1">
                    <a:lumMod val="65000"/>
                  </a:schemeClr>
                </a:solidFill>
              </a:rPr>
              <a:t>Aim 2: N</a:t>
            </a:r>
            <a:r>
              <a:rPr lang="en-US" baseline="-25000" dirty="0">
                <a:solidFill>
                  <a:schemeClr val="tx1">
                    <a:lumMod val="65000"/>
                  </a:schemeClr>
                </a:solidFill>
              </a:rPr>
              <a:t>E</a:t>
            </a:r>
            <a:r>
              <a:rPr lang="en-US" dirty="0">
                <a:solidFill>
                  <a:schemeClr val="tx1">
                    <a:lumMod val="75000"/>
                  </a:schemeClr>
                </a:solidFill>
              </a:rPr>
              <a:t>	</a:t>
            </a:r>
            <a:r>
              <a:rPr lang="en-US" dirty="0">
                <a:solidFill>
                  <a:schemeClr val="bg1">
                    <a:lumMod val="75000"/>
                    <a:lumOff val="25000"/>
                  </a:schemeClr>
                </a:solidFill>
              </a:rPr>
              <a:t>		Aim 3: Sex Marker</a:t>
            </a:r>
          </a:p>
        </p:txBody>
      </p:sp>
      <p:pic>
        <p:nvPicPr>
          <p:cNvPr id="6" name="Content Placeholder 27">
            <a:extLst>
              <a:ext uri="{FF2B5EF4-FFF2-40B4-BE49-F238E27FC236}">
                <a16:creationId xmlns:a16="http://schemas.microsoft.com/office/drawing/2014/main" id="{0793E010-0B18-BB4D-A9D1-0A39295A1C9B}"/>
              </a:ext>
            </a:extLst>
          </p:cNvPr>
          <p:cNvPicPr>
            <a:picLocks noChangeAspect="1"/>
          </p:cNvPicPr>
          <p:nvPr/>
        </p:nvPicPr>
        <p:blipFill>
          <a:blip r:embed="rId2"/>
          <a:stretch>
            <a:fillRect/>
          </a:stretch>
        </p:blipFill>
        <p:spPr>
          <a:xfrm>
            <a:off x="3584933" y="1449194"/>
            <a:ext cx="7902595" cy="5268398"/>
          </a:xfrm>
          <a:prstGeom prst="rect">
            <a:avLst/>
          </a:prstGeom>
        </p:spPr>
      </p:pic>
    </p:spTree>
    <p:extLst>
      <p:ext uri="{BB962C8B-B14F-4D97-AF65-F5344CB8AC3E}">
        <p14:creationId xmlns:p14="http://schemas.microsoft.com/office/powerpoint/2010/main" val="3590740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251C-EA96-B74F-B1D1-D5F527C76DE1}"/>
              </a:ext>
            </a:extLst>
          </p:cNvPr>
          <p:cNvSpPr>
            <a:spLocks noGrp="1"/>
          </p:cNvSpPr>
          <p:nvPr>
            <p:ph type="title"/>
          </p:nvPr>
        </p:nvSpPr>
        <p:spPr/>
        <p:txBody>
          <a:bodyPr/>
          <a:lstStyle/>
          <a:p>
            <a:r>
              <a:rPr lang="en-US" dirty="0"/>
              <a:t>Aim #2: Next steps</a:t>
            </a:r>
          </a:p>
        </p:txBody>
      </p:sp>
      <p:sp>
        <p:nvSpPr>
          <p:cNvPr id="3" name="Content Placeholder 2">
            <a:extLst>
              <a:ext uri="{FF2B5EF4-FFF2-40B4-BE49-F238E27FC236}">
                <a16:creationId xmlns:a16="http://schemas.microsoft.com/office/drawing/2014/main" id="{CB89FD90-E114-494E-AD68-1C90ACD7DEA3}"/>
              </a:ext>
            </a:extLst>
          </p:cNvPr>
          <p:cNvSpPr>
            <a:spLocks noGrp="1"/>
          </p:cNvSpPr>
          <p:nvPr>
            <p:ph idx="1"/>
          </p:nvPr>
        </p:nvSpPr>
        <p:spPr/>
        <p:txBody>
          <a:bodyPr/>
          <a:lstStyle/>
          <a:p>
            <a:r>
              <a:rPr lang="en-US" dirty="0"/>
              <a:t>currently re-running analysis using new reference genome</a:t>
            </a:r>
          </a:p>
        </p:txBody>
      </p:sp>
      <p:sp>
        <p:nvSpPr>
          <p:cNvPr id="4" name="TextBox 3">
            <a:extLst>
              <a:ext uri="{FF2B5EF4-FFF2-40B4-BE49-F238E27FC236}">
                <a16:creationId xmlns:a16="http://schemas.microsoft.com/office/drawing/2014/main" id="{613AAB64-43FE-CD4C-9362-AC047C1C6ADE}"/>
              </a:ext>
            </a:extLst>
          </p:cNvPr>
          <p:cNvSpPr txBox="1"/>
          <p:nvPr/>
        </p:nvSpPr>
        <p:spPr>
          <a:xfrm>
            <a:off x="0" y="95098"/>
            <a:ext cx="12192000" cy="369332"/>
          </a:xfrm>
          <a:prstGeom prst="rect">
            <a:avLst/>
          </a:prstGeom>
          <a:noFill/>
        </p:spPr>
        <p:txBody>
          <a:bodyPr wrap="square" rtlCol="0">
            <a:spAutoFit/>
          </a:bodyPr>
          <a:lstStyle/>
          <a:p>
            <a:pPr algn="ctr"/>
            <a:r>
              <a:rPr lang="en-US" dirty="0">
                <a:solidFill>
                  <a:schemeClr val="bg1">
                    <a:lumMod val="75000"/>
                    <a:lumOff val="25000"/>
                  </a:schemeClr>
                </a:solidFill>
              </a:rPr>
              <a:t>Aim 1: Assembly		</a:t>
            </a:r>
            <a:r>
              <a:rPr lang="en-US" dirty="0">
                <a:solidFill>
                  <a:schemeClr val="tx1">
                    <a:lumMod val="65000"/>
                  </a:schemeClr>
                </a:solidFill>
              </a:rPr>
              <a:t>Aim 2: N</a:t>
            </a:r>
            <a:r>
              <a:rPr lang="en-US" baseline="-25000" dirty="0">
                <a:solidFill>
                  <a:schemeClr val="tx1">
                    <a:lumMod val="65000"/>
                  </a:schemeClr>
                </a:solidFill>
              </a:rPr>
              <a:t>E</a:t>
            </a:r>
            <a:r>
              <a:rPr lang="en-US" dirty="0">
                <a:solidFill>
                  <a:schemeClr val="tx1">
                    <a:lumMod val="75000"/>
                  </a:schemeClr>
                </a:solidFill>
              </a:rPr>
              <a:t>	</a:t>
            </a:r>
            <a:r>
              <a:rPr lang="en-US" dirty="0">
                <a:solidFill>
                  <a:schemeClr val="bg1">
                    <a:lumMod val="75000"/>
                    <a:lumOff val="25000"/>
                  </a:schemeClr>
                </a:solidFill>
              </a:rPr>
              <a:t>		Aim 3: Sex Marker</a:t>
            </a:r>
          </a:p>
        </p:txBody>
      </p:sp>
    </p:spTree>
    <p:extLst>
      <p:ext uri="{BB962C8B-B14F-4D97-AF65-F5344CB8AC3E}">
        <p14:creationId xmlns:p14="http://schemas.microsoft.com/office/powerpoint/2010/main" val="1234522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251C-EA96-B74F-B1D1-D5F527C76DE1}"/>
              </a:ext>
            </a:extLst>
          </p:cNvPr>
          <p:cNvSpPr>
            <a:spLocks noGrp="1"/>
          </p:cNvSpPr>
          <p:nvPr>
            <p:ph type="title"/>
          </p:nvPr>
        </p:nvSpPr>
        <p:spPr/>
        <p:txBody>
          <a:bodyPr/>
          <a:lstStyle/>
          <a:p>
            <a:r>
              <a:rPr lang="en-US" dirty="0"/>
              <a:t>Aim #3: Depth analysis</a:t>
            </a:r>
          </a:p>
        </p:txBody>
      </p:sp>
      <p:sp>
        <p:nvSpPr>
          <p:cNvPr id="3" name="Content Placeholder 2">
            <a:extLst>
              <a:ext uri="{FF2B5EF4-FFF2-40B4-BE49-F238E27FC236}">
                <a16:creationId xmlns:a16="http://schemas.microsoft.com/office/drawing/2014/main" id="{CB89FD90-E114-494E-AD68-1C90ACD7DEA3}"/>
              </a:ext>
            </a:extLst>
          </p:cNvPr>
          <p:cNvSpPr>
            <a:spLocks noGrp="1"/>
          </p:cNvSpPr>
          <p:nvPr>
            <p:ph idx="1"/>
          </p:nvPr>
        </p:nvSpPr>
        <p:spPr/>
        <p:txBody>
          <a:bodyPr/>
          <a:lstStyle/>
          <a:p>
            <a:r>
              <a:rPr lang="en-US" dirty="0"/>
              <a:t>compared M &amp; F RAD alignment depths between sexes</a:t>
            </a:r>
          </a:p>
          <a:p>
            <a:r>
              <a:rPr lang="en-US" dirty="0"/>
              <a:t>2 </a:t>
            </a:r>
            <a:r>
              <a:rPr lang="en-US" dirty="0" err="1"/>
              <a:t>experiements</a:t>
            </a:r>
            <a:endParaRPr lang="en-US" dirty="0"/>
          </a:p>
          <a:p>
            <a:pPr lvl="1"/>
            <a:r>
              <a:rPr lang="en-US" dirty="0"/>
              <a:t>aligned to M reference</a:t>
            </a:r>
          </a:p>
          <a:p>
            <a:pPr lvl="1"/>
            <a:r>
              <a:rPr lang="en-US" dirty="0"/>
              <a:t>aligned to F reference</a:t>
            </a:r>
          </a:p>
          <a:p>
            <a:endParaRPr lang="en-US" dirty="0"/>
          </a:p>
        </p:txBody>
      </p:sp>
      <p:sp>
        <p:nvSpPr>
          <p:cNvPr id="4" name="TextBox 3">
            <a:extLst>
              <a:ext uri="{FF2B5EF4-FFF2-40B4-BE49-F238E27FC236}">
                <a16:creationId xmlns:a16="http://schemas.microsoft.com/office/drawing/2014/main" id="{613AAB64-43FE-CD4C-9362-AC047C1C6ADE}"/>
              </a:ext>
            </a:extLst>
          </p:cNvPr>
          <p:cNvSpPr txBox="1"/>
          <p:nvPr/>
        </p:nvSpPr>
        <p:spPr>
          <a:xfrm>
            <a:off x="0" y="95098"/>
            <a:ext cx="12192000" cy="369332"/>
          </a:xfrm>
          <a:prstGeom prst="rect">
            <a:avLst/>
          </a:prstGeom>
          <a:noFill/>
        </p:spPr>
        <p:txBody>
          <a:bodyPr wrap="square" rtlCol="0">
            <a:spAutoFit/>
          </a:bodyPr>
          <a:lstStyle/>
          <a:p>
            <a:pPr algn="ctr"/>
            <a:r>
              <a:rPr lang="en-US" dirty="0">
                <a:solidFill>
                  <a:schemeClr val="bg1">
                    <a:lumMod val="75000"/>
                    <a:lumOff val="25000"/>
                  </a:schemeClr>
                </a:solidFill>
              </a:rPr>
              <a:t>Aim 1: Assembly		Aim 2: N</a:t>
            </a:r>
            <a:r>
              <a:rPr lang="en-US" baseline="-25000" dirty="0">
                <a:solidFill>
                  <a:schemeClr val="bg1">
                    <a:lumMod val="75000"/>
                    <a:lumOff val="25000"/>
                  </a:schemeClr>
                </a:solidFill>
              </a:rPr>
              <a:t>E</a:t>
            </a:r>
            <a:r>
              <a:rPr lang="en-US" dirty="0">
                <a:solidFill>
                  <a:schemeClr val="bg1">
                    <a:lumMod val="75000"/>
                    <a:lumOff val="25000"/>
                  </a:schemeClr>
                </a:solidFill>
              </a:rPr>
              <a:t>			</a:t>
            </a:r>
            <a:r>
              <a:rPr lang="en-US" dirty="0">
                <a:solidFill>
                  <a:schemeClr val="tx1">
                    <a:lumMod val="65000"/>
                  </a:schemeClr>
                </a:solidFill>
              </a:rPr>
              <a:t>Aim 3: Sex Marker</a:t>
            </a:r>
          </a:p>
        </p:txBody>
      </p:sp>
      <p:sp>
        <p:nvSpPr>
          <p:cNvPr id="5" name="TextBox 4">
            <a:extLst>
              <a:ext uri="{FF2B5EF4-FFF2-40B4-BE49-F238E27FC236}">
                <a16:creationId xmlns:a16="http://schemas.microsoft.com/office/drawing/2014/main" id="{BB2034BE-4BA1-B84E-A9BF-284E80F0E79E}"/>
              </a:ext>
            </a:extLst>
          </p:cNvPr>
          <p:cNvSpPr txBox="1"/>
          <p:nvPr/>
        </p:nvSpPr>
        <p:spPr>
          <a:xfrm>
            <a:off x="6903417" y="4638612"/>
            <a:ext cx="2286332" cy="369332"/>
          </a:xfrm>
          <a:prstGeom prst="rect">
            <a:avLst/>
          </a:prstGeom>
          <a:noFill/>
        </p:spPr>
        <p:txBody>
          <a:bodyPr wrap="none" rtlCol="0">
            <a:spAutoFit/>
          </a:bodyPr>
          <a:lstStyle/>
          <a:p>
            <a:r>
              <a:rPr lang="en-US" dirty="0"/>
              <a:t>…found no differences</a:t>
            </a:r>
          </a:p>
        </p:txBody>
      </p:sp>
    </p:spTree>
    <p:extLst>
      <p:ext uri="{BB962C8B-B14F-4D97-AF65-F5344CB8AC3E}">
        <p14:creationId xmlns:p14="http://schemas.microsoft.com/office/powerpoint/2010/main" val="2093743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251C-EA96-B74F-B1D1-D5F527C76DE1}"/>
              </a:ext>
            </a:extLst>
          </p:cNvPr>
          <p:cNvSpPr>
            <a:spLocks noGrp="1"/>
          </p:cNvSpPr>
          <p:nvPr>
            <p:ph type="title"/>
          </p:nvPr>
        </p:nvSpPr>
        <p:spPr/>
        <p:txBody>
          <a:bodyPr/>
          <a:lstStyle/>
          <a:p>
            <a:r>
              <a:rPr lang="en-US" dirty="0"/>
              <a:t>Aim #3: Genome wide association study</a:t>
            </a:r>
          </a:p>
        </p:txBody>
      </p:sp>
      <p:sp>
        <p:nvSpPr>
          <p:cNvPr id="4" name="TextBox 3">
            <a:extLst>
              <a:ext uri="{FF2B5EF4-FFF2-40B4-BE49-F238E27FC236}">
                <a16:creationId xmlns:a16="http://schemas.microsoft.com/office/drawing/2014/main" id="{613AAB64-43FE-CD4C-9362-AC047C1C6ADE}"/>
              </a:ext>
            </a:extLst>
          </p:cNvPr>
          <p:cNvSpPr txBox="1"/>
          <p:nvPr/>
        </p:nvSpPr>
        <p:spPr>
          <a:xfrm>
            <a:off x="0" y="95098"/>
            <a:ext cx="12192000" cy="369332"/>
          </a:xfrm>
          <a:prstGeom prst="rect">
            <a:avLst/>
          </a:prstGeom>
          <a:noFill/>
        </p:spPr>
        <p:txBody>
          <a:bodyPr wrap="square" rtlCol="0">
            <a:spAutoFit/>
          </a:bodyPr>
          <a:lstStyle/>
          <a:p>
            <a:pPr algn="ctr"/>
            <a:r>
              <a:rPr lang="en-US" dirty="0">
                <a:solidFill>
                  <a:schemeClr val="bg1">
                    <a:lumMod val="75000"/>
                    <a:lumOff val="25000"/>
                  </a:schemeClr>
                </a:solidFill>
              </a:rPr>
              <a:t>Aim 1: Assembly		Aim 2: N</a:t>
            </a:r>
            <a:r>
              <a:rPr lang="en-US" baseline="-25000" dirty="0">
                <a:solidFill>
                  <a:schemeClr val="bg1">
                    <a:lumMod val="75000"/>
                    <a:lumOff val="25000"/>
                  </a:schemeClr>
                </a:solidFill>
              </a:rPr>
              <a:t>E</a:t>
            </a:r>
            <a:r>
              <a:rPr lang="en-US" dirty="0">
                <a:solidFill>
                  <a:schemeClr val="bg1">
                    <a:lumMod val="75000"/>
                    <a:lumOff val="25000"/>
                  </a:schemeClr>
                </a:solidFill>
              </a:rPr>
              <a:t>			</a:t>
            </a:r>
            <a:r>
              <a:rPr lang="en-US" dirty="0">
                <a:solidFill>
                  <a:schemeClr val="tx1">
                    <a:lumMod val="65000"/>
                  </a:schemeClr>
                </a:solidFill>
              </a:rPr>
              <a:t>Aim 3: Sex Marker</a:t>
            </a:r>
          </a:p>
        </p:txBody>
      </p:sp>
      <p:pic>
        <p:nvPicPr>
          <p:cNvPr id="7" name="Picture 6" descr="A screenshot of a computer&#10;&#10;Description automatically generated with low confidence">
            <a:extLst>
              <a:ext uri="{FF2B5EF4-FFF2-40B4-BE49-F238E27FC236}">
                <a16:creationId xmlns:a16="http://schemas.microsoft.com/office/drawing/2014/main" id="{B96992FE-E125-5F42-8EC3-A73440EF2A02}"/>
              </a:ext>
            </a:extLst>
          </p:cNvPr>
          <p:cNvPicPr>
            <a:picLocks noChangeAspect="1"/>
          </p:cNvPicPr>
          <p:nvPr/>
        </p:nvPicPr>
        <p:blipFill>
          <a:blip r:embed="rId2"/>
          <a:stretch>
            <a:fillRect/>
          </a:stretch>
        </p:blipFill>
        <p:spPr>
          <a:xfrm>
            <a:off x="1265440" y="1517173"/>
            <a:ext cx="9373701" cy="4975702"/>
          </a:xfrm>
          <a:prstGeom prst="rect">
            <a:avLst/>
          </a:prstGeom>
        </p:spPr>
      </p:pic>
      <p:sp>
        <p:nvSpPr>
          <p:cNvPr id="8" name="Donut 7">
            <a:extLst>
              <a:ext uri="{FF2B5EF4-FFF2-40B4-BE49-F238E27FC236}">
                <a16:creationId xmlns:a16="http://schemas.microsoft.com/office/drawing/2014/main" id="{EA63AA1B-6F00-D34D-B3D1-DE9C69C5F363}"/>
              </a:ext>
            </a:extLst>
          </p:cNvPr>
          <p:cNvSpPr/>
          <p:nvPr/>
        </p:nvSpPr>
        <p:spPr>
          <a:xfrm>
            <a:off x="5295627" y="1723607"/>
            <a:ext cx="177195" cy="172505"/>
          </a:xfrm>
          <a:prstGeom prst="donut">
            <a:avLst>
              <a:gd name="adj" fmla="val 2971"/>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a:extLst>
              <a:ext uri="{FF2B5EF4-FFF2-40B4-BE49-F238E27FC236}">
                <a16:creationId xmlns:a16="http://schemas.microsoft.com/office/drawing/2014/main" id="{83C77ADD-45FA-1340-AA8B-4E9FE67A1D99}"/>
              </a:ext>
            </a:extLst>
          </p:cNvPr>
          <p:cNvSpPr txBox="1"/>
          <p:nvPr/>
        </p:nvSpPr>
        <p:spPr>
          <a:xfrm>
            <a:off x="7091142" y="5340827"/>
            <a:ext cx="3488904" cy="646331"/>
          </a:xfrm>
          <a:prstGeom prst="rect">
            <a:avLst/>
          </a:prstGeom>
          <a:noFill/>
        </p:spPr>
        <p:txBody>
          <a:bodyPr wrap="none" rtlCol="0">
            <a:spAutoFit/>
          </a:bodyPr>
          <a:lstStyle/>
          <a:p>
            <a:r>
              <a:rPr lang="en-US" dirty="0">
                <a:solidFill>
                  <a:schemeClr val="bg1"/>
                </a:solidFill>
              </a:rPr>
              <a:t>but the genotypes for these two </a:t>
            </a:r>
          </a:p>
          <a:p>
            <a:r>
              <a:rPr lang="en-US" dirty="0">
                <a:solidFill>
                  <a:schemeClr val="bg1"/>
                </a:solidFill>
              </a:rPr>
              <a:t>markers don’t segregate with sex… </a:t>
            </a:r>
          </a:p>
        </p:txBody>
      </p:sp>
    </p:spTree>
    <p:extLst>
      <p:ext uri="{BB962C8B-B14F-4D97-AF65-F5344CB8AC3E}">
        <p14:creationId xmlns:p14="http://schemas.microsoft.com/office/powerpoint/2010/main" val="1240393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251C-EA96-B74F-B1D1-D5F527C76DE1}"/>
              </a:ext>
            </a:extLst>
          </p:cNvPr>
          <p:cNvSpPr>
            <a:spLocks noGrp="1"/>
          </p:cNvSpPr>
          <p:nvPr>
            <p:ph type="title"/>
          </p:nvPr>
        </p:nvSpPr>
        <p:spPr/>
        <p:txBody>
          <a:bodyPr/>
          <a:lstStyle/>
          <a:p>
            <a:r>
              <a:rPr lang="en-US" dirty="0"/>
              <a:t>Aim #3: k-</a:t>
            </a:r>
            <a:r>
              <a:rPr lang="en-US" dirty="0" err="1"/>
              <a:t>mer</a:t>
            </a:r>
            <a:r>
              <a:rPr lang="en-US" dirty="0"/>
              <a:t> analysis</a:t>
            </a:r>
          </a:p>
        </p:txBody>
      </p:sp>
      <p:sp>
        <p:nvSpPr>
          <p:cNvPr id="4" name="TextBox 3">
            <a:extLst>
              <a:ext uri="{FF2B5EF4-FFF2-40B4-BE49-F238E27FC236}">
                <a16:creationId xmlns:a16="http://schemas.microsoft.com/office/drawing/2014/main" id="{613AAB64-43FE-CD4C-9362-AC047C1C6ADE}"/>
              </a:ext>
            </a:extLst>
          </p:cNvPr>
          <p:cNvSpPr txBox="1"/>
          <p:nvPr/>
        </p:nvSpPr>
        <p:spPr>
          <a:xfrm>
            <a:off x="0" y="95098"/>
            <a:ext cx="12192000" cy="369332"/>
          </a:xfrm>
          <a:prstGeom prst="rect">
            <a:avLst/>
          </a:prstGeom>
          <a:noFill/>
        </p:spPr>
        <p:txBody>
          <a:bodyPr wrap="square" rtlCol="0">
            <a:spAutoFit/>
          </a:bodyPr>
          <a:lstStyle/>
          <a:p>
            <a:pPr algn="ctr"/>
            <a:r>
              <a:rPr lang="en-US" dirty="0">
                <a:solidFill>
                  <a:schemeClr val="bg1">
                    <a:lumMod val="75000"/>
                    <a:lumOff val="25000"/>
                  </a:schemeClr>
                </a:solidFill>
              </a:rPr>
              <a:t>Aim 1: Assembly		Aim 2: N</a:t>
            </a:r>
            <a:r>
              <a:rPr lang="en-US" baseline="-25000" dirty="0">
                <a:solidFill>
                  <a:schemeClr val="bg1">
                    <a:lumMod val="75000"/>
                    <a:lumOff val="25000"/>
                  </a:schemeClr>
                </a:solidFill>
              </a:rPr>
              <a:t>E</a:t>
            </a:r>
            <a:r>
              <a:rPr lang="en-US" dirty="0">
                <a:solidFill>
                  <a:schemeClr val="bg1">
                    <a:lumMod val="75000"/>
                    <a:lumOff val="25000"/>
                  </a:schemeClr>
                </a:solidFill>
              </a:rPr>
              <a:t>			</a:t>
            </a:r>
            <a:r>
              <a:rPr lang="en-US" dirty="0">
                <a:solidFill>
                  <a:schemeClr val="tx1">
                    <a:lumMod val="65000"/>
                  </a:schemeClr>
                </a:solidFill>
              </a:rPr>
              <a:t>Aim 3: Sex Marker</a:t>
            </a:r>
          </a:p>
        </p:txBody>
      </p:sp>
      <p:pic>
        <p:nvPicPr>
          <p:cNvPr id="1026" name="Picture 2">
            <a:extLst>
              <a:ext uri="{FF2B5EF4-FFF2-40B4-BE49-F238E27FC236}">
                <a16:creationId xmlns:a16="http://schemas.microsoft.com/office/drawing/2014/main" id="{A868A0A9-E0AA-DE4F-B700-0BE1CB98F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502" y="3526548"/>
            <a:ext cx="3879009" cy="26430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7" name="Picture 3">
            <a:extLst>
              <a:ext uri="{FF2B5EF4-FFF2-40B4-BE49-F238E27FC236}">
                <a16:creationId xmlns:a16="http://schemas.microsoft.com/office/drawing/2014/main" id="{2E025B55-06D1-BF4A-A911-8CC8C7CD20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5902" y="3526549"/>
            <a:ext cx="3879009" cy="2643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Content Placeholder 2">
            <a:extLst>
              <a:ext uri="{FF2B5EF4-FFF2-40B4-BE49-F238E27FC236}">
                <a16:creationId xmlns:a16="http://schemas.microsoft.com/office/drawing/2014/main" id="{ECAD5CDA-EED9-4940-8D4C-652B63691D4F}"/>
              </a:ext>
            </a:extLst>
          </p:cNvPr>
          <p:cNvSpPr>
            <a:spLocks noGrp="1"/>
          </p:cNvSpPr>
          <p:nvPr>
            <p:ph idx="1"/>
          </p:nvPr>
        </p:nvSpPr>
        <p:spPr/>
        <p:txBody>
          <a:bodyPr/>
          <a:lstStyle/>
          <a:p>
            <a:pPr marL="514350" indent="-514350">
              <a:buFont typeface="+mj-lt"/>
              <a:buAutoNum type="arabicPeriod"/>
            </a:pPr>
            <a:r>
              <a:rPr lang="en-US" sz="2400" dirty="0"/>
              <a:t>made signature of </a:t>
            </a:r>
            <a:r>
              <a:rPr lang="en-US" sz="2400" dirty="0" err="1"/>
              <a:t>kmers</a:t>
            </a:r>
            <a:r>
              <a:rPr lang="en-US" sz="2400" dirty="0"/>
              <a:t> belonging to each sex</a:t>
            </a:r>
          </a:p>
          <a:p>
            <a:pPr marL="514350" indent="-514350">
              <a:buFont typeface="+mj-lt"/>
              <a:buAutoNum type="arabicPeriod"/>
            </a:pPr>
            <a:r>
              <a:rPr lang="en-US" sz="2400" dirty="0"/>
              <a:t>filtered for low abundance </a:t>
            </a:r>
            <a:r>
              <a:rPr lang="en-US" sz="2400" dirty="0" err="1"/>
              <a:t>kmers</a:t>
            </a:r>
            <a:r>
              <a:rPr lang="en-US" sz="2400" dirty="0"/>
              <a:t> (</a:t>
            </a:r>
            <a:r>
              <a:rPr lang="en-US" sz="2400" dirty="0" err="1"/>
              <a:t>minAb</a:t>
            </a:r>
            <a:r>
              <a:rPr lang="en-US" sz="2400" dirty="0"/>
              <a:t> &gt; 5)</a:t>
            </a:r>
          </a:p>
          <a:p>
            <a:pPr marL="514350" indent="-514350">
              <a:buFont typeface="+mj-lt"/>
              <a:buAutoNum type="arabicPeriod"/>
            </a:pPr>
            <a:endParaRPr lang="en-US" sz="2000" dirty="0"/>
          </a:p>
        </p:txBody>
      </p:sp>
    </p:spTree>
    <p:extLst>
      <p:ext uri="{BB962C8B-B14F-4D97-AF65-F5344CB8AC3E}">
        <p14:creationId xmlns:p14="http://schemas.microsoft.com/office/powerpoint/2010/main" val="3189394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251C-EA96-B74F-B1D1-D5F527C76DE1}"/>
              </a:ext>
            </a:extLst>
          </p:cNvPr>
          <p:cNvSpPr>
            <a:spLocks noGrp="1"/>
          </p:cNvSpPr>
          <p:nvPr>
            <p:ph type="title"/>
          </p:nvPr>
        </p:nvSpPr>
        <p:spPr/>
        <p:txBody>
          <a:bodyPr/>
          <a:lstStyle/>
          <a:p>
            <a:r>
              <a:rPr lang="en-US" dirty="0"/>
              <a:t>Aim #3: k-</a:t>
            </a:r>
            <a:r>
              <a:rPr lang="en-US" dirty="0" err="1"/>
              <a:t>mer</a:t>
            </a:r>
            <a:r>
              <a:rPr lang="en-US" dirty="0"/>
              <a:t> analysis</a:t>
            </a:r>
          </a:p>
        </p:txBody>
      </p:sp>
      <p:sp>
        <p:nvSpPr>
          <p:cNvPr id="4" name="TextBox 3">
            <a:extLst>
              <a:ext uri="{FF2B5EF4-FFF2-40B4-BE49-F238E27FC236}">
                <a16:creationId xmlns:a16="http://schemas.microsoft.com/office/drawing/2014/main" id="{613AAB64-43FE-CD4C-9362-AC047C1C6ADE}"/>
              </a:ext>
            </a:extLst>
          </p:cNvPr>
          <p:cNvSpPr txBox="1"/>
          <p:nvPr/>
        </p:nvSpPr>
        <p:spPr>
          <a:xfrm>
            <a:off x="0" y="95098"/>
            <a:ext cx="12192000" cy="369332"/>
          </a:xfrm>
          <a:prstGeom prst="rect">
            <a:avLst/>
          </a:prstGeom>
          <a:noFill/>
        </p:spPr>
        <p:txBody>
          <a:bodyPr wrap="square" rtlCol="0">
            <a:spAutoFit/>
          </a:bodyPr>
          <a:lstStyle/>
          <a:p>
            <a:pPr algn="ctr"/>
            <a:r>
              <a:rPr lang="en-US" dirty="0">
                <a:solidFill>
                  <a:schemeClr val="bg1">
                    <a:lumMod val="75000"/>
                    <a:lumOff val="25000"/>
                  </a:schemeClr>
                </a:solidFill>
              </a:rPr>
              <a:t>Aim 1: Assembly		Aim 2: N</a:t>
            </a:r>
            <a:r>
              <a:rPr lang="en-US" baseline="-25000" dirty="0">
                <a:solidFill>
                  <a:schemeClr val="bg1">
                    <a:lumMod val="75000"/>
                    <a:lumOff val="25000"/>
                  </a:schemeClr>
                </a:solidFill>
              </a:rPr>
              <a:t>E</a:t>
            </a:r>
            <a:r>
              <a:rPr lang="en-US" dirty="0">
                <a:solidFill>
                  <a:schemeClr val="bg1">
                    <a:lumMod val="75000"/>
                    <a:lumOff val="25000"/>
                  </a:schemeClr>
                </a:solidFill>
              </a:rPr>
              <a:t>			</a:t>
            </a:r>
            <a:r>
              <a:rPr lang="en-US" dirty="0">
                <a:solidFill>
                  <a:schemeClr val="tx1">
                    <a:lumMod val="65000"/>
                  </a:schemeClr>
                </a:solidFill>
              </a:rPr>
              <a:t>Aim 3: Sex Marker</a:t>
            </a:r>
          </a:p>
        </p:txBody>
      </p:sp>
      <p:pic>
        <p:nvPicPr>
          <p:cNvPr id="16" name="Picture 15" descr="Chart, histogram&#10;&#10;Description automatically generated">
            <a:extLst>
              <a:ext uri="{FF2B5EF4-FFF2-40B4-BE49-F238E27FC236}">
                <a16:creationId xmlns:a16="http://schemas.microsoft.com/office/drawing/2014/main" id="{5D4D077E-41AE-CB47-86D5-FF8DBC6D01DD}"/>
              </a:ext>
            </a:extLst>
          </p:cNvPr>
          <p:cNvPicPr>
            <a:picLocks noChangeAspect="1"/>
          </p:cNvPicPr>
          <p:nvPr/>
        </p:nvPicPr>
        <p:blipFill>
          <a:blip r:embed="rId2"/>
          <a:stretch>
            <a:fillRect/>
          </a:stretch>
        </p:blipFill>
        <p:spPr>
          <a:xfrm>
            <a:off x="7545314" y="3570547"/>
            <a:ext cx="3590398" cy="28630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Content Placeholder 2">
            <a:extLst>
              <a:ext uri="{FF2B5EF4-FFF2-40B4-BE49-F238E27FC236}">
                <a16:creationId xmlns:a16="http://schemas.microsoft.com/office/drawing/2014/main" id="{3DF35730-A9DD-B444-B978-35B2A41A57A3}"/>
              </a:ext>
            </a:extLst>
          </p:cNvPr>
          <p:cNvSpPr>
            <a:spLocks noGrp="1"/>
          </p:cNvSpPr>
          <p:nvPr>
            <p:ph idx="1"/>
          </p:nvPr>
        </p:nvSpPr>
        <p:spPr>
          <a:xfrm>
            <a:off x="838200" y="1825625"/>
            <a:ext cx="10631162" cy="4351338"/>
          </a:xfrm>
        </p:spPr>
        <p:txBody>
          <a:bodyPr/>
          <a:lstStyle/>
          <a:p>
            <a:pPr marL="514350" indent="-514350">
              <a:buFont typeface="+mj-lt"/>
              <a:buAutoNum type="arabicPeriod"/>
            </a:pPr>
            <a:r>
              <a:rPr lang="en-US" sz="2400" dirty="0"/>
              <a:t>made signature of </a:t>
            </a:r>
            <a:r>
              <a:rPr lang="en-US" sz="2400" dirty="0" err="1"/>
              <a:t>kmers</a:t>
            </a:r>
            <a:r>
              <a:rPr lang="en-US" sz="2400" dirty="0"/>
              <a:t> belonging to each sex</a:t>
            </a:r>
          </a:p>
          <a:p>
            <a:pPr marL="514350" indent="-514350">
              <a:buFont typeface="+mj-lt"/>
              <a:buAutoNum type="arabicPeriod"/>
            </a:pPr>
            <a:r>
              <a:rPr lang="en-US" sz="2400" dirty="0"/>
              <a:t>filtered for low abundance </a:t>
            </a:r>
            <a:r>
              <a:rPr lang="en-US" sz="2400" dirty="0" err="1"/>
              <a:t>kmers</a:t>
            </a:r>
            <a:r>
              <a:rPr lang="en-US" sz="2400" dirty="0"/>
              <a:t> (</a:t>
            </a:r>
            <a:r>
              <a:rPr lang="en-US" sz="2400" dirty="0" err="1"/>
              <a:t>minAb</a:t>
            </a:r>
            <a:r>
              <a:rPr lang="en-US" sz="2400" dirty="0"/>
              <a:t> &gt; 5)</a:t>
            </a:r>
          </a:p>
          <a:p>
            <a:pPr marL="514350" indent="-514350">
              <a:buFont typeface="+mj-lt"/>
              <a:buAutoNum type="arabicPeriod"/>
            </a:pPr>
            <a:r>
              <a:rPr lang="en-US" sz="2400" dirty="0"/>
              <a:t>compared # of male only, female </a:t>
            </a:r>
            <a:r>
              <a:rPr lang="en-US" sz="2400" dirty="0" err="1"/>
              <a:t>onle</a:t>
            </a:r>
            <a:r>
              <a:rPr lang="en-US" sz="2400" dirty="0"/>
              <a:t> </a:t>
            </a:r>
            <a:r>
              <a:rPr lang="en-US" sz="2400" dirty="0" err="1"/>
              <a:t>kmers</a:t>
            </a:r>
            <a:endParaRPr lang="en-US" sz="2400" dirty="0"/>
          </a:p>
          <a:p>
            <a:pPr lvl="1"/>
            <a:r>
              <a:rPr lang="en-US" sz="2000" dirty="0"/>
              <a:t>(found males have more high </a:t>
            </a:r>
            <a:r>
              <a:rPr lang="en-US" sz="2000" dirty="0" err="1"/>
              <a:t>abund</a:t>
            </a:r>
            <a:r>
              <a:rPr lang="en-US" sz="2000" dirty="0"/>
              <a:t> </a:t>
            </a:r>
            <a:r>
              <a:rPr lang="en-US" sz="2000" dirty="0" err="1"/>
              <a:t>kmers</a:t>
            </a:r>
            <a:r>
              <a:rPr lang="en-US" sz="2000" dirty="0"/>
              <a:t>)</a:t>
            </a:r>
          </a:p>
        </p:txBody>
      </p:sp>
    </p:spTree>
    <p:extLst>
      <p:ext uri="{BB962C8B-B14F-4D97-AF65-F5344CB8AC3E}">
        <p14:creationId xmlns:p14="http://schemas.microsoft.com/office/powerpoint/2010/main" val="1138235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251C-EA96-B74F-B1D1-D5F527C76DE1}"/>
              </a:ext>
            </a:extLst>
          </p:cNvPr>
          <p:cNvSpPr>
            <a:spLocks noGrp="1"/>
          </p:cNvSpPr>
          <p:nvPr>
            <p:ph type="title"/>
          </p:nvPr>
        </p:nvSpPr>
        <p:spPr/>
        <p:txBody>
          <a:bodyPr/>
          <a:lstStyle/>
          <a:p>
            <a:r>
              <a:rPr lang="en-US" dirty="0"/>
              <a:t>Aim #3: k-</a:t>
            </a:r>
            <a:r>
              <a:rPr lang="en-US" dirty="0" err="1"/>
              <a:t>mer</a:t>
            </a:r>
            <a:r>
              <a:rPr lang="en-US" dirty="0"/>
              <a:t> analysis</a:t>
            </a:r>
          </a:p>
        </p:txBody>
      </p:sp>
      <p:sp>
        <p:nvSpPr>
          <p:cNvPr id="4" name="TextBox 3">
            <a:extLst>
              <a:ext uri="{FF2B5EF4-FFF2-40B4-BE49-F238E27FC236}">
                <a16:creationId xmlns:a16="http://schemas.microsoft.com/office/drawing/2014/main" id="{613AAB64-43FE-CD4C-9362-AC047C1C6ADE}"/>
              </a:ext>
            </a:extLst>
          </p:cNvPr>
          <p:cNvSpPr txBox="1"/>
          <p:nvPr/>
        </p:nvSpPr>
        <p:spPr>
          <a:xfrm>
            <a:off x="0" y="95098"/>
            <a:ext cx="12192000" cy="369332"/>
          </a:xfrm>
          <a:prstGeom prst="rect">
            <a:avLst/>
          </a:prstGeom>
          <a:noFill/>
        </p:spPr>
        <p:txBody>
          <a:bodyPr wrap="square" rtlCol="0">
            <a:spAutoFit/>
          </a:bodyPr>
          <a:lstStyle/>
          <a:p>
            <a:pPr algn="ctr"/>
            <a:r>
              <a:rPr lang="en-US" dirty="0">
                <a:solidFill>
                  <a:schemeClr val="bg1">
                    <a:lumMod val="75000"/>
                    <a:lumOff val="25000"/>
                  </a:schemeClr>
                </a:solidFill>
              </a:rPr>
              <a:t>Aim 1: Assembly		Aim 2: N</a:t>
            </a:r>
            <a:r>
              <a:rPr lang="en-US" baseline="-25000" dirty="0">
                <a:solidFill>
                  <a:schemeClr val="bg1">
                    <a:lumMod val="75000"/>
                    <a:lumOff val="25000"/>
                  </a:schemeClr>
                </a:solidFill>
              </a:rPr>
              <a:t>E</a:t>
            </a:r>
            <a:r>
              <a:rPr lang="en-US" dirty="0">
                <a:solidFill>
                  <a:schemeClr val="bg1">
                    <a:lumMod val="75000"/>
                    <a:lumOff val="25000"/>
                  </a:schemeClr>
                </a:solidFill>
              </a:rPr>
              <a:t>			</a:t>
            </a:r>
            <a:r>
              <a:rPr lang="en-US" dirty="0">
                <a:solidFill>
                  <a:schemeClr val="tx1">
                    <a:lumMod val="65000"/>
                  </a:schemeClr>
                </a:solidFill>
              </a:rPr>
              <a:t>Aim 3: Sex Marker</a:t>
            </a:r>
          </a:p>
        </p:txBody>
      </p:sp>
      <p:pic>
        <p:nvPicPr>
          <p:cNvPr id="6" name="Picture 5" descr="Chart, histogram&#10;&#10;Description automatically generated">
            <a:extLst>
              <a:ext uri="{FF2B5EF4-FFF2-40B4-BE49-F238E27FC236}">
                <a16:creationId xmlns:a16="http://schemas.microsoft.com/office/drawing/2014/main" id="{7C75CFC5-F5DB-0A44-B9EB-AB692A8F5133}"/>
              </a:ext>
            </a:extLst>
          </p:cNvPr>
          <p:cNvPicPr>
            <a:picLocks noChangeAspect="1"/>
          </p:cNvPicPr>
          <p:nvPr/>
        </p:nvPicPr>
        <p:blipFill>
          <a:blip r:embed="rId2"/>
          <a:stretch>
            <a:fillRect/>
          </a:stretch>
        </p:blipFill>
        <p:spPr>
          <a:xfrm>
            <a:off x="7862814" y="3429000"/>
            <a:ext cx="3957812" cy="31560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Content Placeholder 2">
            <a:extLst>
              <a:ext uri="{FF2B5EF4-FFF2-40B4-BE49-F238E27FC236}">
                <a16:creationId xmlns:a16="http://schemas.microsoft.com/office/drawing/2014/main" id="{A9DA8162-6D5D-A748-A30B-9C037F66C1AC}"/>
              </a:ext>
            </a:extLst>
          </p:cNvPr>
          <p:cNvSpPr>
            <a:spLocks noGrp="1"/>
          </p:cNvSpPr>
          <p:nvPr>
            <p:ph idx="1"/>
          </p:nvPr>
        </p:nvSpPr>
        <p:spPr>
          <a:xfrm>
            <a:off x="838200" y="1825625"/>
            <a:ext cx="10631162" cy="4351338"/>
          </a:xfrm>
        </p:spPr>
        <p:txBody>
          <a:bodyPr/>
          <a:lstStyle/>
          <a:p>
            <a:pPr marL="514350" indent="-514350">
              <a:buFont typeface="+mj-lt"/>
              <a:buAutoNum type="arabicPeriod"/>
            </a:pPr>
            <a:r>
              <a:rPr lang="en-US" sz="2400" dirty="0"/>
              <a:t>made signature of </a:t>
            </a:r>
            <a:r>
              <a:rPr lang="en-US" sz="2400" dirty="0" err="1"/>
              <a:t>kmers</a:t>
            </a:r>
            <a:r>
              <a:rPr lang="en-US" sz="2400" dirty="0"/>
              <a:t> belonging to each sex</a:t>
            </a:r>
          </a:p>
          <a:p>
            <a:pPr marL="514350" indent="-514350">
              <a:buFont typeface="+mj-lt"/>
              <a:buAutoNum type="arabicPeriod"/>
            </a:pPr>
            <a:r>
              <a:rPr lang="en-US" sz="2400" dirty="0"/>
              <a:t>filtered for low abundance </a:t>
            </a:r>
            <a:r>
              <a:rPr lang="en-US" sz="2400" dirty="0" err="1"/>
              <a:t>kmers</a:t>
            </a:r>
            <a:r>
              <a:rPr lang="en-US" sz="2400" dirty="0"/>
              <a:t> (</a:t>
            </a:r>
            <a:r>
              <a:rPr lang="en-US" sz="2400" dirty="0" err="1"/>
              <a:t>minAb</a:t>
            </a:r>
            <a:r>
              <a:rPr lang="en-US" sz="2400" dirty="0"/>
              <a:t> &gt; 5)</a:t>
            </a:r>
          </a:p>
          <a:p>
            <a:pPr marL="514350" indent="-514350">
              <a:buFont typeface="+mj-lt"/>
              <a:buAutoNum type="arabicPeriod"/>
            </a:pPr>
            <a:r>
              <a:rPr lang="en-US" sz="2400" dirty="0"/>
              <a:t>compared # of male only, female </a:t>
            </a:r>
            <a:r>
              <a:rPr lang="en-US" sz="2400" dirty="0" err="1"/>
              <a:t>onle</a:t>
            </a:r>
            <a:r>
              <a:rPr lang="en-US" sz="2400" dirty="0"/>
              <a:t> </a:t>
            </a:r>
            <a:r>
              <a:rPr lang="en-US" sz="2400" dirty="0" err="1"/>
              <a:t>kmers</a:t>
            </a:r>
            <a:endParaRPr lang="en-US" sz="2400" dirty="0"/>
          </a:p>
          <a:p>
            <a:pPr lvl="1"/>
            <a:r>
              <a:rPr lang="en-US" sz="2000" dirty="0"/>
              <a:t>(found males have more high </a:t>
            </a:r>
            <a:r>
              <a:rPr lang="en-US" sz="2000" dirty="0" err="1"/>
              <a:t>abund</a:t>
            </a:r>
            <a:r>
              <a:rPr lang="en-US" sz="2000" dirty="0"/>
              <a:t> </a:t>
            </a:r>
            <a:r>
              <a:rPr lang="en-US" sz="2000" dirty="0" err="1"/>
              <a:t>kmers</a:t>
            </a:r>
            <a:r>
              <a:rPr lang="en-US" sz="2000" dirty="0"/>
              <a:t>)</a:t>
            </a:r>
          </a:p>
          <a:p>
            <a:pPr marL="514350" indent="-514350">
              <a:buFont typeface="+mj-lt"/>
              <a:buAutoNum type="arabicPeriod"/>
            </a:pPr>
            <a:r>
              <a:rPr lang="en-US" sz="2400" dirty="0"/>
              <a:t>extracted contigs with &gt; 5 </a:t>
            </a:r>
            <a:r>
              <a:rPr lang="en-US" sz="2400" dirty="0" err="1"/>
              <a:t>kmers</a:t>
            </a:r>
            <a:endParaRPr lang="en-US" sz="2400" dirty="0"/>
          </a:p>
          <a:p>
            <a:pPr lvl="1"/>
            <a:r>
              <a:rPr lang="en-US" sz="2000" dirty="0"/>
              <a:t>looked at </a:t>
            </a:r>
            <a:r>
              <a:rPr lang="en-US" sz="2000" dirty="0" err="1"/>
              <a:t>kmer</a:t>
            </a:r>
            <a:r>
              <a:rPr lang="en-US" sz="2000" dirty="0"/>
              <a:t> abundances in extracted contigs</a:t>
            </a:r>
          </a:p>
          <a:p>
            <a:pPr lvl="1"/>
            <a:r>
              <a:rPr lang="en-US" sz="2000" dirty="0"/>
              <a:t>(male specific peak from abundance of 30-70)</a:t>
            </a:r>
          </a:p>
        </p:txBody>
      </p:sp>
    </p:spTree>
    <p:extLst>
      <p:ext uri="{BB962C8B-B14F-4D97-AF65-F5344CB8AC3E}">
        <p14:creationId xmlns:p14="http://schemas.microsoft.com/office/powerpoint/2010/main" val="2333985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251C-EA96-B74F-B1D1-D5F527C76DE1}"/>
              </a:ext>
            </a:extLst>
          </p:cNvPr>
          <p:cNvSpPr>
            <a:spLocks noGrp="1"/>
          </p:cNvSpPr>
          <p:nvPr>
            <p:ph type="title"/>
          </p:nvPr>
        </p:nvSpPr>
        <p:spPr/>
        <p:txBody>
          <a:bodyPr/>
          <a:lstStyle/>
          <a:p>
            <a:r>
              <a:rPr lang="en-US" dirty="0"/>
              <a:t>Aim #3: k-</a:t>
            </a:r>
            <a:r>
              <a:rPr lang="en-US" dirty="0" err="1"/>
              <a:t>mer</a:t>
            </a:r>
            <a:r>
              <a:rPr lang="en-US" dirty="0"/>
              <a:t> analysis</a:t>
            </a:r>
          </a:p>
        </p:txBody>
      </p:sp>
      <p:sp>
        <p:nvSpPr>
          <p:cNvPr id="4" name="TextBox 3">
            <a:extLst>
              <a:ext uri="{FF2B5EF4-FFF2-40B4-BE49-F238E27FC236}">
                <a16:creationId xmlns:a16="http://schemas.microsoft.com/office/drawing/2014/main" id="{613AAB64-43FE-CD4C-9362-AC047C1C6ADE}"/>
              </a:ext>
            </a:extLst>
          </p:cNvPr>
          <p:cNvSpPr txBox="1"/>
          <p:nvPr/>
        </p:nvSpPr>
        <p:spPr>
          <a:xfrm>
            <a:off x="0" y="95098"/>
            <a:ext cx="12192000" cy="369332"/>
          </a:xfrm>
          <a:prstGeom prst="rect">
            <a:avLst/>
          </a:prstGeom>
          <a:noFill/>
        </p:spPr>
        <p:txBody>
          <a:bodyPr wrap="square" rtlCol="0">
            <a:spAutoFit/>
          </a:bodyPr>
          <a:lstStyle/>
          <a:p>
            <a:pPr algn="ctr"/>
            <a:r>
              <a:rPr lang="en-US" dirty="0">
                <a:solidFill>
                  <a:schemeClr val="bg1">
                    <a:lumMod val="75000"/>
                    <a:lumOff val="25000"/>
                  </a:schemeClr>
                </a:solidFill>
              </a:rPr>
              <a:t>Aim 1: Assembly		Aim 2: N</a:t>
            </a:r>
            <a:r>
              <a:rPr lang="en-US" baseline="-25000" dirty="0">
                <a:solidFill>
                  <a:schemeClr val="bg1">
                    <a:lumMod val="75000"/>
                    <a:lumOff val="25000"/>
                  </a:schemeClr>
                </a:solidFill>
              </a:rPr>
              <a:t>E</a:t>
            </a:r>
            <a:r>
              <a:rPr lang="en-US" dirty="0">
                <a:solidFill>
                  <a:schemeClr val="bg1">
                    <a:lumMod val="75000"/>
                    <a:lumOff val="25000"/>
                  </a:schemeClr>
                </a:solidFill>
              </a:rPr>
              <a:t>		</a:t>
            </a:r>
            <a:r>
              <a:rPr lang="en-US" dirty="0">
                <a:solidFill>
                  <a:schemeClr val="tx1">
                    <a:lumMod val="65000"/>
                  </a:schemeClr>
                </a:solidFill>
              </a:rPr>
              <a:t>Aim 3: Sex Marker</a:t>
            </a:r>
          </a:p>
        </p:txBody>
      </p:sp>
      <p:pic>
        <p:nvPicPr>
          <p:cNvPr id="7" name="Picture 6" descr="Chart, scatter chart&#10;&#10;Description automatically generated">
            <a:extLst>
              <a:ext uri="{FF2B5EF4-FFF2-40B4-BE49-F238E27FC236}">
                <a16:creationId xmlns:a16="http://schemas.microsoft.com/office/drawing/2014/main" id="{1EA8F5F5-9BAC-5D4A-AFDB-34D6939F2EE5}"/>
              </a:ext>
            </a:extLst>
          </p:cNvPr>
          <p:cNvPicPr>
            <a:picLocks noChangeAspect="1"/>
          </p:cNvPicPr>
          <p:nvPr/>
        </p:nvPicPr>
        <p:blipFill>
          <a:blip r:embed="rId2"/>
          <a:stretch>
            <a:fillRect/>
          </a:stretch>
        </p:blipFill>
        <p:spPr>
          <a:xfrm>
            <a:off x="8412330" y="1512755"/>
            <a:ext cx="3362346" cy="2255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Chart, scatter chart&#10;&#10;Description automatically generated">
            <a:extLst>
              <a:ext uri="{FF2B5EF4-FFF2-40B4-BE49-F238E27FC236}">
                <a16:creationId xmlns:a16="http://schemas.microsoft.com/office/drawing/2014/main" id="{C00273A9-8313-CE4D-BDB2-AF6F2301552C}"/>
              </a:ext>
            </a:extLst>
          </p:cNvPr>
          <p:cNvPicPr>
            <a:picLocks noChangeAspect="1"/>
          </p:cNvPicPr>
          <p:nvPr/>
        </p:nvPicPr>
        <p:blipFill>
          <a:blip r:embed="rId3"/>
          <a:stretch>
            <a:fillRect/>
          </a:stretch>
        </p:blipFill>
        <p:spPr>
          <a:xfrm>
            <a:off x="8412330" y="3921212"/>
            <a:ext cx="3392107" cy="2255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Content Placeholder 2">
            <a:extLst>
              <a:ext uri="{FF2B5EF4-FFF2-40B4-BE49-F238E27FC236}">
                <a16:creationId xmlns:a16="http://schemas.microsoft.com/office/drawing/2014/main" id="{9C4E5803-684A-CB43-B3B7-813CEB6C9E75}"/>
              </a:ext>
            </a:extLst>
          </p:cNvPr>
          <p:cNvSpPr>
            <a:spLocks noGrp="1"/>
          </p:cNvSpPr>
          <p:nvPr>
            <p:ph idx="1"/>
          </p:nvPr>
        </p:nvSpPr>
        <p:spPr>
          <a:xfrm>
            <a:off x="838200" y="1825625"/>
            <a:ext cx="10631162" cy="4351338"/>
          </a:xfrm>
        </p:spPr>
        <p:txBody>
          <a:bodyPr/>
          <a:lstStyle/>
          <a:p>
            <a:pPr marL="514350" indent="-514350">
              <a:buFont typeface="+mj-lt"/>
              <a:buAutoNum type="arabicPeriod"/>
            </a:pPr>
            <a:r>
              <a:rPr lang="en-US" sz="2400" dirty="0"/>
              <a:t>made signature of </a:t>
            </a:r>
            <a:r>
              <a:rPr lang="en-US" sz="2400" dirty="0" err="1"/>
              <a:t>kmers</a:t>
            </a:r>
            <a:r>
              <a:rPr lang="en-US" sz="2400" dirty="0"/>
              <a:t> belonging to each sex</a:t>
            </a:r>
          </a:p>
          <a:p>
            <a:pPr marL="514350" indent="-514350">
              <a:buFont typeface="+mj-lt"/>
              <a:buAutoNum type="arabicPeriod"/>
            </a:pPr>
            <a:r>
              <a:rPr lang="en-US" sz="2400" dirty="0"/>
              <a:t>filtered for low abundance </a:t>
            </a:r>
            <a:r>
              <a:rPr lang="en-US" sz="2400" dirty="0" err="1"/>
              <a:t>kmers</a:t>
            </a:r>
            <a:r>
              <a:rPr lang="en-US" sz="2400" dirty="0"/>
              <a:t> (</a:t>
            </a:r>
            <a:r>
              <a:rPr lang="en-US" sz="2400" dirty="0" err="1"/>
              <a:t>minAb</a:t>
            </a:r>
            <a:r>
              <a:rPr lang="en-US" sz="2400" dirty="0"/>
              <a:t> &gt; 5)</a:t>
            </a:r>
          </a:p>
          <a:p>
            <a:pPr marL="514350" indent="-514350">
              <a:buFont typeface="+mj-lt"/>
              <a:buAutoNum type="arabicPeriod"/>
            </a:pPr>
            <a:r>
              <a:rPr lang="en-US" sz="2400" dirty="0"/>
              <a:t>compared # of male only, female </a:t>
            </a:r>
            <a:r>
              <a:rPr lang="en-US" sz="2400" dirty="0" err="1"/>
              <a:t>onle</a:t>
            </a:r>
            <a:r>
              <a:rPr lang="en-US" sz="2400" dirty="0"/>
              <a:t> </a:t>
            </a:r>
            <a:r>
              <a:rPr lang="en-US" sz="2400" dirty="0" err="1"/>
              <a:t>kmers</a:t>
            </a:r>
            <a:endParaRPr lang="en-US" sz="2400" dirty="0"/>
          </a:p>
          <a:p>
            <a:pPr lvl="1"/>
            <a:r>
              <a:rPr lang="en-US" sz="2000" dirty="0"/>
              <a:t>(found males have more high </a:t>
            </a:r>
            <a:r>
              <a:rPr lang="en-US" sz="2000" dirty="0" err="1"/>
              <a:t>abund</a:t>
            </a:r>
            <a:r>
              <a:rPr lang="en-US" sz="2000" dirty="0"/>
              <a:t> </a:t>
            </a:r>
            <a:r>
              <a:rPr lang="en-US" sz="2000" dirty="0" err="1"/>
              <a:t>kmers</a:t>
            </a:r>
            <a:r>
              <a:rPr lang="en-US" sz="2000" dirty="0"/>
              <a:t>)</a:t>
            </a:r>
          </a:p>
          <a:p>
            <a:pPr marL="514350" indent="-514350">
              <a:buFont typeface="+mj-lt"/>
              <a:buAutoNum type="arabicPeriod"/>
            </a:pPr>
            <a:r>
              <a:rPr lang="en-US" sz="2400" dirty="0"/>
              <a:t>extracted contigs with &gt; 5 </a:t>
            </a:r>
            <a:r>
              <a:rPr lang="en-US" sz="2400" dirty="0" err="1"/>
              <a:t>kmers</a:t>
            </a:r>
            <a:endParaRPr lang="en-US" sz="2400" dirty="0"/>
          </a:p>
          <a:p>
            <a:pPr lvl="1"/>
            <a:r>
              <a:rPr lang="en-US" sz="2000" dirty="0"/>
              <a:t>looked at </a:t>
            </a:r>
            <a:r>
              <a:rPr lang="en-US" sz="2000" dirty="0" err="1"/>
              <a:t>kmer</a:t>
            </a:r>
            <a:r>
              <a:rPr lang="en-US" sz="2000" dirty="0"/>
              <a:t> abundances in extracted contigs</a:t>
            </a:r>
          </a:p>
          <a:p>
            <a:pPr lvl="1"/>
            <a:r>
              <a:rPr lang="en-US" sz="2000" dirty="0"/>
              <a:t>(male specific peak from abundance of 30-70)</a:t>
            </a:r>
          </a:p>
          <a:p>
            <a:pPr marL="514350" indent="-514350">
              <a:buFont typeface="+mj-lt"/>
              <a:buAutoNum type="arabicPeriod"/>
            </a:pPr>
            <a:r>
              <a:rPr lang="en-US" sz="2400" dirty="0"/>
              <a:t>compare contig abundance in M &amp; F</a:t>
            </a:r>
          </a:p>
        </p:txBody>
      </p:sp>
    </p:spTree>
    <p:extLst>
      <p:ext uri="{BB962C8B-B14F-4D97-AF65-F5344CB8AC3E}">
        <p14:creationId xmlns:p14="http://schemas.microsoft.com/office/powerpoint/2010/main" val="3567757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251C-EA96-B74F-B1D1-D5F527C76DE1}"/>
              </a:ext>
            </a:extLst>
          </p:cNvPr>
          <p:cNvSpPr>
            <a:spLocks noGrp="1"/>
          </p:cNvSpPr>
          <p:nvPr>
            <p:ph type="title"/>
          </p:nvPr>
        </p:nvSpPr>
        <p:spPr/>
        <p:txBody>
          <a:bodyPr/>
          <a:lstStyle/>
          <a:p>
            <a:r>
              <a:rPr lang="en-US" dirty="0"/>
              <a:t>Aim #3: k-</a:t>
            </a:r>
            <a:r>
              <a:rPr lang="en-US" dirty="0" err="1"/>
              <a:t>mer</a:t>
            </a:r>
            <a:r>
              <a:rPr lang="en-US" dirty="0"/>
              <a:t> analysis</a:t>
            </a:r>
          </a:p>
        </p:txBody>
      </p:sp>
      <p:sp>
        <p:nvSpPr>
          <p:cNvPr id="3" name="Content Placeholder 2">
            <a:extLst>
              <a:ext uri="{FF2B5EF4-FFF2-40B4-BE49-F238E27FC236}">
                <a16:creationId xmlns:a16="http://schemas.microsoft.com/office/drawing/2014/main" id="{CB89FD90-E114-494E-AD68-1C90ACD7DEA3}"/>
              </a:ext>
            </a:extLst>
          </p:cNvPr>
          <p:cNvSpPr>
            <a:spLocks noGrp="1"/>
          </p:cNvSpPr>
          <p:nvPr>
            <p:ph idx="1"/>
          </p:nvPr>
        </p:nvSpPr>
        <p:spPr>
          <a:xfrm>
            <a:off x="838200" y="1825625"/>
            <a:ext cx="10631162" cy="4351338"/>
          </a:xfrm>
        </p:spPr>
        <p:txBody>
          <a:bodyPr>
            <a:normAutofit lnSpcReduction="10000"/>
          </a:bodyPr>
          <a:lstStyle/>
          <a:p>
            <a:pPr marL="514350" indent="-514350">
              <a:buFont typeface="+mj-lt"/>
              <a:buAutoNum type="arabicPeriod"/>
            </a:pPr>
            <a:r>
              <a:rPr lang="en-US" sz="2400" dirty="0"/>
              <a:t>made signature of </a:t>
            </a:r>
            <a:r>
              <a:rPr lang="en-US" sz="2400" dirty="0" err="1"/>
              <a:t>kmers</a:t>
            </a:r>
            <a:r>
              <a:rPr lang="en-US" sz="2400" dirty="0"/>
              <a:t> belonging to each sex</a:t>
            </a:r>
          </a:p>
          <a:p>
            <a:pPr marL="514350" indent="-514350">
              <a:buFont typeface="+mj-lt"/>
              <a:buAutoNum type="arabicPeriod"/>
            </a:pPr>
            <a:r>
              <a:rPr lang="en-US" sz="2400" dirty="0"/>
              <a:t>filtered for low abundance </a:t>
            </a:r>
            <a:r>
              <a:rPr lang="en-US" sz="2400" dirty="0" err="1"/>
              <a:t>kmers</a:t>
            </a:r>
            <a:r>
              <a:rPr lang="en-US" sz="2400" dirty="0"/>
              <a:t> (</a:t>
            </a:r>
            <a:r>
              <a:rPr lang="en-US" sz="2400" dirty="0" err="1"/>
              <a:t>minAb</a:t>
            </a:r>
            <a:r>
              <a:rPr lang="en-US" sz="2400" dirty="0"/>
              <a:t> &gt; 5)</a:t>
            </a:r>
          </a:p>
          <a:p>
            <a:pPr marL="514350" indent="-514350">
              <a:buFont typeface="+mj-lt"/>
              <a:buAutoNum type="arabicPeriod"/>
            </a:pPr>
            <a:r>
              <a:rPr lang="en-US" sz="2400" dirty="0"/>
              <a:t>compared # of male only, female </a:t>
            </a:r>
            <a:r>
              <a:rPr lang="en-US" sz="2400" dirty="0" err="1"/>
              <a:t>onle</a:t>
            </a:r>
            <a:r>
              <a:rPr lang="en-US" sz="2400" dirty="0"/>
              <a:t> </a:t>
            </a:r>
            <a:r>
              <a:rPr lang="en-US" sz="2400" dirty="0" err="1"/>
              <a:t>kmers</a:t>
            </a:r>
            <a:endParaRPr lang="en-US" sz="2400" dirty="0"/>
          </a:p>
          <a:p>
            <a:pPr lvl="1"/>
            <a:r>
              <a:rPr lang="en-US" sz="2000" dirty="0"/>
              <a:t>(found males have more high </a:t>
            </a:r>
            <a:r>
              <a:rPr lang="en-US" sz="2000" dirty="0" err="1"/>
              <a:t>abund</a:t>
            </a:r>
            <a:r>
              <a:rPr lang="en-US" sz="2000" dirty="0"/>
              <a:t> </a:t>
            </a:r>
            <a:r>
              <a:rPr lang="en-US" sz="2000" dirty="0" err="1"/>
              <a:t>kmers</a:t>
            </a:r>
            <a:r>
              <a:rPr lang="en-US" sz="2000" dirty="0"/>
              <a:t>)</a:t>
            </a:r>
          </a:p>
          <a:p>
            <a:pPr marL="514350" indent="-514350">
              <a:buFont typeface="+mj-lt"/>
              <a:buAutoNum type="arabicPeriod"/>
            </a:pPr>
            <a:r>
              <a:rPr lang="en-US" sz="2400" dirty="0"/>
              <a:t>extracted contigs with &gt; 5 </a:t>
            </a:r>
            <a:r>
              <a:rPr lang="en-US" sz="2400" dirty="0" err="1"/>
              <a:t>kmers</a:t>
            </a:r>
            <a:endParaRPr lang="en-US" sz="2400" dirty="0"/>
          </a:p>
          <a:p>
            <a:pPr lvl="1"/>
            <a:r>
              <a:rPr lang="en-US" sz="2000" dirty="0"/>
              <a:t>looked at </a:t>
            </a:r>
            <a:r>
              <a:rPr lang="en-US" sz="2000" dirty="0" err="1"/>
              <a:t>kmer</a:t>
            </a:r>
            <a:r>
              <a:rPr lang="en-US" sz="2000" dirty="0"/>
              <a:t> abundances in extracted contigs</a:t>
            </a:r>
          </a:p>
          <a:p>
            <a:pPr lvl="1"/>
            <a:r>
              <a:rPr lang="en-US" sz="2000" dirty="0"/>
              <a:t>(male specific peak from abundance of 30-70)</a:t>
            </a:r>
          </a:p>
          <a:p>
            <a:pPr marL="514350" indent="-514350">
              <a:buFont typeface="+mj-lt"/>
              <a:buAutoNum type="arabicPeriod"/>
            </a:pPr>
            <a:r>
              <a:rPr lang="en-US" sz="2400" dirty="0"/>
              <a:t>compare contig abundance in M &amp; F</a:t>
            </a:r>
          </a:p>
          <a:p>
            <a:pPr marL="514350" indent="-514350">
              <a:buFont typeface="+mj-lt"/>
              <a:buAutoNum type="arabicPeriod"/>
            </a:pPr>
            <a:r>
              <a:rPr lang="en-US" sz="2400" dirty="0"/>
              <a:t>aligned “putative Y” sequences to genome</a:t>
            </a:r>
          </a:p>
          <a:p>
            <a:pPr lvl="1"/>
            <a:r>
              <a:rPr lang="en-US" sz="2000" dirty="0"/>
              <a:t> compared M &amp; F depth at loci</a:t>
            </a:r>
          </a:p>
          <a:p>
            <a:pPr lvl="1"/>
            <a:r>
              <a:rPr lang="en-US" sz="2000" dirty="0"/>
              <a:t>(found no differences)</a:t>
            </a:r>
          </a:p>
        </p:txBody>
      </p:sp>
      <p:sp>
        <p:nvSpPr>
          <p:cNvPr id="4" name="TextBox 3">
            <a:extLst>
              <a:ext uri="{FF2B5EF4-FFF2-40B4-BE49-F238E27FC236}">
                <a16:creationId xmlns:a16="http://schemas.microsoft.com/office/drawing/2014/main" id="{613AAB64-43FE-CD4C-9362-AC047C1C6ADE}"/>
              </a:ext>
            </a:extLst>
          </p:cNvPr>
          <p:cNvSpPr txBox="1"/>
          <p:nvPr/>
        </p:nvSpPr>
        <p:spPr>
          <a:xfrm>
            <a:off x="0" y="95098"/>
            <a:ext cx="12192000" cy="369332"/>
          </a:xfrm>
          <a:prstGeom prst="rect">
            <a:avLst/>
          </a:prstGeom>
          <a:noFill/>
        </p:spPr>
        <p:txBody>
          <a:bodyPr wrap="square" rtlCol="0">
            <a:spAutoFit/>
          </a:bodyPr>
          <a:lstStyle/>
          <a:p>
            <a:pPr algn="ctr"/>
            <a:r>
              <a:rPr lang="en-US" dirty="0">
                <a:solidFill>
                  <a:schemeClr val="bg1">
                    <a:lumMod val="75000"/>
                    <a:lumOff val="25000"/>
                  </a:schemeClr>
                </a:solidFill>
              </a:rPr>
              <a:t>Aim 1: Assembly		Aim 2: N</a:t>
            </a:r>
            <a:r>
              <a:rPr lang="en-US" baseline="-25000" dirty="0">
                <a:solidFill>
                  <a:schemeClr val="bg1">
                    <a:lumMod val="75000"/>
                    <a:lumOff val="25000"/>
                  </a:schemeClr>
                </a:solidFill>
              </a:rPr>
              <a:t>E</a:t>
            </a:r>
            <a:r>
              <a:rPr lang="en-US" dirty="0">
                <a:solidFill>
                  <a:schemeClr val="bg1">
                    <a:lumMod val="75000"/>
                    <a:lumOff val="25000"/>
                  </a:schemeClr>
                </a:solidFill>
              </a:rPr>
              <a:t>			</a:t>
            </a:r>
            <a:r>
              <a:rPr lang="en-US" dirty="0">
                <a:solidFill>
                  <a:schemeClr val="tx1">
                    <a:lumMod val="65000"/>
                  </a:schemeClr>
                </a:solidFill>
              </a:rPr>
              <a:t>Aim 3: Sex Marker</a:t>
            </a:r>
          </a:p>
        </p:txBody>
      </p:sp>
    </p:spTree>
    <p:extLst>
      <p:ext uri="{BB962C8B-B14F-4D97-AF65-F5344CB8AC3E}">
        <p14:creationId xmlns:p14="http://schemas.microsoft.com/office/powerpoint/2010/main" val="2506642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251C-EA96-B74F-B1D1-D5F527C76DE1}"/>
              </a:ext>
            </a:extLst>
          </p:cNvPr>
          <p:cNvSpPr>
            <a:spLocks noGrp="1"/>
          </p:cNvSpPr>
          <p:nvPr>
            <p:ph type="title"/>
          </p:nvPr>
        </p:nvSpPr>
        <p:spPr/>
        <p:txBody>
          <a:bodyPr/>
          <a:lstStyle/>
          <a:p>
            <a:r>
              <a:rPr lang="en-US" dirty="0"/>
              <a:t>Aim #3: next steps…</a:t>
            </a:r>
          </a:p>
        </p:txBody>
      </p:sp>
      <p:sp>
        <p:nvSpPr>
          <p:cNvPr id="3" name="Content Placeholder 2">
            <a:extLst>
              <a:ext uri="{FF2B5EF4-FFF2-40B4-BE49-F238E27FC236}">
                <a16:creationId xmlns:a16="http://schemas.microsoft.com/office/drawing/2014/main" id="{CB89FD90-E114-494E-AD68-1C90ACD7DEA3}"/>
              </a:ext>
            </a:extLst>
          </p:cNvPr>
          <p:cNvSpPr>
            <a:spLocks noGrp="1"/>
          </p:cNvSpPr>
          <p:nvPr>
            <p:ph idx="1"/>
          </p:nvPr>
        </p:nvSpPr>
        <p:spPr/>
        <p:txBody>
          <a:bodyPr/>
          <a:lstStyle/>
          <a:p>
            <a:r>
              <a:rPr lang="en-US" dirty="0"/>
              <a:t>acquire shotgun WGS data to further investigate CHR 5</a:t>
            </a:r>
          </a:p>
          <a:p>
            <a:r>
              <a:rPr lang="en-US" dirty="0"/>
              <a:t>suggestions?</a:t>
            </a:r>
          </a:p>
          <a:p>
            <a:endParaRPr lang="en-US" dirty="0"/>
          </a:p>
        </p:txBody>
      </p:sp>
      <p:sp>
        <p:nvSpPr>
          <p:cNvPr id="4" name="TextBox 3">
            <a:extLst>
              <a:ext uri="{FF2B5EF4-FFF2-40B4-BE49-F238E27FC236}">
                <a16:creationId xmlns:a16="http://schemas.microsoft.com/office/drawing/2014/main" id="{613AAB64-43FE-CD4C-9362-AC047C1C6ADE}"/>
              </a:ext>
            </a:extLst>
          </p:cNvPr>
          <p:cNvSpPr txBox="1"/>
          <p:nvPr/>
        </p:nvSpPr>
        <p:spPr>
          <a:xfrm>
            <a:off x="0" y="95098"/>
            <a:ext cx="12192000" cy="369332"/>
          </a:xfrm>
          <a:prstGeom prst="rect">
            <a:avLst/>
          </a:prstGeom>
          <a:noFill/>
        </p:spPr>
        <p:txBody>
          <a:bodyPr wrap="square" rtlCol="0">
            <a:spAutoFit/>
          </a:bodyPr>
          <a:lstStyle/>
          <a:p>
            <a:pPr algn="ctr"/>
            <a:r>
              <a:rPr lang="en-US" dirty="0">
                <a:solidFill>
                  <a:schemeClr val="bg1">
                    <a:lumMod val="75000"/>
                    <a:lumOff val="25000"/>
                  </a:schemeClr>
                </a:solidFill>
              </a:rPr>
              <a:t>Aim 1: Assembly		Aim 2: N</a:t>
            </a:r>
            <a:r>
              <a:rPr lang="en-US" baseline="-25000" dirty="0">
                <a:solidFill>
                  <a:schemeClr val="bg1">
                    <a:lumMod val="75000"/>
                    <a:lumOff val="25000"/>
                  </a:schemeClr>
                </a:solidFill>
              </a:rPr>
              <a:t>E</a:t>
            </a:r>
            <a:r>
              <a:rPr lang="en-US" dirty="0">
                <a:solidFill>
                  <a:schemeClr val="bg1">
                    <a:lumMod val="75000"/>
                    <a:lumOff val="25000"/>
                  </a:schemeClr>
                </a:solidFill>
              </a:rPr>
              <a:t>			</a:t>
            </a:r>
            <a:r>
              <a:rPr lang="en-US" dirty="0">
                <a:solidFill>
                  <a:schemeClr val="tx1">
                    <a:lumMod val="65000"/>
                  </a:schemeClr>
                </a:solidFill>
              </a:rPr>
              <a:t>Aim 3: Sex Marker</a:t>
            </a:r>
          </a:p>
        </p:txBody>
      </p:sp>
    </p:spTree>
    <p:extLst>
      <p:ext uri="{BB962C8B-B14F-4D97-AF65-F5344CB8AC3E}">
        <p14:creationId xmlns:p14="http://schemas.microsoft.com/office/powerpoint/2010/main" val="275581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34CD4-F200-484E-B512-57BEBDB0815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749CA70-F67B-5D46-BB28-E55B1A803793}"/>
              </a:ext>
            </a:extLst>
          </p:cNvPr>
          <p:cNvSpPr>
            <a:spLocks noGrp="1"/>
          </p:cNvSpPr>
          <p:nvPr>
            <p:ph idx="1"/>
          </p:nvPr>
        </p:nvSpPr>
        <p:spPr/>
        <p:txBody>
          <a:bodyPr/>
          <a:lstStyle/>
          <a:p>
            <a:pPr marL="0" indent="0">
              <a:buNone/>
            </a:pPr>
            <a:r>
              <a:rPr lang="en-US" b="1" dirty="0"/>
              <a:t>AIM #1: </a:t>
            </a:r>
            <a:r>
              <a:rPr lang="en-US" dirty="0"/>
              <a:t>Produce a reference genome for delta smelt.</a:t>
            </a:r>
          </a:p>
          <a:p>
            <a:pPr marL="0" indent="0">
              <a:buNone/>
            </a:pPr>
            <a:endParaRPr lang="en-US" dirty="0"/>
          </a:p>
          <a:p>
            <a:pPr marL="0" indent="0">
              <a:buNone/>
            </a:pPr>
            <a:r>
              <a:rPr lang="en-US" b="1" dirty="0"/>
              <a:t>AIM #2: I</a:t>
            </a:r>
            <a:r>
              <a:rPr lang="en-US" dirty="0"/>
              <a:t>nfer contemporary &amp; historical effective population sizes of delta smelt.</a:t>
            </a:r>
          </a:p>
          <a:p>
            <a:pPr marL="0" indent="0">
              <a:buNone/>
            </a:pPr>
            <a:endParaRPr lang="en-US" dirty="0"/>
          </a:p>
          <a:p>
            <a:pPr marL="0" indent="0">
              <a:buNone/>
            </a:pPr>
            <a:r>
              <a:rPr lang="en-US" b="1" dirty="0"/>
              <a:t>AIM #3: </a:t>
            </a:r>
            <a:r>
              <a:rPr lang="en-US" dirty="0"/>
              <a:t>Discover sex-specific markers for sex identification of delta smelt.</a:t>
            </a:r>
          </a:p>
          <a:p>
            <a:endParaRPr lang="en-US" dirty="0"/>
          </a:p>
        </p:txBody>
      </p:sp>
    </p:spTree>
    <p:extLst>
      <p:ext uri="{BB962C8B-B14F-4D97-AF65-F5344CB8AC3E}">
        <p14:creationId xmlns:p14="http://schemas.microsoft.com/office/powerpoint/2010/main" val="133272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B0A94-9EDC-4E45-A8C3-B08E265BFF12}"/>
              </a:ext>
            </a:extLst>
          </p:cNvPr>
          <p:cNvSpPr>
            <a:spLocks noGrp="1"/>
          </p:cNvSpPr>
          <p:nvPr>
            <p:ph type="title"/>
          </p:nvPr>
        </p:nvSpPr>
        <p:spPr/>
        <p:txBody>
          <a:bodyPr>
            <a:normAutofit/>
          </a:bodyPr>
          <a:lstStyle/>
          <a:p>
            <a:r>
              <a:rPr lang="en-US" sz="3800" dirty="0"/>
              <a:t>Aim #1: Setup</a:t>
            </a:r>
          </a:p>
        </p:txBody>
      </p:sp>
      <p:sp>
        <p:nvSpPr>
          <p:cNvPr id="3" name="Content Placeholder 2">
            <a:extLst>
              <a:ext uri="{FF2B5EF4-FFF2-40B4-BE49-F238E27FC236}">
                <a16:creationId xmlns:a16="http://schemas.microsoft.com/office/drawing/2014/main" id="{856A5119-0DCE-ED4A-A95A-863D379B980D}"/>
              </a:ext>
            </a:extLst>
          </p:cNvPr>
          <p:cNvSpPr>
            <a:spLocks noGrp="1"/>
          </p:cNvSpPr>
          <p:nvPr>
            <p:ph idx="1"/>
          </p:nvPr>
        </p:nvSpPr>
        <p:spPr/>
        <p:txBody>
          <a:bodyPr/>
          <a:lstStyle/>
          <a:p>
            <a:r>
              <a:rPr lang="en-US" dirty="0"/>
              <a:t>hybrid assembly</a:t>
            </a:r>
          </a:p>
          <a:p>
            <a:r>
              <a:rPr lang="en-US" dirty="0"/>
              <a:t>one male, one female</a:t>
            </a:r>
          </a:p>
          <a:p>
            <a:r>
              <a:rPr lang="en-US" dirty="0"/>
              <a:t>original experimental design</a:t>
            </a:r>
          </a:p>
          <a:p>
            <a:endParaRPr lang="en-US" sz="1600" dirty="0"/>
          </a:p>
          <a:p>
            <a:endParaRPr lang="en-US" dirty="0"/>
          </a:p>
          <a:p>
            <a:r>
              <a:rPr lang="en-US" dirty="0"/>
              <a:t>implemented experimental design</a:t>
            </a:r>
          </a:p>
          <a:p>
            <a:endParaRPr lang="en-US" dirty="0"/>
          </a:p>
        </p:txBody>
      </p:sp>
      <p:sp>
        <p:nvSpPr>
          <p:cNvPr id="4" name="TextBox 3">
            <a:extLst>
              <a:ext uri="{FF2B5EF4-FFF2-40B4-BE49-F238E27FC236}">
                <a16:creationId xmlns:a16="http://schemas.microsoft.com/office/drawing/2014/main" id="{AE1CFECD-AC4B-004A-B256-19F3939E60EC}"/>
              </a:ext>
            </a:extLst>
          </p:cNvPr>
          <p:cNvSpPr txBox="1"/>
          <p:nvPr/>
        </p:nvSpPr>
        <p:spPr>
          <a:xfrm>
            <a:off x="4767816" y="3486876"/>
            <a:ext cx="2656368" cy="461665"/>
          </a:xfrm>
          <a:prstGeom prst="rect">
            <a:avLst/>
          </a:prstGeom>
          <a:noFill/>
        </p:spPr>
        <p:txBody>
          <a:bodyPr wrap="none" rtlCol="0">
            <a:spAutoFit/>
          </a:bodyPr>
          <a:lstStyle/>
          <a:p>
            <a:r>
              <a:rPr lang="en-US" sz="2400" i="1" dirty="0">
                <a:latin typeface="Cambria Math" panose="02040503050406030204" pitchFamily="18" charset="0"/>
                <a:ea typeface="Cambria Math" panose="02040503050406030204" pitchFamily="18" charset="0"/>
              </a:rPr>
              <a:t>linked reads + hi-c</a:t>
            </a:r>
          </a:p>
        </p:txBody>
      </p:sp>
      <p:sp>
        <p:nvSpPr>
          <p:cNvPr id="5" name="TextBox 4">
            <a:extLst>
              <a:ext uri="{FF2B5EF4-FFF2-40B4-BE49-F238E27FC236}">
                <a16:creationId xmlns:a16="http://schemas.microsoft.com/office/drawing/2014/main" id="{21428243-8CF7-4047-8D91-90125A7537FE}"/>
              </a:ext>
            </a:extLst>
          </p:cNvPr>
          <p:cNvSpPr txBox="1"/>
          <p:nvPr/>
        </p:nvSpPr>
        <p:spPr>
          <a:xfrm>
            <a:off x="2025366" y="5058508"/>
            <a:ext cx="8274316" cy="461665"/>
          </a:xfrm>
          <a:prstGeom prst="rect">
            <a:avLst/>
          </a:prstGeom>
          <a:noFill/>
        </p:spPr>
        <p:txBody>
          <a:bodyPr wrap="none" rtlCol="0">
            <a:spAutoFit/>
          </a:bodyPr>
          <a:lstStyle/>
          <a:p>
            <a:r>
              <a:rPr lang="en-US" sz="2400" i="1" dirty="0">
                <a:solidFill>
                  <a:srgbClr val="00B050"/>
                </a:solidFill>
                <a:latin typeface="Cambria Math" panose="02040503050406030204" pitchFamily="18" charset="0"/>
                <a:ea typeface="Cambria Math" panose="02040503050406030204" pitchFamily="18" charset="0"/>
              </a:rPr>
              <a:t>long reads </a:t>
            </a:r>
            <a:r>
              <a:rPr lang="en-US" sz="2400" i="1" dirty="0">
                <a:latin typeface="Cambria Math" panose="02040503050406030204" pitchFamily="18" charset="0"/>
                <a:ea typeface="Cambria Math" panose="02040503050406030204" pitchFamily="18" charset="0"/>
              </a:rPr>
              <a:t>+ linked reads + hi-c + </a:t>
            </a:r>
            <a:r>
              <a:rPr lang="en-US" sz="2400" i="1" dirty="0">
                <a:solidFill>
                  <a:srgbClr val="00B050"/>
                </a:solidFill>
                <a:latin typeface="Cambria Math" panose="02040503050406030204" pitchFamily="18" charset="0"/>
                <a:ea typeface="Cambria Math" panose="02040503050406030204" pitchFamily="18" charset="0"/>
              </a:rPr>
              <a:t>linkage map </a:t>
            </a:r>
            <a:r>
              <a:rPr lang="en-US" sz="2400" i="1" dirty="0">
                <a:latin typeface="Cambria Math" panose="02040503050406030204" pitchFamily="18" charset="0"/>
                <a:ea typeface="Cambria Math" panose="02040503050406030204" pitchFamily="18" charset="0"/>
              </a:rPr>
              <a:t>++ </a:t>
            </a:r>
            <a:r>
              <a:rPr lang="en-US" sz="2400" i="1" dirty="0">
                <a:solidFill>
                  <a:srgbClr val="00B050"/>
                </a:solidFill>
                <a:latin typeface="Cambria Math" panose="02040503050406030204" pitchFamily="18" charset="0"/>
                <a:ea typeface="Cambria Math" panose="02040503050406030204" pitchFamily="18" charset="0"/>
              </a:rPr>
              <a:t>karyotype</a:t>
            </a:r>
          </a:p>
        </p:txBody>
      </p:sp>
      <p:sp>
        <p:nvSpPr>
          <p:cNvPr id="6" name="TextBox 5">
            <a:extLst>
              <a:ext uri="{FF2B5EF4-FFF2-40B4-BE49-F238E27FC236}">
                <a16:creationId xmlns:a16="http://schemas.microsoft.com/office/drawing/2014/main" id="{494AF949-AB88-1340-BCD4-390FA84591A5}"/>
              </a:ext>
            </a:extLst>
          </p:cNvPr>
          <p:cNvSpPr txBox="1"/>
          <p:nvPr/>
        </p:nvSpPr>
        <p:spPr>
          <a:xfrm>
            <a:off x="4767816" y="6091328"/>
            <a:ext cx="2217787" cy="369332"/>
          </a:xfrm>
          <a:prstGeom prst="rect">
            <a:avLst/>
          </a:prstGeom>
          <a:noFill/>
        </p:spPr>
        <p:txBody>
          <a:bodyPr wrap="none" rtlCol="0">
            <a:spAutoFit/>
          </a:bodyPr>
          <a:lstStyle/>
          <a:p>
            <a:r>
              <a:rPr lang="en-US" dirty="0"/>
              <a:t>recovered linkage loci</a:t>
            </a:r>
          </a:p>
        </p:txBody>
      </p:sp>
      <p:sp>
        <p:nvSpPr>
          <p:cNvPr id="7" name="TextBox 6">
            <a:extLst>
              <a:ext uri="{FF2B5EF4-FFF2-40B4-BE49-F238E27FC236}">
                <a16:creationId xmlns:a16="http://schemas.microsoft.com/office/drawing/2014/main" id="{79E14E93-570C-5040-9B47-0C12C77F43D9}"/>
              </a:ext>
            </a:extLst>
          </p:cNvPr>
          <p:cNvSpPr txBox="1"/>
          <p:nvPr/>
        </p:nvSpPr>
        <p:spPr>
          <a:xfrm rot="20664017">
            <a:off x="312295" y="5856474"/>
            <a:ext cx="1700594" cy="461665"/>
          </a:xfrm>
          <a:prstGeom prst="rect">
            <a:avLst/>
          </a:prstGeom>
          <a:noFill/>
        </p:spPr>
        <p:txBody>
          <a:bodyPr wrap="none" rtlCol="0">
            <a:spAutoFit/>
          </a:bodyPr>
          <a:lstStyle/>
          <a:p>
            <a:r>
              <a:rPr lang="en-US" sz="2400" dirty="0">
                <a:solidFill>
                  <a:srgbClr val="FFC000"/>
                </a:solidFill>
              </a:rPr>
              <a:t>Why/how??</a:t>
            </a:r>
          </a:p>
        </p:txBody>
      </p:sp>
      <p:sp>
        <p:nvSpPr>
          <p:cNvPr id="8" name="TextBox 7">
            <a:extLst>
              <a:ext uri="{FF2B5EF4-FFF2-40B4-BE49-F238E27FC236}">
                <a16:creationId xmlns:a16="http://schemas.microsoft.com/office/drawing/2014/main" id="{3D46D2DD-D972-184D-94AE-A3F4BB1CED62}"/>
              </a:ext>
            </a:extLst>
          </p:cNvPr>
          <p:cNvSpPr txBox="1"/>
          <p:nvPr/>
        </p:nvSpPr>
        <p:spPr>
          <a:xfrm>
            <a:off x="2043642" y="6077657"/>
            <a:ext cx="947695" cy="369332"/>
          </a:xfrm>
          <a:prstGeom prst="rect">
            <a:avLst/>
          </a:prstGeom>
          <a:noFill/>
        </p:spPr>
        <p:txBody>
          <a:bodyPr wrap="none" rtlCol="0">
            <a:spAutoFit/>
          </a:bodyPr>
          <a:lstStyle/>
          <a:p>
            <a:r>
              <a:rPr lang="en-US" dirty="0"/>
              <a:t>cheaper</a:t>
            </a:r>
          </a:p>
        </p:txBody>
      </p:sp>
      <p:sp>
        <p:nvSpPr>
          <p:cNvPr id="9" name="TextBox 8">
            <a:extLst>
              <a:ext uri="{FF2B5EF4-FFF2-40B4-BE49-F238E27FC236}">
                <a16:creationId xmlns:a16="http://schemas.microsoft.com/office/drawing/2014/main" id="{4EB6E24E-2A1F-2D46-8445-6EB2461CCC96}"/>
              </a:ext>
            </a:extLst>
          </p:cNvPr>
          <p:cNvSpPr txBox="1"/>
          <p:nvPr/>
        </p:nvSpPr>
        <p:spPr>
          <a:xfrm>
            <a:off x="7987229" y="6087307"/>
            <a:ext cx="3042179" cy="369332"/>
          </a:xfrm>
          <a:prstGeom prst="rect">
            <a:avLst/>
          </a:prstGeom>
          <a:noFill/>
        </p:spPr>
        <p:txBody>
          <a:bodyPr wrap="none" rtlCol="0">
            <a:spAutoFit/>
          </a:bodyPr>
          <a:lstStyle/>
          <a:p>
            <a:r>
              <a:rPr lang="en-US" dirty="0"/>
              <a:t>collaboration with Delaney lab</a:t>
            </a:r>
          </a:p>
        </p:txBody>
      </p:sp>
      <p:cxnSp>
        <p:nvCxnSpPr>
          <p:cNvPr id="11" name="Curved Connector 10">
            <a:extLst>
              <a:ext uri="{FF2B5EF4-FFF2-40B4-BE49-F238E27FC236}">
                <a16:creationId xmlns:a16="http://schemas.microsoft.com/office/drawing/2014/main" id="{DE29936F-1261-5742-8317-A3466289E8E9}"/>
              </a:ext>
            </a:extLst>
          </p:cNvPr>
          <p:cNvCxnSpPr>
            <a:cxnSpLocks/>
          </p:cNvCxnSpPr>
          <p:nvPr/>
        </p:nvCxnSpPr>
        <p:spPr>
          <a:xfrm rot="5400000" flipH="1" flipV="1">
            <a:off x="2422184" y="5602875"/>
            <a:ext cx="559133" cy="419135"/>
          </a:xfrm>
          <a:prstGeom prst="curvedConnector3">
            <a:avLst>
              <a:gd name="adj1" fmla="val 50000"/>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AD30419E-2374-9A4E-A0BE-75452716BE2D}"/>
              </a:ext>
            </a:extLst>
          </p:cNvPr>
          <p:cNvCxnSpPr>
            <a:cxnSpLocks/>
            <a:stCxn id="6" idx="3"/>
          </p:cNvCxnSpPr>
          <p:nvPr/>
        </p:nvCxnSpPr>
        <p:spPr>
          <a:xfrm flipV="1">
            <a:off x="6985603" y="5520174"/>
            <a:ext cx="408043" cy="755820"/>
          </a:xfrm>
          <a:prstGeom prst="curvedConnector2">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5431A4E5-B4FD-B443-A0BD-FC5EBAD670CE}"/>
              </a:ext>
            </a:extLst>
          </p:cNvPr>
          <p:cNvCxnSpPr>
            <a:cxnSpLocks/>
            <a:stCxn id="9" idx="0"/>
          </p:cNvCxnSpPr>
          <p:nvPr/>
        </p:nvCxnSpPr>
        <p:spPr>
          <a:xfrm rot="16200000" flipV="1">
            <a:off x="9196624" y="5775611"/>
            <a:ext cx="603820" cy="19571"/>
          </a:xfrm>
          <a:prstGeom prst="curvedConnector3">
            <a:avLst>
              <a:gd name="adj1" fmla="val 50000"/>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A62EBC5-5358-FA49-A125-AC40572934EF}"/>
              </a:ext>
            </a:extLst>
          </p:cNvPr>
          <p:cNvSpPr txBox="1"/>
          <p:nvPr/>
        </p:nvSpPr>
        <p:spPr>
          <a:xfrm>
            <a:off x="0" y="95098"/>
            <a:ext cx="12192000" cy="369332"/>
          </a:xfrm>
          <a:prstGeom prst="rect">
            <a:avLst/>
          </a:prstGeom>
          <a:noFill/>
        </p:spPr>
        <p:txBody>
          <a:bodyPr wrap="square" rtlCol="0">
            <a:spAutoFit/>
          </a:bodyPr>
          <a:lstStyle/>
          <a:p>
            <a:pPr algn="ctr"/>
            <a:r>
              <a:rPr lang="en-US" dirty="0">
                <a:solidFill>
                  <a:schemeClr val="tx1">
                    <a:lumMod val="65000"/>
                  </a:schemeClr>
                </a:solidFill>
              </a:rPr>
              <a:t>Aim 1: Assembly</a:t>
            </a:r>
            <a:r>
              <a:rPr lang="en-US" dirty="0">
                <a:solidFill>
                  <a:schemeClr val="bg1">
                    <a:lumMod val="75000"/>
                    <a:lumOff val="25000"/>
                  </a:schemeClr>
                </a:solidFill>
              </a:rPr>
              <a:t>		Aim 2: N</a:t>
            </a:r>
            <a:r>
              <a:rPr lang="en-US" baseline="-25000" dirty="0">
                <a:solidFill>
                  <a:schemeClr val="bg1">
                    <a:lumMod val="75000"/>
                    <a:lumOff val="25000"/>
                  </a:schemeClr>
                </a:solidFill>
              </a:rPr>
              <a:t>E</a:t>
            </a:r>
            <a:r>
              <a:rPr lang="en-US" dirty="0">
                <a:solidFill>
                  <a:schemeClr val="bg1">
                    <a:lumMod val="75000"/>
                    <a:lumOff val="25000"/>
                  </a:schemeClr>
                </a:solidFill>
              </a:rPr>
              <a:t>			Aim 3: Sex Marker</a:t>
            </a:r>
          </a:p>
        </p:txBody>
      </p:sp>
    </p:spTree>
    <p:extLst>
      <p:ext uri="{BB962C8B-B14F-4D97-AF65-F5344CB8AC3E}">
        <p14:creationId xmlns:p14="http://schemas.microsoft.com/office/powerpoint/2010/main" val="391009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B0A94-9EDC-4E45-A8C3-B08E265BFF12}"/>
              </a:ext>
            </a:extLst>
          </p:cNvPr>
          <p:cNvSpPr>
            <a:spLocks noGrp="1"/>
          </p:cNvSpPr>
          <p:nvPr>
            <p:ph type="title"/>
          </p:nvPr>
        </p:nvSpPr>
        <p:spPr/>
        <p:txBody>
          <a:bodyPr>
            <a:normAutofit/>
          </a:bodyPr>
          <a:lstStyle/>
          <a:p>
            <a:r>
              <a:rPr lang="en-US" sz="3800" dirty="0"/>
              <a:t>Aim #1: karyotype</a:t>
            </a:r>
          </a:p>
        </p:txBody>
      </p:sp>
      <p:sp>
        <p:nvSpPr>
          <p:cNvPr id="3" name="Content Placeholder 2">
            <a:extLst>
              <a:ext uri="{FF2B5EF4-FFF2-40B4-BE49-F238E27FC236}">
                <a16:creationId xmlns:a16="http://schemas.microsoft.com/office/drawing/2014/main" id="{856A5119-0DCE-ED4A-A95A-863D379B980D}"/>
              </a:ext>
            </a:extLst>
          </p:cNvPr>
          <p:cNvSpPr>
            <a:spLocks noGrp="1"/>
          </p:cNvSpPr>
          <p:nvPr>
            <p:ph idx="1"/>
          </p:nvPr>
        </p:nvSpPr>
        <p:spPr>
          <a:xfrm>
            <a:off x="838200" y="1825625"/>
            <a:ext cx="5314319" cy="4351338"/>
          </a:xfrm>
        </p:spPr>
        <p:txBody>
          <a:bodyPr/>
          <a:lstStyle/>
          <a:p>
            <a:r>
              <a:rPr lang="en-US" dirty="0"/>
              <a:t>2 experiments</a:t>
            </a:r>
          </a:p>
          <a:p>
            <a:r>
              <a:rPr lang="en-US" dirty="0"/>
              <a:t>used juvenile fish</a:t>
            </a:r>
          </a:p>
          <a:p>
            <a:r>
              <a:rPr lang="en-US" dirty="0"/>
              <a:t>found 2n = 56</a:t>
            </a:r>
          </a:p>
          <a:p>
            <a:r>
              <a:rPr lang="en-US" dirty="0"/>
              <a:t>image is too low res to say anything about sex chromosomes or chromosome composition</a:t>
            </a:r>
          </a:p>
          <a:p>
            <a:endParaRPr lang="en-US" dirty="0"/>
          </a:p>
          <a:p>
            <a:endParaRPr lang="en-US" dirty="0"/>
          </a:p>
        </p:txBody>
      </p:sp>
      <p:sp>
        <p:nvSpPr>
          <p:cNvPr id="25" name="TextBox 24">
            <a:extLst>
              <a:ext uri="{FF2B5EF4-FFF2-40B4-BE49-F238E27FC236}">
                <a16:creationId xmlns:a16="http://schemas.microsoft.com/office/drawing/2014/main" id="{EA62EBC5-5358-FA49-A125-AC40572934EF}"/>
              </a:ext>
            </a:extLst>
          </p:cNvPr>
          <p:cNvSpPr txBox="1"/>
          <p:nvPr/>
        </p:nvSpPr>
        <p:spPr>
          <a:xfrm>
            <a:off x="0" y="95098"/>
            <a:ext cx="12192000" cy="369332"/>
          </a:xfrm>
          <a:prstGeom prst="rect">
            <a:avLst/>
          </a:prstGeom>
          <a:noFill/>
        </p:spPr>
        <p:txBody>
          <a:bodyPr wrap="square" rtlCol="0">
            <a:spAutoFit/>
          </a:bodyPr>
          <a:lstStyle/>
          <a:p>
            <a:pPr algn="ctr"/>
            <a:r>
              <a:rPr lang="en-US" dirty="0">
                <a:solidFill>
                  <a:schemeClr val="tx1">
                    <a:lumMod val="65000"/>
                  </a:schemeClr>
                </a:solidFill>
              </a:rPr>
              <a:t>Aim 1: Assembly</a:t>
            </a:r>
            <a:r>
              <a:rPr lang="en-US" dirty="0">
                <a:solidFill>
                  <a:schemeClr val="bg1">
                    <a:lumMod val="75000"/>
                    <a:lumOff val="25000"/>
                  </a:schemeClr>
                </a:solidFill>
              </a:rPr>
              <a:t>		Aim 2: N</a:t>
            </a:r>
            <a:r>
              <a:rPr lang="en-US" baseline="-25000" dirty="0">
                <a:solidFill>
                  <a:schemeClr val="bg1">
                    <a:lumMod val="75000"/>
                    <a:lumOff val="25000"/>
                  </a:schemeClr>
                </a:solidFill>
              </a:rPr>
              <a:t>E</a:t>
            </a:r>
            <a:r>
              <a:rPr lang="en-US" dirty="0">
                <a:solidFill>
                  <a:schemeClr val="bg1">
                    <a:lumMod val="75000"/>
                    <a:lumOff val="25000"/>
                  </a:schemeClr>
                </a:solidFill>
              </a:rPr>
              <a:t>			Aim 3: Sex Marker</a:t>
            </a:r>
          </a:p>
        </p:txBody>
      </p:sp>
      <p:pic>
        <p:nvPicPr>
          <p:cNvPr id="14" name="Picture 13" descr="A picture containing plate&#10;&#10;Description automatically generated">
            <a:extLst>
              <a:ext uri="{FF2B5EF4-FFF2-40B4-BE49-F238E27FC236}">
                <a16:creationId xmlns:a16="http://schemas.microsoft.com/office/drawing/2014/main" id="{E6D4104B-997C-9F4B-AD72-BDF3BA99F104}"/>
              </a:ext>
            </a:extLst>
          </p:cNvPr>
          <p:cNvPicPr>
            <a:picLocks noChangeAspect="1"/>
          </p:cNvPicPr>
          <p:nvPr/>
        </p:nvPicPr>
        <p:blipFill>
          <a:blip r:embed="rId3"/>
          <a:stretch>
            <a:fillRect/>
          </a:stretch>
        </p:blipFill>
        <p:spPr>
          <a:xfrm>
            <a:off x="7394429" y="2234848"/>
            <a:ext cx="2930791" cy="3068171"/>
          </a:xfrm>
          <a:prstGeom prst="rect">
            <a:avLst/>
          </a:prstGeom>
        </p:spPr>
      </p:pic>
      <p:sp>
        <p:nvSpPr>
          <p:cNvPr id="15" name="TextBox 14">
            <a:extLst>
              <a:ext uri="{FF2B5EF4-FFF2-40B4-BE49-F238E27FC236}">
                <a16:creationId xmlns:a16="http://schemas.microsoft.com/office/drawing/2014/main" id="{702093A3-552D-FF45-99D6-DDC47AFFBD42}"/>
              </a:ext>
            </a:extLst>
          </p:cNvPr>
          <p:cNvSpPr txBox="1"/>
          <p:nvPr/>
        </p:nvSpPr>
        <p:spPr>
          <a:xfrm rot="21227652">
            <a:off x="3620833" y="2794000"/>
            <a:ext cx="1069075" cy="369332"/>
          </a:xfrm>
          <a:prstGeom prst="rect">
            <a:avLst/>
          </a:prstGeom>
          <a:noFill/>
        </p:spPr>
        <p:txBody>
          <a:bodyPr wrap="none" rtlCol="0">
            <a:spAutoFit/>
          </a:bodyPr>
          <a:lstStyle/>
          <a:p>
            <a:r>
              <a:rPr lang="en-US" dirty="0"/>
              <a:t>&lt;- useful!</a:t>
            </a:r>
          </a:p>
        </p:txBody>
      </p:sp>
    </p:spTree>
    <p:extLst>
      <p:ext uri="{BB962C8B-B14F-4D97-AF65-F5344CB8AC3E}">
        <p14:creationId xmlns:p14="http://schemas.microsoft.com/office/powerpoint/2010/main" val="6687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55A1-7C47-9C44-8A9C-1B67AE5540A7}"/>
              </a:ext>
            </a:extLst>
          </p:cNvPr>
          <p:cNvSpPr>
            <a:spLocks noGrp="1"/>
          </p:cNvSpPr>
          <p:nvPr>
            <p:ph type="title"/>
          </p:nvPr>
        </p:nvSpPr>
        <p:spPr/>
        <p:txBody>
          <a:bodyPr/>
          <a:lstStyle/>
          <a:p>
            <a:r>
              <a:rPr lang="en-US" dirty="0"/>
              <a:t>Aim #1: Implementation &amp; Results</a:t>
            </a:r>
          </a:p>
        </p:txBody>
      </p:sp>
      <p:sp>
        <p:nvSpPr>
          <p:cNvPr id="4" name="TextBox 3">
            <a:extLst>
              <a:ext uri="{FF2B5EF4-FFF2-40B4-BE49-F238E27FC236}">
                <a16:creationId xmlns:a16="http://schemas.microsoft.com/office/drawing/2014/main" id="{11EFBCAE-DF04-0A4C-A994-240E1EF658CE}"/>
              </a:ext>
            </a:extLst>
          </p:cNvPr>
          <p:cNvSpPr txBox="1"/>
          <p:nvPr/>
        </p:nvSpPr>
        <p:spPr>
          <a:xfrm>
            <a:off x="0" y="95098"/>
            <a:ext cx="12192000" cy="369332"/>
          </a:xfrm>
          <a:prstGeom prst="rect">
            <a:avLst/>
          </a:prstGeom>
          <a:noFill/>
        </p:spPr>
        <p:txBody>
          <a:bodyPr wrap="square" rtlCol="0">
            <a:spAutoFit/>
          </a:bodyPr>
          <a:lstStyle/>
          <a:p>
            <a:pPr algn="ctr"/>
            <a:r>
              <a:rPr lang="en-US" dirty="0">
                <a:solidFill>
                  <a:schemeClr val="tx1">
                    <a:lumMod val="65000"/>
                  </a:schemeClr>
                </a:solidFill>
              </a:rPr>
              <a:t>Aim 1: Assembly</a:t>
            </a:r>
            <a:r>
              <a:rPr lang="en-US" dirty="0">
                <a:solidFill>
                  <a:schemeClr val="bg1">
                    <a:lumMod val="75000"/>
                    <a:lumOff val="25000"/>
                  </a:schemeClr>
                </a:solidFill>
              </a:rPr>
              <a:t>		Aim 2: N</a:t>
            </a:r>
            <a:r>
              <a:rPr lang="en-US" baseline="-25000" dirty="0">
                <a:solidFill>
                  <a:schemeClr val="bg1">
                    <a:lumMod val="75000"/>
                    <a:lumOff val="25000"/>
                  </a:schemeClr>
                </a:solidFill>
              </a:rPr>
              <a:t>E</a:t>
            </a:r>
            <a:r>
              <a:rPr lang="en-US" dirty="0">
                <a:solidFill>
                  <a:schemeClr val="bg1">
                    <a:lumMod val="75000"/>
                    <a:lumOff val="25000"/>
                  </a:schemeClr>
                </a:solidFill>
              </a:rPr>
              <a:t>			Aim 3: Sex Marker</a:t>
            </a:r>
          </a:p>
        </p:txBody>
      </p:sp>
      <p:sp>
        <p:nvSpPr>
          <p:cNvPr id="63" name="Rounded Rectangle 62">
            <a:extLst>
              <a:ext uri="{FF2B5EF4-FFF2-40B4-BE49-F238E27FC236}">
                <a16:creationId xmlns:a16="http://schemas.microsoft.com/office/drawing/2014/main" id="{638D99BF-9FDA-D14F-9BF2-C2340CE16DD7}"/>
              </a:ext>
            </a:extLst>
          </p:cNvPr>
          <p:cNvSpPr/>
          <p:nvPr/>
        </p:nvSpPr>
        <p:spPr>
          <a:xfrm>
            <a:off x="229975" y="2580666"/>
            <a:ext cx="927165" cy="812508"/>
          </a:xfrm>
          <a:prstGeom prst="roundRect">
            <a:avLst/>
          </a:prstGeom>
          <a:solidFill>
            <a:schemeClr val="tx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Sample +</a:t>
            </a:r>
          </a:p>
          <a:p>
            <a:pPr algn="ctr"/>
            <a:r>
              <a:rPr lang="en-US" sz="1200" dirty="0">
                <a:solidFill>
                  <a:schemeClr val="bg1"/>
                </a:solidFill>
              </a:rPr>
              <a:t>HMW DNA extraction</a:t>
            </a:r>
          </a:p>
        </p:txBody>
      </p:sp>
      <p:sp>
        <p:nvSpPr>
          <p:cNvPr id="64" name="Rounded Rectangle 63">
            <a:extLst>
              <a:ext uri="{FF2B5EF4-FFF2-40B4-BE49-F238E27FC236}">
                <a16:creationId xmlns:a16="http://schemas.microsoft.com/office/drawing/2014/main" id="{7C819049-E292-824D-A915-EA62D5926B3C}"/>
              </a:ext>
            </a:extLst>
          </p:cNvPr>
          <p:cNvSpPr/>
          <p:nvPr/>
        </p:nvSpPr>
        <p:spPr>
          <a:xfrm>
            <a:off x="4136021" y="2297925"/>
            <a:ext cx="1055889" cy="1325563"/>
          </a:xfrm>
          <a:prstGeom prst="roundRect">
            <a:avLst/>
          </a:prstGeom>
          <a:solidFill>
            <a:schemeClr val="tx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bg1"/>
                </a:solidFill>
              </a:rPr>
              <a:t>Purge duplicate </a:t>
            </a:r>
            <a:r>
              <a:rPr lang="en-US" sz="1200" u="sng" dirty="0" err="1">
                <a:solidFill>
                  <a:schemeClr val="bg1"/>
                </a:solidFill>
              </a:rPr>
              <a:t>haplotigs</a:t>
            </a:r>
            <a:endParaRPr lang="en-US" sz="1200" u="sng" dirty="0">
              <a:solidFill>
                <a:schemeClr val="bg1"/>
              </a:solidFill>
            </a:endParaRPr>
          </a:p>
          <a:p>
            <a:pPr algn="ctr"/>
            <a:endParaRPr lang="en-US" sz="1200" dirty="0">
              <a:solidFill>
                <a:schemeClr val="bg1"/>
              </a:solidFill>
            </a:endParaRPr>
          </a:p>
          <a:p>
            <a:pPr algn="ctr"/>
            <a:endParaRPr lang="en-US" sz="1200" dirty="0">
              <a:solidFill>
                <a:schemeClr val="bg1"/>
              </a:solidFill>
            </a:endParaRPr>
          </a:p>
          <a:p>
            <a:pPr algn="ctr"/>
            <a:endParaRPr lang="en-US" sz="1200" dirty="0">
              <a:solidFill>
                <a:schemeClr val="bg1"/>
              </a:solidFill>
            </a:endParaRPr>
          </a:p>
        </p:txBody>
      </p:sp>
      <p:sp>
        <p:nvSpPr>
          <p:cNvPr id="65" name="Rounded Rectangle 64">
            <a:extLst>
              <a:ext uri="{FF2B5EF4-FFF2-40B4-BE49-F238E27FC236}">
                <a16:creationId xmlns:a16="http://schemas.microsoft.com/office/drawing/2014/main" id="{D553FD08-D592-F048-AD96-513859DA3917}"/>
              </a:ext>
            </a:extLst>
          </p:cNvPr>
          <p:cNvSpPr/>
          <p:nvPr/>
        </p:nvSpPr>
        <p:spPr>
          <a:xfrm>
            <a:off x="2770374" y="2297925"/>
            <a:ext cx="1121521" cy="1359806"/>
          </a:xfrm>
          <a:prstGeom prst="roundRect">
            <a:avLst/>
          </a:prstGeom>
          <a:solidFill>
            <a:schemeClr val="tx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u="sng" dirty="0">
                <a:solidFill>
                  <a:schemeClr val="bg1"/>
                </a:solidFill>
              </a:rPr>
              <a:t>Initial assembly</a:t>
            </a: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p:txBody>
      </p:sp>
      <p:sp>
        <p:nvSpPr>
          <p:cNvPr id="66" name="Rounded Rectangle 65">
            <a:extLst>
              <a:ext uri="{FF2B5EF4-FFF2-40B4-BE49-F238E27FC236}">
                <a16:creationId xmlns:a16="http://schemas.microsoft.com/office/drawing/2014/main" id="{A0FBE15E-8B51-F64E-A2C8-D1CFBE04D06B}"/>
              </a:ext>
            </a:extLst>
          </p:cNvPr>
          <p:cNvSpPr/>
          <p:nvPr/>
        </p:nvSpPr>
        <p:spPr>
          <a:xfrm>
            <a:off x="2874685" y="3022954"/>
            <a:ext cx="952182" cy="350174"/>
          </a:xfrm>
          <a:prstGeom prst="round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IPA</a:t>
            </a:r>
          </a:p>
        </p:txBody>
      </p:sp>
      <p:sp>
        <p:nvSpPr>
          <p:cNvPr id="67" name="Rounded Rectangle 66">
            <a:extLst>
              <a:ext uri="{FF2B5EF4-FFF2-40B4-BE49-F238E27FC236}">
                <a16:creationId xmlns:a16="http://schemas.microsoft.com/office/drawing/2014/main" id="{819AF21D-3F3C-D242-A91D-AC49C955EC46}"/>
              </a:ext>
            </a:extLst>
          </p:cNvPr>
          <p:cNvSpPr/>
          <p:nvPr/>
        </p:nvSpPr>
        <p:spPr>
          <a:xfrm>
            <a:off x="6690817" y="2419069"/>
            <a:ext cx="1121521" cy="1067268"/>
          </a:xfrm>
          <a:prstGeom prst="roundRect">
            <a:avLst/>
          </a:prstGeom>
          <a:solidFill>
            <a:schemeClr val="tx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u="sng" dirty="0">
                <a:solidFill>
                  <a:schemeClr val="bg1"/>
                </a:solidFill>
              </a:rPr>
              <a:t>Scaffold</a:t>
            </a: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p:txBody>
      </p:sp>
      <p:sp>
        <p:nvSpPr>
          <p:cNvPr id="68" name="Rounded Rectangle 67">
            <a:extLst>
              <a:ext uri="{FF2B5EF4-FFF2-40B4-BE49-F238E27FC236}">
                <a16:creationId xmlns:a16="http://schemas.microsoft.com/office/drawing/2014/main" id="{90F4454D-A636-734B-A606-863AED38C9ED}"/>
              </a:ext>
            </a:extLst>
          </p:cNvPr>
          <p:cNvSpPr/>
          <p:nvPr/>
        </p:nvSpPr>
        <p:spPr>
          <a:xfrm>
            <a:off x="6779005" y="2944923"/>
            <a:ext cx="952182" cy="350174"/>
          </a:xfrm>
          <a:prstGeom prst="round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scaff10x</a:t>
            </a:r>
          </a:p>
        </p:txBody>
      </p:sp>
      <p:sp>
        <p:nvSpPr>
          <p:cNvPr id="69" name="Rounded Rectangle 68">
            <a:extLst>
              <a:ext uri="{FF2B5EF4-FFF2-40B4-BE49-F238E27FC236}">
                <a16:creationId xmlns:a16="http://schemas.microsoft.com/office/drawing/2014/main" id="{2E62BFEC-0B52-D745-A4D6-12C18136B4D0}"/>
              </a:ext>
            </a:extLst>
          </p:cNvPr>
          <p:cNvSpPr/>
          <p:nvPr/>
        </p:nvSpPr>
        <p:spPr>
          <a:xfrm>
            <a:off x="5422938" y="2192323"/>
            <a:ext cx="1036852" cy="1529327"/>
          </a:xfrm>
          <a:prstGeom prst="roundRect">
            <a:avLst/>
          </a:prstGeom>
          <a:solidFill>
            <a:schemeClr val="tx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u="sng" dirty="0">
                <a:solidFill>
                  <a:schemeClr val="bg1"/>
                </a:solidFill>
              </a:rPr>
              <a:t>Add in sequencing technology</a:t>
            </a: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p:txBody>
      </p:sp>
      <p:sp>
        <p:nvSpPr>
          <p:cNvPr id="70" name="Rounded Rectangle 69">
            <a:extLst>
              <a:ext uri="{FF2B5EF4-FFF2-40B4-BE49-F238E27FC236}">
                <a16:creationId xmlns:a16="http://schemas.microsoft.com/office/drawing/2014/main" id="{B2CD4C9E-519F-DE42-962B-3158D29A2524}"/>
              </a:ext>
            </a:extLst>
          </p:cNvPr>
          <p:cNvSpPr/>
          <p:nvPr/>
        </p:nvSpPr>
        <p:spPr>
          <a:xfrm>
            <a:off x="5542668" y="2961076"/>
            <a:ext cx="832452" cy="662412"/>
          </a:xfrm>
          <a:prstGeom prst="roundRect">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linked reads</a:t>
            </a:r>
          </a:p>
          <a:p>
            <a:pPr algn="ctr"/>
            <a:r>
              <a:rPr lang="en-US" sz="1200" dirty="0">
                <a:solidFill>
                  <a:schemeClr val="bg1"/>
                </a:solidFill>
              </a:rPr>
              <a:t>(10X)</a:t>
            </a:r>
          </a:p>
        </p:txBody>
      </p:sp>
      <p:sp>
        <p:nvSpPr>
          <p:cNvPr id="71" name="Right Arrow 70">
            <a:extLst>
              <a:ext uri="{FF2B5EF4-FFF2-40B4-BE49-F238E27FC236}">
                <a16:creationId xmlns:a16="http://schemas.microsoft.com/office/drawing/2014/main" id="{D8657455-08CA-984E-A60B-9117B648E36F}"/>
              </a:ext>
            </a:extLst>
          </p:cNvPr>
          <p:cNvSpPr/>
          <p:nvPr/>
        </p:nvSpPr>
        <p:spPr>
          <a:xfrm>
            <a:off x="1157141" y="2886559"/>
            <a:ext cx="227934" cy="2007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2" name="Right Arrow 71">
            <a:extLst>
              <a:ext uri="{FF2B5EF4-FFF2-40B4-BE49-F238E27FC236}">
                <a16:creationId xmlns:a16="http://schemas.microsoft.com/office/drawing/2014/main" id="{3D786248-D20A-9749-83D9-55E879C2E09A}"/>
              </a:ext>
            </a:extLst>
          </p:cNvPr>
          <p:cNvSpPr/>
          <p:nvPr/>
        </p:nvSpPr>
        <p:spPr>
          <a:xfrm>
            <a:off x="5191285" y="2863447"/>
            <a:ext cx="227934" cy="2007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3" name="Right Arrow 72">
            <a:extLst>
              <a:ext uri="{FF2B5EF4-FFF2-40B4-BE49-F238E27FC236}">
                <a16:creationId xmlns:a16="http://schemas.microsoft.com/office/drawing/2014/main" id="{DBF3CE50-5488-9B49-9C9A-3AE43F03FF7F}"/>
              </a:ext>
            </a:extLst>
          </p:cNvPr>
          <p:cNvSpPr/>
          <p:nvPr/>
        </p:nvSpPr>
        <p:spPr>
          <a:xfrm>
            <a:off x="2511703" y="2867831"/>
            <a:ext cx="227934" cy="2007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4" name="Right Arrow 73">
            <a:extLst>
              <a:ext uri="{FF2B5EF4-FFF2-40B4-BE49-F238E27FC236}">
                <a16:creationId xmlns:a16="http://schemas.microsoft.com/office/drawing/2014/main" id="{43259807-EE0B-5140-AB34-CB96A344C047}"/>
              </a:ext>
            </a:extLst>
          </p:cNvPr>
          <p:cNvSpPr/>
          <p:nvPr/>
        </p:nvSpPr>
        <p:spPr>
          <a:xfrm>
            <a:off x="3894779" y="2887927"/>
            <a:ext cx="227934" cy="2007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5" name="Right Arrow 74">
            <a:extLst>
              <a:ext uri="{FF2B5EF4-FFF2-40B4-BE49-F238E27FC236}">
                <a16:creationId xmlns:a16="http://schemas.microsoft.com/office/drawing/2014/main" id="{61120533-10F2-004D-971A-6C389AFCF506}"/>
              </a:ext>
            </a:extLst>
          </p:cNvPr>
          <p:cNvSpPr/>
          <p:nvPr/>
        </p:nvSpPr>
        <p:spPr>
          <a:xfrm>
            <a:off x="6451703" y="2926903"/>
            <a:ext cx="227934" cy="2007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6" name="Rounded Rectangle 75">
            <a:extLst>
              <a:ext uri="{FF2B5EF4-FFF2-40B4-BE49-F238E27FC236}">
                <a16:creationId xmlns:a16="http://schemas.microsoft.com/office/drawing/2014/main" id="{8B3483DD-ED4D-8648-BBAE-823956095586}"/>
              </a:ext>
            </a:extLst>
          </p:cNvPr>
          <p:cNvSpPr/>
          <p:nvPr/>
        </p:nvSpPr>
        <p:spPr>
          <a:xfrm>
            <a:off x="10908534" y="4768826"/>
            <a:ext cx="927165" cy="812508"/>
          </a:xfrm>
          <a:prstGeom prst="roundRect">
            <a:avLst/>
          </a:prstGeom>
          <a:solidFill>
            <a:schemeClr val="tx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Genome</a:t>
            </a:r>
          </a:p>
        </p:txBody>
      </p:sp>
      <p:sp>
        <p:nvSpPr>
          <p:cNvPr id="77" name="Right Arrow 76">
            <a:extLst>
              <a:ext uri="{FF2B5EF4-FFF2-40B4-BE49-F238E27FC236}">
                <a16:creationId xmlns:a16="http://schemas.microsoft.com/office/drawing/2014/main" id="{2CAF2690-C116-094D-AE65-97AB32E7CCAF}"/>
              </a:ext>
            </a:extLst>
          </p:cNvPr>
          <p:cNvSpPr/>
          <p:nvPr/>
        </p:nvSpPr>
        <p:spPr>
          <a:xfrm>
            <a:off x="7802122" y="2926903"/>
            <a:ext cx="227934" cy="2007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8" name="Rounded Rectangle 77">
            <a:extLst>
              <a:ext uri="{FF2B5EF4-FFF2-40B4-BE49-F238E27FC236}">
                <a16:creationId xmlns:a16="http://schemas.microsoft.com/office/drawing/2014/main" id="{92039970-5C3C-1041-A2B9-E91F2C67720A}"/>
              </a:ext>
            </a:extLst>
          </p:cNvPr>
          <p:cNvSpPr/>
          <p:nvPr/>
        </p:nvSpPr>
        <p:spPr>
          <a:xfrm>
            <a:off x="9402263" y="2403445"/>
            <a:ext cx="1121521" cy="1067268"/>
          </a:xfrm>
          <a:prstGeom prst="roundRect">
            <a:avLst/>
          </a:prstGeom>
          <a:solidFill>
            <a:schemeClr val="tx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u="sng" dirty="0">
                <a:solidFill>
                  <a:schemeClr val="bg1"/>
                </a:solidFill>
              </a:rPr>
              <a:t>Scaffold</a:t>
            </a: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p:txBody>
      </p:sp>
      <p:sp>
        <p:nvSpPr>
          <p:cNvPr id="79" name="Rounded Rectangle 78">
            <a:extLst>
              <a:ext uri="{FF2B5EF4-FFF2-40B4-BE49-F238E27FC236}">
                <a16:creationId xmlns:a16="http://schemas.microsoft.com/office/drawing/2014/main" id="{A2E7C50C-66A8-4D4F-B2CF-ED8CE45EACB2}"/>
              </a:ext>
            </a:extLst>
          </p:cNvPr>
          <p:cNvSpPr/>
          <p:nvPr/>
        </p:nvSpPr>
        <p:spPr>
          <a:xfrm>
            <a:off x="9481825" y="2911279"/>
            <a:ext cx="952182" cy="350174"/>
          </a:xfrm>
          <a:prstGeom prst="round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SALSA</a:t>
            </a:r>
          </a:p>
        </p:txBody>
      </p:sp>
      <p:sp>
        <p:nvSpPr>
          <p:cNvPr id="80" name="Rounded Rectangle 79">
            <a:extLst>
              <a:ext uri="{FF2B5EF4-FFF2-40B4-BE49-F238E27FC236}">
                <a16:creationId xmlns:a16="http://schemas.microsoft.com/office/drawing/2014/main" id="{2D4AB634-BFAC-764D-9DAE-9A1C23A71FB2}"/>
              </a:ext>
            </a:extLst>
          </p:cNvPr>
          <p:cNvSpPr/>
          <p:nvPr/>
        </p:nvSpPr>
        <p:spPr>
          <a:xfrm>
            <a:off x="8049715" y="2192323"/>
            <a:ext cx="1121521" cy="1529327"/>
          </a:xfrm>
          <a:prstGeom prst="roundRect">
            <a:avLst/>
          </a:prstGeom>
          <a:solidFill>
            <a:schemeClr val="tx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u="sng" dirty="0">
                <a:solidFill>
                  <a:schemeClr val="bg1"/>
                </a:solidFill>
              </a:rPr>
              <a:t>More sequencing</a:t>
            </a: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p:txBody>
      </p:sp>
      <p:sp>
        <p:nvSpPr>
          <p:cNvPr id="81" name="Rounded Rectangle 80">
            <a:extLst>
              <a:ext uri="{FF2B5EF4-FFF2-40B4-BE49-F238E27FC236}">
                <a16:creationId xmlns:a16="http://schemas.microsoft.com/office/drawing/2014/main" id="{39256A6A-5EA8-8641-B578-8DC882524183}"/>
              </a:ext>
            </a:extLst>
          </p:cNvPr>
          <p:cNvSpPr/>
          <p:nvPr/>
        </p:nvSpPr>
        <p:spPr>
          <a:xfrm>
            <a:off x="8137656" y="2911279"/>
            <a:ext cx="952182" cy="625705"/>
          </a:xfrm>
          <a:prstGeom prst="roundRect">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hi-c</a:t>
            </a:r>
          </a:p>
          <a:p>
            <a:pPr algn="ctr"/>
            <a:r>
              <a:rPr lang="en-US" sz="1200" dirty="0">
                <a:solidFill>
                  <a:schemeClr val="bg1"/>
                </a:solidFill>
              </a:rPr>
              <a:t>(Phase)</a:t>
            </a:r>
          </a:p>
        </p:txBody>
      </p:sp>
      <p:sp>
        <p:nvSpPr>
          <p:cNvPr id="82" name="Right Arrow 81">
            <a:extLst>
              <a:ext uri="{FF2B5EF4-FFF2-40B4-BE49-F238E27FC236}">
                <a16:creationId xmlns:a16="http://schemas.microsoft.com/office/drawing/2014/main" id="{CCEDC90D-4014-5942-9CE4-4D1D306BC31E}"/>
              </a:ext>
            </a:extLst>
          </p:cNvPr>
          <p:cNvSpPr/>
          <p:nvPr/>
        </p:nvSpPr>
        <p:spPr>
          <a:xfrm>
            <a:off x="9163149" y="2911279"/>
            <a:ext cx="227934" cy="2007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Arrow 82">
            <a:extLst>
              <a:ext uri="{FF2B5EF4-FFF2-40B4-BE49-F238E27FC236}">
                <a16:creationId xmlns:a16="http://schemas.microsoft.com/office/drawing/2014/main" id="{6F090F19-3730-9146-93F6-66F6A3147214}"/>
              </a:ext>
            </a:extLst>
          </p:cNvPr>
          <p:cNvSpPr/>
          <p:nvPr/>
        </p:nvSpPr>
        <p:spPr>
          <a:xfrm>
            <a:off x="10513568" y="2911279"/>
            <a:ext cx="227934" cy="2007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4" name="Rounded Rectangle 83">
            <a:extLst>
              <a:ext uri="{FF2B5EF4-FFF2-40B4-BE49-F238E27FC236}">
                <a16:creationId xmlns:a16="http://schemas.microsoft.com/office/drawing/2014/main" id="{4CA02E8A-1792-E84F-8445-436E20BB428A}"/>
              </a:ext>
            </a:extLst>
          </p:cNvPr>
          <p:cNvSpPr/>
          <p:nvPr/>
        </p:nvSpPr>
        <p:spPr>
          <a:xfrm>
            <a:off x="1399893" y="2172793"/>
            <a:ext cx="1121521" cy="1548857"/>
          </a:xfrm>
          <a:prstGeom prst="roundRect">
            <a:avLst/>
          </a:prstGeom>
          <a:solidFill>
            <a:schemeClr val="tx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u="sng" dirty="0">
                <a:solidFill>
                  <a:schemeClr val="bg1"/>
                </a:solidFill>
              </a:rPr>
              <a:t>Sequencing</a:t>
            </a: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p:txBody>
      </p:sp>
      <p:sp>
        <p:nvSpPr>
          <p:cNvPr id="85" name="Rounded Rectangle 84">
            <a:extLst>
              <a:ext uri="{FF2B5EF4-FFF2-40B4-BE49-F238E27FC236}">
                <a16:creationId xmlns:a16="http://schemas.microsoft.com/office/drawing/2014/main" id="{F04ED29E-07A2-5F44-B0BA-FA55821B21E3}"/>
              </a:ext>
            </a:extLst>
          </p:cNvPr>
          <p:cNvSpPr/>
          <p:nvPr/>
        </p:nvSpPr>
        <p:spPr>
          <a:xfrm>
            <a:off x="1469744" y="2695806"/>
            <a:ext cx="952182" cy="841178"/>
          </a:xfrm>
          <a:prstGeom prst="roundRect">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long reads</a:t>
            </a:r>
          </a:p>
          <a:p>
            <a:pPr algn="ctr"/>
            <a:r>
              <a:rPr lang="en-US" sz="1200" dirty="0">
                <a:solidFill>
                  <a:schemeClr val="bg1"/>
                </a:solidFill>
              </a:rPr>
              <a:t>(PacBio)</a:t>
            </a:r>
          </a:p>
        </p:txBody>
      </p:sp>
      <p:sp>
        <p:nvSpPr>
          <p:cNvPr id="86" name="TextBox 85">
            <a:extLst>
              <a:ext uri="{FF2B5EF4-FFF2-40B4-BE49-F238E27FC236}">
                <a16:creationId xmlns:a16="http://schemas.microsoft.com/office/drawing/2014/main" id="{CB62F6FB-57A4-504C-9716-52C8B0F2A4C0}"/>
              </a:ext>
            </a:extLst>
          </p:cNvPr>
          <p:cNvSpPr txBox="1"/>
          <p:nvPr/>
        </p:nvSpPr>
        <p:spPr>
          <a:xfrm>
            <a:off x="11528432" y="4816383"/>
            <a:ext cx="335348" cy="646331"/>
          </a:xfrm>
          <a:prstGeom prst="rect">
            <a:avLst/>
          </a:prstGeom>
          <a:noFill/>
        </p:spPr>
        <p:txBody>
          <a:bodyPr wrap="none" rtlCol="0">
            <a:spAutoFit/>
          </a:bodyPr>
          <a:lstStyle/>
          <a:p>
            <a:r>
              <a:rPr lang="en-US" sz="3600" dirty="0">
                <a:solidFill>
                  <a:srgbClr val="007D39"/>
                </a:solidFill>
              </a:rPr>
              <a:t>!</a:t>
            </a:r>
          </a:p>
        </p:txBody>
      </p:sp>
      <p:sp>
        <p:nvSpPr>
          <p:cNvPr id="87" name="Rounded Rectangle 86">
            <a:extLst>
              <a:ext uri="{FF2B5EF4-FFF2-40B4-BE49-F238E27FC236}">
                <a16:creationId xmlns:a16="http://schemas.microsoft.com/office/drawing/2014/main" id="{E512CB65-4B4E-BC45-8440-8C69892AA485}"/>
              </a:ext>
            </a:extLst>
          </p:cNvPr>
          <p:cNvSpPr/>
          <p:nvPr/>
        </p:nvSpPr>
        <p:spPr>
          <a:xfrm>
            <a:off x="10754811" y="2172792"/>
            <a:ext cx="1240735" cy="1345093"/>
          </a:xfrm>
          <a:prstGeom prst="roundRect">
            <a:avLst/>
          </a:prstGeom>
          <a:solidFill>
            <a:schemeClr val="tx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u="sng" dirty="0">
                <a:solidFill>
                  <a:schemeClr val="bg1"/>
                </a:solidFill>
              </a:rPr>
              <a:t>Incorporate linkage map information</a:t>
            </a: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a:p>
            <a:pPr algn="ctr"/>
            <a:endParaRPr lang="en-US" sz="1200" u="sng" dirty="0">
              <a:solidFill>
                <a:schemeClr val="bg1"/>
              </a:solidFill>
            </a:endParaRPr>
          </a:p>
        </p:txBody>
      </p:sp>
      <p:sp>
        <p:nvSpPr>
          <p:cNvPr id="88" name="Rounded Rectangle 87">
            <a:extLst>
              <a:ext uri="{FF2B5EF4-FFF2-40B4-BE49-F238E27FC236}">
                <a16:creationId xmlns:a16="http://schemas.microsoft.com/office/drawing/2014/main" id="{FFC70FB1-5FCE-7640-98A7-4DB0814D53E2}"/>
              </a:ext>
            </a:extLst>
          </p:cNvPr>
          <p:cNvSpPr/>
          <p:nvPr/>
        </p:nvSpPr>
        <p:spPr>
          <a:xfrm>
            <a:off x="10822547" y="2958452"/>
            <a:ext cx="1121520" cy="350174"/>
          </a:xfrm>
          <a:prstGeom prst="round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chromonomer</a:t>
            </a:r>
            <a:endParaRPr lang="en-US" sz="1200" dirty="0">
              <a:solidFill>
                <a:schemeClr val="bg1"/>
              </a:solidFill>
            </a:endParaRPr>
          </a:p>
        </p:txBody>
      </p:sp>
      <p:sp>
        <p:nvSpPr>
          <p:cNvPr id="89" name="Right Arrow 88">
            <a:extLst>
              <a:ext uri="{FF2B5EF4-FFF2-40B4-BE49-F238E27FC236}">
                <a16:creationId xmlns:a16="http://schemas.microsoft.com/office/drawing/2014/main" id="{1F961B40-04B4-D440-A5D2-C3649234F457}"/>
              </a:ext>
            </a:extLst>
          </p:cNvPr>
          <p:cNvSpPr/>
          <p:nvPr/>
        </p:nvSpPr>
        <p:spPr>
          <a:xfrm rot="5400000">
            <a:off x="10772474" y="4030736"/>
            <a:ext cx="1224044" cy="19834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0" name="Rectangle 89">
            <a:extLst>
              <a:ext uri="{FF2B5EF4-FFF2-40B4-BE49-F238E27FC236}">
                <a16:creationId xmlns:a16="http://schemas.microsoft.com/office/drawing/2014/main" id="{D44F2C76-7D79-BE43-9A6C-D4D654485BC3}"/>
              </a:ext>
            </a:extLst>
          </p:cNvPr>
          <p:cNvSpPr/>
          <p:nvPr/>
        </p:nvSpPr>
        <p:spPr>
          <a:xfrm>
            <a:off x="6589873" y="4273168"/>
            <a:ext cx="2853266" cy="1800224"/>
          </a:xfrm>
          <a:prstGeom prst="rect">
            <a:avLst/>
          </a:prstGeom>
          <a:solidFill>
            <a:schemeClr val="bg1">
              <a:lumMod val="65000"/>
              <a:lumOff val="3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1" name="Table 90">
            <a:extLst>
              <a:ext uri="{FF2B5EF4-FFF2-40B4-BE49-F238E27FC236}">
                <a16:creationId xmlns:a16="http://schemas.microsoft.com/office/drawing/2014/main" id="{5194B561-74A0-0140-9E33-CFB79B68F23F}"/>
              </a:ext>
            </a:extLst>
          </p:cNvPr>
          <p:cNvGraphicFramePr>
            <a:graphicFrameLocks noGrp="1"/>
          </p:cNvGraphicFramePr>
          <p:nvPr>
            <p:extLst>
              <p:ext uri="{D42A27DB-BD31-4B8C-83A1-F6EECF244321}">
                <p14:modId xmlns:p14="http://schemas.microsoft.com/office/powerpoint/2010/main" val="3071990940"/>
              </p:ext>
            </p:extLst>
          </p:nvPr>
        </p:nvGraphicFramePr>
        <p:xfrm>
          <a:off x="6745385" y="4598533"/>
          <a:ext cx="2533650" cy="1257300"/>
        </p:xfrm>
        <a:graphic>
          <a:graphicData uri="http://schemas.openxmlformats.org/drawingml/2006/table">
            <a:tbl>
              <a:tblPr/>
              <a:tblGrid>
                <a:gridCol w="1209675">
                  <a:extLst>
                    <a:ext uri="{9D8B030D-6E8A-4147-A177-3AD203B41FA5}">
                      <a16:colId xmlns:a16="http://schemas.microsoft.com/office/drawing/2014/main" val="2502338253"/>
                    </a:ext>
                  </a:extLst>
                </a:gridCol>
                <a:gridCol w="1323975">
                  <a:extLst>
                    <a:ext uri="{9D8B030D-6E8A-4147-A177-3AD203B41FA5}">
                      <a16:colId xmlns:a16="http://schemas.microsoft.com/office/drawing/2014/main" val="4028544951"/>
                    </a:ext>
                  </a:extLst>
                </a:gridCol>
              </a:tblGrid>
              <a:tr h="200025">
                <a:tc>
                  <a:txBody>
                    <a:bodyPr/>
                    <a:lstStyle/>
                    <a:p>
                      <a:pPr algn="ctr" rtl="0" fontAlgn="b"/>
                      <a:r>
                        <a:rPr lang="en-US" sz="1400" b="1" dirty="0">
                          <a:solidFill>
                            <a:schemeClr val="bg1"/>
                          </a:solidFill>
                          <a:effectLst/>
                        </a:rPr>
                        <a:t>N50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lumMod val="75000"/>
                      </a:schemeClr>
                    </a:solidFill>
                  </a:tcPr>
                </a:tc>
                <a:tc>
                  <a:txBody>
                    <a:bodyPr/>
                    <a:lstStyle/>
                    <a:p>
                      <a:pPr algn="r" rtl="0" fontAlgn="b"/>
                      <a:r>
                        <a:rPr lang="en-US" sz="1400" dirty="0">
                          <a:solidFill>
                            <a:schemeClr val="bg1"/>
                          </a:solidFill>
                          <a:effectLst/>
                        </a:rPr>
                        <a:t>14,850,352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lumMod val="75000"/>
                      </a:schemeClr>
                    </a:solidFill>
                  </a:tcPr>
                </a:tc>
                <a:extLst>
                  <a:ext uri="{0D108BD9-81ED-4DB2-BD59-A6C34878D82A}">
                    <a16:rowId xmlns:a16="http://schemas.microsoft.com/office/drawing/2014/main" val="938758962"/>
                  </a:ext>
                </a:extLst>
              </a:tr>
              <a:tr h="200025">
                <a:tc>
                  <a:txBody>
                    <a:bodyPr/>
                    <a:lstStyle/>
                    <a:p>
                      <a:pPr algn="ctr" rtl="0" fontAlgn="b"/>
                      <a:r>
                        <a:rPr lang="en-US" sz="1400" b="1" dirty="0">
                          <a:solidFill>
                            <a:schemeClr val="bg1"/>
                          </a:solidFill>
                          <a:effectLst/>
                        </a:rPr>
                        <a:t>L50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lumMod val="75000"/>
                      </a:schemeClr>
                    </a:solidFill>
                  </a:tcPr>
                </a:tc>
                <a:tc>
                  <a:txBody>
                    <a:bodyPr/>
                    <a:lstStyle/>
                    <a:p>
                      <a:pPr algn="r" rtl="0" fontAlgn="b"/>
                      <a:r>
                        <a:rPr lang="en-US" sz="1400" dirty="0">
                          <a:solidFill>
                            <a:schemeClr val="bg1"/>
                          </a:solidFill>
                          <a:effectLst/>
                        </a:rPr>
                        <a:t>13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lumMod val="75000"/>
                      </a:schemeClr>
                    </a:solidFill>
                  </a:tcPr>
                </a:tc>
                <a:extLst>
                  <a:ext uri="{0D108BD9-81ED-4DB2-BD59-A6C34878D82A}">
                    <a16:rowId xmlns:a16="http://schemas.microsoft.com/office/drawing/2014/main" val="369982334"/>
                  </a:ext>
                </a:extLst>
              </a:tr>
              <a:tr h="200025">
                <a:tc>
                  <a:txBody>
                    <a:bodyPr/>
                    <a:lstStyle/>
                    <a:p>
                      <a:pPr algn="ctr" rtl="0" fontAlgn="b"/>
                      <a:r>
                        <a:rPr lang="en-US" sz="1400" b="1" dirty="0" err="1">
                          <a:solidFill>
                            <a:schemeClr val="bg1"/>
                          </a:solidFill>
                          <a:effectLst/>
                        </a:rPr>
                        <a:t>n_contigs</a:t>
                      </a:r>
                      <a:endParaRPr lang="en-US" sz="1400" b="1" dirty="0">
                        <a:solidFill>
                          <a:schemeClr val="bg1"/>
                        </a:solidFill>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lumMod val="75000"/>
                      </a:schemeClr>
                    </a:solidFill>
                  </a:tcPr>
                </a:tc>
                <a:tc>
                  <a:txBody>
                    <a:bodyPr/>
                    <a:lstStyle/>
                    <a:p>
                      <a:pPr algn="r" rtl="0" fontAlgn="b"/>
                      <a:r>
                        <a:rPr lang="en-US" sz="1400" dirty="0">
                          <a:solidFill>
                            <a:schemeClr val="bg1"/>
                          </a:solidFill>
                          <a:effectLst/>
                        </a:rPr>
                        <a:t>376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lumMod val="75000"/>
                      </a:schemeClr>
                    </a:solidFill>
                  </a:tcPr>
                </a:tc>
                <a:extLst>
                  <a:ext uri="{0D108BD9-81ED-4DB2-BD59-A6C34878D82A}">
                    <a16:rowId xmlns:a16="http://schemas.microsoft.com/office/drawing/2014/main" val="126426471"/>
                  </a:ext>
                </a:extLst>
              </a:tr>
              <a:tr h="200025">
                <a:tc>
                  <a:txBody>
                    <a:bodyPr/>
                    <a:lstStyle/>
                    <a:p>
                      <a:pPr algn="ctr" rtl="0" fontAlgn="b"/>
                      <a:r>
                        <a:rPr lang="en-US" sz="1400" b="1" dirty="0" err="1">
                          <a:solidFill>
                            <a:schemeClr val="bg1"/>
                          </a:solidFill>
                          <a:effectLst/>
                        </a:rPr>
                        <a:t>asm_length</a:t>
                      </a:r>
                      <a:endParaRPr lang="en-US" sz="1400" b="1" dirty="0">
                        <a:solidFill>
                          <a:schemeClr val="bg1"/>
                        </a:solidFill>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lumMod val="75000"/>
                      </a:schemeClr>
                    </a:solidFill>
                  </a:tcPr>
                </a:tc>
                <a:tc>
                  <a:txBody>
                    <a:bodyPr/>
                    <a:lstStyle/>
                    <a:p>
                      <a:pPr algn="r" rtl="0" fontAlgn="b"/>
                      <a:r>
                        <a:rPr lang="en-US" sz="1400" dirty="0">
                          <a:solidFill>
                            <a:schemeClr val="bg1"/>
                          </a:solidFill>
                          <a:effectLst/>
                        </a:rPr>
                        <a:t>437,273,953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lumMod val="75000"/>
                      </a:schemeClr>
                    </a:solidFill>
                  </a:tcPr>
                </a:tc>
                <a:extLst>
                  <a:ext uri="{0D108BD9-81ED-4DB2-BD59-A6C34878D82A}">
                    <a16:rowId xmlns:a16="http://schemas.microsoft.com/office/drawing/2014/main" val="3795604061"/>
                  </a:ext>
                </a:extLst>
              </a:tr>
              <a:tr h="200025">
                <a:tc>
                  <a:txBody>
                    <a:bodyPr/>
                    <a:lstStyle/>
                    <a:p>
                      <a:pPr algn="ctr" rtl="0" fontAlgn="b"/>
                      <a:r>
                        <a:rPr lang="en-US" sz="1400" b="1" dirty="0">
                          <a:solidFill>
                            <a:schemeClr val="bg1"/>
                          </a:solidFill>
                          <a:effectLst/>
                        </a:rPr>
                        <a:t>BUSCO</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lumMod val="75000"/>
                      </a:schemeClr>
                    </a:solidFill>
                  </a:tcPr>
                </a:tc>
                <a:tc>
                  <a:txBody>
                    <a:bodyPr/>
                    <a:lstStyle/>
                    <a:p>
                      <a:pPr algn="r" rtl="0" fontAlgn="b"/>
                      <a:r>
                        <a:rPr lang="en-US" sz="1400" dirty="0">
                          <a:solidFill>
                            <a:schemeClr val="bg1"/>
                          </a:solidFill>
                          <a:effectLst/>
                        </a:rPr>
                        <a:t>89.30%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lumMod val="75000"/>
                      </a:schemeClr>
                    </a:solidFill>
                  </a:tcPr>
                </a:tc>
                <a:extLst>
                  <a:ext uri="{0D108BD9-81ED-4DB2-BD59-A6C34878D82A}">
                    <a16:rowId xmlns:a16="http://schemas.microsoft.com/office/drawing/2014/main" val="3985819642"/>
                  </a:ext>
                </a:extLst>
              </a:tr>
            </a:tbl>
          </a:graphicData>
        </a:graphic>
      </p:graphicFrame>
      <p:sp>
        <p:nvSpPr>
          <p:cNvPr id="92" name="TextBox 91">
            <a:extLst>
              <a:ext uri="{FF2B5EF4-FFF2-40B4-BE49-F238E27FC236}">
                <a16:creationId xmlns:a16="http://schemas.microsoft.com/office/drawing/2014/main" id="{4582672F-6C35-E54E-890D-CF9AEC6CA417}"/>
              </a:ext>
            </a:extLst>
          </p:cNvPr>
          <p:cNvSpPr txBox="1"/>
          <p:nvPr/>
        </p:nvSpPr>
        <p:spPr>
          <a:xfrm>
            <a:off x="7118728" y="4278078"/>
            <a:ext cx="1786964" cy="307777"/>
          </a:xfrm>
          <a:prstGeom prst="rect">
            <a:avLst/>
          </a:prstGeom>
          <a:noFill/>
        </p:spPr>
        <p:txBody>
          <a:bodyPr wrap="none" rtlCol="0">
            <a:spAutoFit/>
          </a:bodyPr>
          <a:lstStyle/>
          <a:p>
            <a:pPr algn="ctr"/>
            <a:r>
              <a:rPr lang="en-US" sz="1400" dirty="0"/>
              <a:t>female assembly stats</a:t>
            </a:r>
          </a:p>
        </p:txBody>
      </p:sp>
      <p:sp>
        <p:nvSpPr>
          <p:cNvPr id="98" name="Rectangle 97">
            <a:extLst>
              <a:ext uri="{FF2B5EF4-FFF2-40B4-BE49-F238E27FC236}">
                <a16:creationId xmlns:a16="http://schemas.microsoft.com/office/drawing/2014/main" id="{3F1B46FC-F54B-4B45-B5A3-836028DEFCC0}"/>
              </a:ext>
            </a:extLst>
          </p:cNvPr>
          <p:cNvSpPr/>
          <p:nvPr/>
        </p:nvSpPr>
        <p:spPr>
          <a:xfrm>
            <a:off x="2765133" y="4273168"/>
            <a:ext cx="2853266" cy="1800224"/>
          </a:xfrm>
          <a:prstGeom prst="rect">
            <a:avLst/>
          </a:prstGeom>
          <a:solidFill>
            <a:schemeClr val="bg1">
              <a:lumMod val="65000"/>
              <a:lumOff val="35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9" name="Table 98">
            <a:extLst>
              <a:ext uri="{FF2B5EF4-FFF2-40B4-BE49-F238E27FC236}">
                <a16:creationId xmlns:a16="http://schemas.microsoft.com/office/drawing/2014/main" id="{EACE9232-40C1-0247-898F-36C5C2F135AF}"/>
              </a:ext>
            </a:extLst>
          </p:cNvPr>
          <p:cNvGraphicFramePr>
            <a:graphicFrameLocks noGrp="1"/>
          </p:cNvGraphicFramePr>
          <p:nvPr>
            <p:extLst>
              <p:ext uri="{D42A27DB-BD31-4B8C-83A1-F6EECF244321}">
                <p14:modId xmlns:p14="http://schemas.microsoft.com/office/powerpoint/2010/main" val="1203641036"/>
              </p:ext>
            </p:extLst>
          </p:nvPr>
        </p:nvGraphicFramePr>
        <p:xfrm>
          <a:off x="2920645" y="4598533"/>
          <a:ext cx="2533650" cy="1257300"/>
        </p:xfrm>
        <a:graphic>
          <a:graphicData uri="http://schemas.openxmlformats.org/drawingml/2006/table">
            <a:tbl>
              <a:tblPr/>
              <a:tblGrid>
                <a:gridCol w="1209675">
                  <a:extLst>
                    <a:ext uri="{9D8B030D-6E8A-4147-A177-3AD203B41FA5}">
                      <a16:colId xmlns:a16="http://schemas.microsoft.com/office/drawing/2014/main" val="2502338253"/>
                    </a:ext>
                  </a:extLst>
                </a:gridCol>
                <a:gridCol w="1323975">
                  <a:extLst>
                    <a:ext uri="{9D8B030D-6E8A-4147-A177-3AD203B41FA5}">
                      <a16:colId xmlns:a16="http://schemas.microsoft.com/office/drawing/2014/main" val="4028544951"/>
                    </a:ext>
                  </a:extLst>
                </a:gridCol>
              </a:tblGrid>
              <a:tr h="200025">
                <a:tc>
                  <a:txBody>
                    <a:bodyPr/>
                    <a:lstStyle/>
                    <a:p>
                      <a:pPr algn="ctr" rtl="0" fontAlgn="b"/>
                      <a:r>
                        <a:rPr lang="en-US" sz="1400" b="1" dirty="0">
                          <a:solidFill>
                            <a:schemeClr val="bg1"/>
                          </a:solidFill>
                          <a:effectLst/>
                        </a:rPr>
                        <a:t>N50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lumMod val="75000"/>
                      </a:schemeClr>
                    </a:solidFill>
                  </a:tcPr>
                </a:tc>
                <a:tc>
                  <a:txBody>
                    <a:bodyPr/>
                    <a:lstStyle/>
                    <a:p>
                      <a:pPr algn="r" rtl="0" fontAlgn="b"/>
                      <a:r>
                        <a:rPr lang="en-US" sz="1400" dirty="0">
                          <a:solidFill>
                            <a:schemeClr val="bg1"/>
                          </a:solidFill>
                          <a:effectLst/>
                        </a:rPr>
                        <a:t>12,200,365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lumMod val="75000"/>
                      </a:schemeClr>
                    </a:solidFill>
                  </a:tcPr>
                </a:tc>
                <a:extLst>
                  <a:ext uri="{0D108BD9-81ED-4DB2-BD59-A6C34878D82A}">
                    <a16:rowId xmlns:a16="http://schemas.microsoft.com/office/drawing/2014/main" val="938758962"/>
                  </a:ext>
                </a:extLst>
              </a:tr>
              <a:tr h="200025">
                <a:tc>
                  <a:txBody>
                    <a:bodyPr/>
                    <a:lstStyle/>
                    <a:p>
                      <a:pPr algn="ctr" rtl="0" fontAlgn="b"/>
                      <a:r>
                        <a:rPr lang="en-US" sz="1400" b="1" dirty="0">
                          <a:solidFill>
                            <a:schemeClr val="bg1"/>
                          </a:solidFill>
                          <a:effectLst/>
                        </a:rPr>
                        <a:t>L50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lumMod val="75000"/>
                      </a:schemeClr>
                    </a:solidFill>
                  </a:tcPr>
                </a:tc>
                <a:tc>
                  <a:txBody>
                    <a:bodyPr/>
                    <a:lstStyle/>
                    <a:p>
                      <a:pPr algn="r" rtl="0" fontAlgn="b"/>
                      <a:r>
                        <a:rPr lang="en-US" sz="1400" dirty="0">
                          <a:solidFill>
                            <a:schemeClr val="bg1"/>
                          </a:solidFill>
                          <a:effectLst/>
                        </a:rPr>
                        <a:t>15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lumMod val="75000"/>
                      </a:schemeClr>
                    </a:solidFill>
                  </a:tcPr>
                </a:tc>
                <a:extLst>
                  <a:ext uri="{0D108BD9-81ED-4DB2-BD59-A6C34878D82A}">
                    <a16:rowId xmlns:a16="http://schemas.microsoft.com/office/drawing/2014/main" val="369982334"/>
                  </a:ext>
                </a:extLst>
              </a:tr>
              <a:tr h="200025">
                <a:tc>
                  <a:txBody>
                    <a:bodyPr/>
                    <a:lstStyle/>
                    <a:p>
                      <a:pPr algn="ctr" rtl="0" fontAlgn="b"/>
                      <a:r>
                        <a:rPr lang="en-US" sz="1400" b="1" dirty="0" err="1">
                          <a:solidFill>
                            <a:schemeClr val="bg1"/>
                          </a:solidFill>
                          <a:effectLst/>
                        </a:rPr>
                        <a:t>n_contigs</a:t>
                      </a:r>
                      <a:endParaRPr lang="en-US" sz="1400" b="1" dirty="0">
                        <a:solidFill>
                          <a:schemeClr val="bg1"/>
                        </a:solidFill>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lumMod val="75000"/>
                      </a:schemeClr>
                    </a:solidFill>
                  </a:tcPr>
                </a:tc>
                <a:tc>
                  <a:txBody>
                    <a:bodyPr/>
                    <a:lstStyle/>
                    <a:p>
                      <a:pPr algn="r" rtl="0" fontAlgn="b"/>
                      <a:r>
                        <a:rPr lang="en-US" sz="1400" dirty="0">
                          <a:solidFill>
                            <a:schemeClr val="bg1"/>
                          </a:solidFill>
                          <a:effectLst/>
                        </a:rPr>
                        <a:t>549</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lumMod val="75000"/>
                      </a:schemeClr>
                    </a:solidFill>
                  </a:tcPr>
                </a:tc>
                <a:extLst>
                  <a:ext uri="{0D108BD9-81ED-4DB2-BD59-A6C34878D82A}">
                    <a16:rowId xmlns:a16="http://schemas.microsoft.com/office/drawing/2014/main" val="126426471"/>
                  </a:ext>
                </a:extLst>
              </a:tr>
              <a:tr h="200025">
                <a:tc>
                  <a:txBody>
                    <a:bodyPr/>
                    <a:lstStyle/>
                    <a:p>
                      <a:pPr algn="ctr" rtl="0" fontAlgn="b"/>
                      <a:r>
                        <a:rPr lang="en-US" sz="1400" b="1" dirty="0" err="1">
                          <a:solidFill>
                            <a:schemeClr val="bg1"/>
                          </a:solidFill>
                          <a:effectLst/>
                        </a:rPr>
                        <a:t>asm_length</a:t>
                      </a:r>
                      <a:endParaRPr lang="en-US" sz="1400" b="1" dirty="0">
                        <a:solidFill>
                          <a:schemeClr val="bg1"/>
                        </a:solidFill>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lumMod val="75000"/>
                      </a:schemeClr>
                    </a:solidFill>
                  </a:tcPr>
                </a:tc>
                <a:tc>
                  <a:txBody>
                    <a:bodyPr/>
                    <a:lstStyle/>
                    <a:p>
                      <a:pPr algn="r" rtl="0" fontAlgn="b"/>
                      <a:r>
                        <a:rPr lang="en-US" sz="1400" dirty="0">
                          <a:solidFill>
                            <a:schemeClr val="bg1"/>
                          </a:solidFill>
                          <a:effectLst/>
                        </a:rPr>
                        <a:t>472,157,411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lumMod val="75000"/>
                      </a:schemeClr>
                    </a:solidFill>
                  </a:tcPr>
                </a:tc>
                <a:extLst>
                  <a:ext uri="{0D108BD9-81ED-4DB2-BD59-A6C34878D82A}">
                    <a16:rowId xmlns:a16="http://schemas.microsoft.com/office/drawing/2014/main" val="3795604061"/>
                  </a:ext>
                </a:extLst>
              </a:tr>
              <a:tr h="200025">
                <a:tc>
                  <a:txBody>
                    <a:bodyPr/>
                    <a:lstStyle/>
                    <a:p>
                      <a:pPr algn="ctr" rtl="0" fontAlgn="b"/>
                      <a:r>
                        <a:rPr lang="en-US" sz="1400" b="1" dirty="0">
                          <a:solidFill>
                            <a:schemeClr val="bg1"/>
                          </a:solidFill>
                          <a:effectLst/>
                        </a:rPr>
                        <a:t>BUSCO</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lumMod val="75000"/>
                      </a:schemeClr>
                    </a:solidFill>
                  </a:tcPr>
                </a:tc>
                <a:tc>
                  <a:txBody>
                    <a:bodyPr/>
                    <a:lstStyle/>
                    <a:p>
                      <a:pPr algn="r" rtl="0" fontAlgn="b"/>
                      <a:r>
                        <a:rPr lang="en-US" sz="1400" dirty="0">
                          <a:solidFill>
                            <a:schemeClr val="bg1"/>
                          </a:solidFill>
                          <a:effectLst/>
                        </a:rPr>
                        <a:t>88.40%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1">
                        <a:lumMod val="75000"/>
                      </a:schemeClr>
                    </a:solidFill>
                  </a:tcPr>
                </a:tc>
                <a:extLst>
                  <a:ext uri="{0D108BD9-81ED-4DB2-BD59-A6C34878D82A}">
                    <a16:rowId xmlns:a16="http://schemas.microsoft.com/office/drawing/2014/main" val="3894593096"/>
                  </a:ext>
                </a:extLst>
              </a:tr>
            </a:tbl>
          </a:graphicData>
        </a:graphic>
      </p:graphicFrame>
      <p:sp>
        <p:nvSpPr>
          <p:cNvPr id="100" name="TextBox 99">
            <a:extLst>
              <a:ext uri="{FF2B5EF4-FFF2-40B4-BE49-F238E27FC236}">
                <a16:creationId xmlns:a16="http://schemas.microsoft.com/office/drawing/2014/main" id="{72988B2D-2BE7-274D-B256-8DA0713B0638}"/>
              </a:ext>
            </a:extLst>
          </p:cNvPr>
          <p:cNvSpPr txBox="1"/>
          <p:nvPr/>
        </p:nvSpPr>
        <p:spPr>
          <a:xfrm>
            <a:off x="3323642" y="4279241"/>
            <a:ext cx="1647182" cy="307777"/>
          </a:xfrm>
          <a:prstGeom prst="rect">
            <a:avLst/>
          </a:prstGeom>
          <a:noFill/>
        </p:spPr>
        <p:txBody>
          <a:bodyPr wrap="none" rtlCol="0">
            <a:spAutoFit/>
          </a:bodyPr>
          <a:lstStyle/>
          <a:p>
            <a:pPr algn="ctr"/>
            <a:r>
              <a:rPr lang="en-US" sz="1400" dirty="0"/>
              <a:t>male assembly stats</a:t>
            </a:r>
          </a:p>
        </p:txBody>
      </p:sp>
      <p:sp>
        <p:nvSpPr>
          <p:cNvPr id="104" name="Rounded Rectangle 103">
            <a:extLst>
              <a:ext uri="{FF2B5EF4-FFF2-40B4-BE49-F238E27FC236}">
                <a16:creationId xmlns:a16="http://schemas.microsoft.com/office/drawing/2014/main" id="{D2CFC953-EE44-E849-9704-AC4DCC1DDBCF}"/>
              </a:ext>
            </a:extLst>
          </p:cNvPr>
          <p:cNvSpPr/>
          <p:nvPr/>
        </p:nvSpPr>
        <p:spPr>
          <a:xfrm>
            <a:off x="4168585" y="3112001"/>
            <a:ext cx="990079" cy="350174"/>
          </a:xfrm>
          <a:prstGeom prst="round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purge_dups</a:t>
            </a:r>
            <a:endParaRPr lang="en-US" sz="1200" dirty="0">
              <a:solidFill>
                <a:schemeClr val="bg1"/>
              </a:solidFill>
            </a:endParaRPr>
          </a:p>
        </p:txBody>
      </p:sp>
      <p:sp>
        <p:nvSpPr>
          <p:cNvPr id="105" name="Rounded Rectangle 104">
            <a:extLst>
              <a:ext uri="{FF2B5EF4-FFF2-40B4-BE49-F238E27FC236}">
                <a16:creationId xmlns:a16="http://schemas.microsoft.com/office/drawing/2014/main" id="{5971A182-B42E-1948-B970-7162093C7B7A}"/>
              </a:ext>
            </a:extLst>
          </p:cNvPr>
          <p:cNvSpPr/>
          <p:nvPr/>
        </p:nvSpPr>
        <p:spPr>
          <a:xfrm>
            <a:off x="305083" y="5964616"/>
            <a:ext cx="246260" cy="217551"/>
          </a:xfrm>
          <a:prstGeom prst="round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06" name="Rounded Rectangle 105">
            <a:extLst>
              <a:ext uri="{FF2B5EF4-FFF2-40B4-BE49-F238E27FC236}">
                <a16:creationId xmlns:a16="http://schemas.microsoft.com/office/drawing/2014/main" id="{588AA8E1-F193-BA47-BAFC-773311191CE3}"/>
              </a:ext>
            </a:extLst>
          </p:cNvPr>
          <p:cNvSpPr/>
          <p:nvPr/>
        </p:nvSpPr>
        <p:spPr>
          <a:xfrm>
            <a:off x="305083" y="6262800"/>
            <a:ext cx="246260" cy="217551"/>
          </a:xfrm>
          <a:prstGeom prst="roundRect">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07" name="TextBox 106">
            <a:extLst>
              <a:ext uri="{FF2B5EF4-FFF2-40B4-BE49-F238E27FC236}">
                <a16:creationId xmlns:a16="http://schemas.microsoft.com/office/drawing/2014/main" id="{3AE47479-6A60-144D-8A61-2662E132763F}"/>
              </a:ext>
            </a:extLst>
          </p:cNvPr>
          <p:cNvSpPr txBox="1"/>
          <p:nvPr/>
        </p:nvSpPr>
        <p:spPr>
          <a:xfrm>
            <a:off x="537342" y="5933763"/>
            <a:ext cx="847733" cy="276999"/>
          </a:xfrm>
          <a:prstGeom prst="rect">
            <a:avLst/>
          </a:prstGeom>
          <a:noFill/>
        </p:spPr>
        <p:txBody>
          <a:bodyPr wrap="none" rtlCol="0">
            <a:spAutoFit/>
          </a:bodyPr>
          <a:lstStyle/>
          <a:p>
            <a:r>
              <a:rPr lang="en-US" sz="1200" dirty="0"/>
              <a:t>= software</a:t>
            </a:r>
          </a:p>
        </p:txBody>
      </p:sp>
      <p:sp>
        <p:nvSpPr>
          <p:cNvPr id="108" name="TextBox 107">
            <a:extLst>
              <a:ext uri="{FF2B5EF4-FFF2-40B4-BE49-F238E27FC236}">
                <a16:creationId xmlns:a16="http://schemas.microsoft.com/office/drawing/2014/main" id="{95CB7C33-5324-1048-8D7E-3BEDD0B524C0}"/>
              </a:ext>
            </a:extLst>
          </p:cNvPr>
          <p:cNvSpPr txBox="1"/>
          <p:nvPr/>
        </p:nvSpPr>
        <p:spPr>
          <a:xfrm>
            <a:off x="551343" y="6233075"/>
            <a:ext cx="1733103" cy="276999"/>
          </a:xfrm>
          <a:prstGeom prst="rect">
            <a:avLst/>
          </a:prstGeom>
          <a:noFill/>
        </p:spPr>
        <p:txBody>
          <a:bodyPr wrap="none" rtlCol="0">
            <a:spAutoFit/>
          </a:bodyPr>
          <a:lstStyle/>
          <a:p>
            <a:r>
              <a:rPr lang="en-US" sz="1200" dirty="0"/>
              <a:t>= sequencing technology</a:t>
            </a:r>
          </a:p>
        </p:txBody>
      </p:sp>
    </p:spTree>
    <p:extLst>
      <p:ext uri="{BB962C8B-B14F-4D97-AF65-F5344CB8AC3E}">
        <p14:creationId xmlns:p14="http://schemas.microsoft.com/office/powerpoint/2010/main" val="2487630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B0A94-9EDC-4E45-A8C3-B08E265BFF12}"/>
              </a:ext>
            </a:extLst>
          </p:cNvPr>
          <p:cNvSpPr>
            <a:spLocks noGrp="1"/>
          </p:cNvSpPr>
          <p:nvPr>
            <p:ph type="title"/>
          </p:nvPr>
        </p:nvSpPr>
        <p:spPr/>
        <p:txBody>
          <a:bodyPr>
            <a:normAutofit/>
          </a:bodyPr>
          <a:lstStyle/>
          <a:p>
            <a:r>
              <a:rPr lang="en-US" sz="3800"/>
              <a:t>Aim #1: next steps…</a:t>
            </a:r>
            <a:endParaRPr lang="en-US" sz="3800" dirty="0"/>
          </a:p>
        </p:txBody>
      </p:sp>
      <p:sp>
        <p:nvSpPr>
          <p:cNvPr id="3" name="Content Placeholder 2">
            <a:extLst>
              <a:ext uri="{FF2B5EF4-FFF2-40B4-BE49-F238E27FC236}">
                <a16:creationId xmlns:a16="http://schemas.microsoft.com/office/drawing/2014/main" id="{856A5119-0DCE-ED4A-A95A-863D379B980D}"/>
              </a:ext>
            </a:extLst>
          </p:cNvPr>
          <p:cNvSpPr>
            <a:spLocks noGrp="1"/>
          </p:cNvSpPr>
          <p:nvPr>
            <p:ph idx="1"/>
          </p:nvPr>
        </p:nvSpPr>
        <p:spPr/>
        <p:txBody>
          <a:bodyPr/>
          <a:lstStyle/>
          <a:p>
            <a:r>
              <a:rPr lang="en-US" dirty="0"/>
              <a:t>manually curate according to Howe et al. (2021)</a:t>
            </a:r>
          </a:p>
          <a:p>
            <a:r>
              <a:rPr lang="en-US" dirty="0"/>
              <a:t>submit to NCBI</a:t>
            </a:r>
          </a:p>
          <a:p>
            <a:r>
              <a:rPr lang="en-US" dirty="0"/>
              <a:t>write up for paper</a:t>
            </a:r>
          </a:p>
          <a:p>
            <a:endParaRPr lang="en-US" dirty="0"/>
          </a:p>
        </p:txBody>
      </p:sp>
      <p:sp>
        <p:nvSpPr>
          <p:cNvPr id="25" name="TextBox 24">
            <a:extLst>
              <a:ext uri="{FF2B5EF4-FFF2-40B4-BE49-F238E27FC236}">
                <a16:creationId xmlns:a16="http://schemas.microsoft.com/office/drawing/2014/main" id="{EA62EBC5-5358-FA49-A125-AC40572934EF}"/>
              </a:ext>
            </a:extLst>
          </p:cNvPr>
          <p:cNvSpPr txBox="1"/>
          <p:nvPr/>
        </p:nvSpPr>
        <p:spPr>
          <a:xfrm>
            <a:off x="0" y="95098"/>
            <a:ext cx="12192000" cy="369332"/>
          </a:xfrm>
          <a:prstGeom prst="rect">
            <a:avLst/>
          </a:prstGeom>
          <a:noFill/>
        </p:spPr>
        <p:txBody>
          <a:bodyPr wrap="square" rtlCol="0">
            <a:spAutoFit/>
          </a:bodyPr>
          <a:lstStyle/>
          <a:p>
            <a:pPr algn="ctr"/>
            <a:r>
              <a:rPr lang="en-US" dirty="0">
                <a:solidFill>
                  <a:schemeClr val="tx1">
                    <a:lumMod val="65000"/>
                  </a:schemeClr>
                </a:solidFill>
              </a:rPr>
              <a:t>Aim 1: Assembly</a:t>
            </a:r>
            <a:r>
              <a:rPr lang="en-US" dirty="0">
                <a:solidFill>
                  <a:schemeClr val="bg1">
                    <a:lumMod val="75000"/>
                    <a:lumOff val="25000"/>
                  </a:schemeClr>
                </a:solidFill>
              </a:rPr>
              <a:t>		Aim 2: N</a:t>
            </a:r>
            <a:r>
              <a:rPr lang="en-US" baseline="-25000" dirty="0">
                <a:solidFill>
                  <a:schemeClr val="bg1">
                    <a:lumMod val="75000"/>
                    <a:lumOff val="25000"/>
                  </a:schemeClr>
                </a:solidFill>
              </a:rPr>
              <a:t>E</a:t>
            </a:r>
            <a:r>
              <a:rPr lang="en-US" dirty="0">
                <a:solidFill>
                  <a:schemeClr val="bg1">
                    <a:lumMod val="75000"/>
                    <a:lumOff val="25000"/>
                  </a:schemeClr>
                </a:solidFill>
              </a:rPr>
              <a:t>			Aim 3: Sex Marker</a:t>
            </a:r>
          </a:p>
        </p:txBody>
      </p:sp>
    </p:spTree>
    <p:extLst>
      <p:ext uri="{BB962C8B-B14F-4D97-AF65-F5344CB8AC3E}">
        <p14:creationId xmlns:p14="http://schemas.microsoft.com/office/powerpoint/2010/main" val="3194081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251C-EA96-B74F-B1D1-D5F527C76DE1}"/>
              </a:ext>
            </a:extLst>
          </p:cNvPr>
          <p:cNvSpPr>
            <a:spLocks noGrp="1"/>
          </p:cNvSpPr>
          <p:nvPr>
            <p:ph type="title"/>
          </p:nvPr>
        </p:nvSpPr>
        <p:spPr/>
        <p:txBody>
          <a:bodyPr/>
          <a:lstStyle/>
          <a:p>
            <a:r>
              <a:rPr lang="en-US" dirty="0"/>
              <a:t>Aim #2: Setup </a:t>
            </a:r>
          </a:p>
        </p:txBody>
      </p:sp>
      <p:sp>
        <p:nvSpPr>
          <p:cNvPr id="3" name="Content Placeholder 2">
            <a:extLst>
              <a:ext uri="{FF2B5EF4-FFF2-40B4-BE49-F238E27FC236}">
                <a16:creationId xmlns:a16="http://schemas.microsoft.com/office/drawing/2014/main" id="{CB89FD90-E114-494E-AD68-1C90ACD7DEA3}"/>
              </a:ext>
            </a:extLst>
          </p:cNvPr>
          <p:cNvSpPr>
            <a:spLocks noGrp="1"/>
          </p:cNvSpPr>
          <p:nvPr>
            <p:ph idx="1"/>
          </p:nvPr>
        </p:nvSpPr>
        <p:spPr/>
        <p:txBody>
          <a:bodyPr/>
          <a:lstStyle/>
          <a:p>
            <a:r>
              <a:rPr lang="en-US" dirty="0"/>
              <a:t>2945 individuals</a:t>
            </a:r>
          </a:p>
          <a:p>
            <a:r>
              <a:rPr lang="en-US" dirty="0"/>
              <a:t>Cohorts: 1993 – 2020</a:t>
            </a:r>
          </a:p>
          <a:p>
            <a:r>
              <a:rPr lang="en-US" dirty="0"/>
              <a:t>Historical N</a:t>
            </a:r>
            <a:r>
              <a:rPr lang="en-US" baseline="-25000" dirty="0"/>
              <a:t>E</a:t>
            </a:r>
            <a:r>
              <a:rPr lang="en-US" dirty="0"/>
              <a:t> = Pi &amp; Watterson’s</a:t>
            </a:r>
          </a:p>
          <a:p>
            <a:r>
              <a:rPr lang="en-US" dirty="0"/>
              <a:t>Contemporary N</a:t>
            </a:r>
            <a:r>
              <a:rPr lang="en-US" baseline="-25000" dirty="0"/>
              <a:t>E</a:t>
            </a:r>
            <a:r>
              <a:rPr lang="en-US" dirty="0"/>
              <a:t> = linkage disequilibrium &amp; temporal</a:t>
            </a:r>
          </a:p>
        </p:txBody>
      </p:sp>
      <p:sp>
        <p:nvSpPr>
          <p:cNvPr id="4" name="TextBox 3">
            <a:extLst>
              <a:ext uri="{FF2B5EF4-FFF2-40B4-BE49-F238E27FC236}">
                <a16:creationId xmlns:a16="http://schemas.microsoft.com/office/drawing/2014/main" id="{613AAB64-43FE-CD4C-9362-AC047C1C6ADE}"/>
              </a:ext>
            </a:extLst>
          </p:cNvPr>
          <p:cNvSpPr txBox="1"/>
          <p:nvPr/>
        </p:nvSpPr>
        <p:spPr>
          <a:xfrm>
            <a:off x="0" y="95098"/>
            <a:ext cx="12192000" cy="369332"/>
          </a:xfrm>
          <a:prstGeom prst="rect">
            <a:avLst/>
          </a:prstGeom>
          <a:noFill/>
        </p:spPr>
        <p:txBody>
          <a:bodyPr wrap="square" rtlCol="0">
            <a:spAutoFit/>
          </a:bodyPr>
          <a:lstStyle/>
          <a:p>
            <a:pPr algn="ctr"/>
            <a:r>
              <a:rPr lang="en-US" dirty="0">
                <a:solidFill>
                  <a:schemeClr val="bg1">
                    <a:lumMod val="75000"/>
                    <a:lumOff val="25000"/>
                  </a:schemeClr>
                </a:solidFill>
              </a:rPr>
              <a:t>Aim 1: Assembly		</a:t>
            </a:r>
            <a:r>
              <a:rPr lang="en-US" dirty="0">
                <a:solidFill>
                  <a:schemeClr val="tx1">
                    <a:lumMod val="65000"/>
                  </a:schemeClr>
                </a:solidFill>
              </a:rPr>
              <a:t>Aim 2: N</a:t>
            </a:r>
            <a:r>
              <a:rPr lang="en-US" baseline="-25000" dirty="0">
                <a:solidFill>
                  <a:schemeClr val="tx1">
                    <a:lumMod val="65000"/>
                  </a:schemeClr>
                </a:solidFill>
              </a:rPr>
              <a:t>E</a:t>
            </a:r>
            <a:r>
              <a:rPr lang="en-US" dirty="0">
                <a:solidFill>
                  <a:schemeClr val="tx1">
                    <a:lumMod val="75000"/>
                  </a:schemeClr>
                </a:solidFill>
              </a:rPr>
              <a:t>	</a:t>
            </a:r>
            <a:r>
              <a:rPr lang="en-US" dirty="0">
                <a:solidFill>
                  <a:schemeClr val="bg1">
                    <a:lumMod val="75000"/>
                    <a:lumOff val="25000"/>
                  </a:schemeClr>
                </a:solidFill>
              </a:rPr>
              <a:t>		Aim 3: Sex Marker</a:t>
            </a:r>
          </a:p>
        </p:txBody>
      </p:sp>
    </p:spTree>
    <p:extLst>
      <p:ext uri="{BB962C8B-B14F-4D97-AF65-F5344CB8AC3E}">
        <p14:creationId xmlns:p14="http://schemas.microsoft.com/office/powerpoint/2010/main" val="3005261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251C-EA96-B74F-B1D1-D5F527C76DE1}"/>
              </a:ext>
            </a:extLst>
          </p:cNvPr>
          <p:cNvSpPr>
            <a:spLocks noGrp="1"/>
          </p:cNvSpPr>
          <p:nvPr>
            <p:ph type="title"/>
          </p:nvPr>
        </p:nvSpPr>
        <p:spPr/>
        <p:txBody>
          <a:bodyPr/>
          <a:lstStyle/>
          <a:p>
            <a:r>
              <a:rPr lang="en-US" dirty="0"/>
              <a:t>Aim #2: Trial run</a:t>
            </a:r>
          </a:p>
        </p:txBody>
      </p:sp>
      <p:sp>
        <p:nvSpPr>
          <p:cNvPr id="3" name="Content Placeholder 2">
            <a:extLst>
              <a:ext uri="{FF2B5EF4-FFF2-40B4-BE49-F238E27FC236}">
                <a16:creationId xmlns:a16="http://schemas.microsoft.com/office/drawing/2014/main" id="{CB89FD90-E114-494E-AD68-1C90ACD7DEA3}"/>
              </a:ext>
            </a:extLst>
          </p:cNvPr>
          <p:cNvSpPr>
            <a:spLocks noGrp="1"/>
          </p:cNvSpPr>
          <p:nvPr>
            <p:ph idx="1"/>
          </p:nvPr>
        </p:nvSpPr>
        <p:spPr>
          <a:xfrm>
            <a:off x="838200" y="1825625"/>
            <a:ext cx="3382108" cy="4351338"/>
          </a:xfrm>
        </p:spPr>
        <p:txBody>
          <a:bodyPr/>
          <a:lstStyle/>
          <a:p>
            <a:r>
              <a:rPr lang="en-US" dirty="0"/>
              <a:t>historical</a:t>
            </a:r>
          </a:p>
          <a:p>
            <a:r>
              <a:rPr lang="en-US" dirty="0"/>
              <a:t>used </a:t>
            </a:r>
            <a:r>
              <a:rPr lang="en-US" dirty="0" err="1"/>
              <a:t>RADseq</a:t>
            </a:r>
            <a:r>
              <a:rPr lang="en-US" dirty="0"/>
              <a:t> based reference assembly</a:t>
            </a:r>
          </a:p>
        </p:txBody>
      </p:sp>
      <p:sp>
        <p:nvSpPr>
          <p:cNvPr id="4" name="TextBox 3">
            <a:extLst>
              <a:ext uri="{FF2B5EF4-FFF2-40B4-BE49-F238E27FC236}">
                <a16:creationId xmlns:a16="http://schemas.microsoft.com/office/drawing/2014/main" id="{613AAB64-43FE-CD4C-9362-AC047C1C6ADE}"/>
              </a:ext>
            </a:extLst>
          </p:cNvPr>
          <p:cNvSpPr txBox="1"/>
          <p:nvPr/>
        </p:nvSpPr>
        <p:spPr>
          <a:xfrm>
            <a:off x="0" y="95098"/>
            <a:ext cx="12192000" cy="369332"/>
          </a:xfrm>
          <a:prstGeom prst="rect">
            <a:avLst/>
          </a:prstGeom>
          <a:noFill/>
        </p:spPr>
        <p:txBody>
          <a:bodyPr wrap="square" rtlCol="0">
            <a:spAutoFit/>
          </a:bodyPr>
          <a:lstStyle/>
          <a:p>
            <a:pPr algn="ctr"/>
            <a:r>
              <a:rPr lang="en-US" dirty="0">
                <a:solidFill>
                  <a:schemeClr val="bg1">
                    <a:lumMod val="75000"/>
                    <a:lumOff val="25000"/>
                  </a:schemeClr>
                </a:solidFill>
              </a:rPr>
              <a:t>Aim 1: Assembly		</a:t>
            </a:r>
            <a:r>
              <a:rPr lang="en-US" dirty="0">
                <a:solidFill>
                  <a:schemeClr val="tx1">
                    <a:lumMod val="65000"/>
                  </a:schemeClr>
                </a:solidFill>
              </a:rPr>
              <a:t>Aim 2: N</a:t>
            </a:r>
            <a:r>
              <a:rPr lang="en-US" baseline="-25000" dirty="0">
                <a:solidFill>
                  <a:schemeClr val="tx1">
                    <a:lumMod val="65000"/>
                  </a:schemeClr>
                </a:solidFill>
              </a:rPr>
              <a:t>E</a:t>
            </a:r>
            <a:r>
              <a:rPr lang="en-US" dirty="0">
                <a:solidFill>
                  <a:schemeClr val="tx1">
                    <a:lumMod val="75000"/>
                  </a:schemeClr>
                </a:solidFill>
              </a:rPr>
              <a:t>	</a:t>
            </a:r>
            <a:r>
              <a:rPr lang="en-US" dirty="0">
                <a:solidFill>
                  <a:schemeClr val="bg1">
                    <a:lumMod val="75000"/>
                    <a:lumOff val="25000"/>
                  </a:schemeClr>
                </a:solidFill>
              </a:rPr>
              <a:t>		Aim 3: Sex Marker</a:t>
            </a:r>
          </a:p>
        </p:txBody>
      </p:sp>
      <p:pic>
        <p:nvPicPr>
          <p:cNvPr id="8" name="Picture 7">
            <a:extLst>
              <a:ext uri="{FF2B5EF4-FFF2-40B4-BE49-F238E27FC236}">
                <a16:creationId xmlns:a16="http://schemas.microsoft.com/office/drawing/2014/main" id="{D6EFE975-799C-514C-88B7-55C8A2A12E20}"/>
              </a:ext>
            </a:extLst>
          </p:cNvPr>
          <p:cNvPicPr>
            <a:picLocks noChangeAspect="1"/>
          </p:cNvPicPr>
          <p:nvPr/>
        </p:nvPicPr>
        <p:blipFill>
          <a:blip r:embed="rId2"/>
          <a:stretch>
            <a:fillRect/>
          </a:stretch>
        </p:blipFill>
        <p:spPr>
          <a:xfrm>
            <a:off x="4407984" y="1680326"/>
            <a:ext cx="7127420" cy="4496637"/>
          </a:xfrm>
          <a:prstGeom prst="rect">
            <a:avLst/>
          </a:prstGeom>
        </p:spPr>
      </p:pic>
    </p:spTree>
    <p:extLst>
      <p:ext uri="{BB962C8B-B14F-4D97-AF65-F5344CB8AC3E}">
        <p14:creationId xmlns:p14="http://schemas.microsoft.com/office/powerpoint/2010/main" val="1976715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251C-EA96-B74F-B1D1-D5F527C76DE1}"/>
              </a:ext>
            </a:extLst>
          </p:cNvPr>
          <p:cNvSpPr>
            <a:spLocks noGrp="1"/>
          </p:cNvSpPr>
          <p:nvPr>
            <p:ph type="title"/>
          </p:nvPr>
        </p:nvSpPr>
        <p:spPr/>
        <p:txBody>
          <a:bodyPr/>
          <a:lstStyle/>
          <a:p>
            <a:r>
              <a:rPr lang="en-US" dirty="0"/>
              <a:t>Aim #2: Preliminary result (w new </a:t>
            </a:r>
            <a:r>
              <a:rPr lang="en-US" dirty="0" err="1"/>
              <a:t>asm</a:t>
            </a:r>
            <a:r>
              <a:rPr lang="en-US" dirty="0"/>
              <a:t>)</a:t>
            </a:r>
          </a:p>
        </p:txBody>
      </p:sp>
      <p:sp>
        <p:nvSpPr>
          <p:cNvPr id="3" name="Content Placeholder 2">
            <a:extLst>
              <a:ext uri="{FF2B5EF4-FFF2-40B4-BE49-F238E27FC236}">
                <a16:creationId xmlns:a16="http://schemas.microsoft.com/office/drawing/2014/main" id="{CB89FD90-E114-494E-AD68-1C90ACD7DEA3}"/>
              </a:ext>
            </a:extLst>
          </p:cNvPr>
          <p:cNvSpPr>
            <a:spLocks noGrp="1"/>
          </p:cNvSpPr>
          <p:nvPr>
            <p:ph idx="1"/>
          </p:nvPr>
        </p:nvSpPr>
        <p:spPr/>
        <p:txBody>
          <a:bodyPr/>
          <a:lstStyle/>
          <a:p>
            <a:r>
              <a:rPr lang="en-US" dirty="0"/>
              <a:t>historical</a:t>
            </a:r>
          </a:p>
          <a:p>
            <a:r>
              <a:rPr lang="en-US" dirty="0"/>
              <a:t>needs further filtering</a:t>
            </a:r>
          </a:p>
        </p:txBody>
      </p:sp>
      <p:sp>
        <p:nvSpPr>
          <p:cNvPr id="4" name="TextBox 3">
            <a:extLst>
              <a:ext uri="{FF2B5EF4-FFF2-40B4-BE49-F238E27FC236}">
                <a16:creationId xmlns:a16="http://schemas.microsoft.com/office/drawing/2014/main" id="{613AAB64-43FE-CD4C-9362-AC047C1C6ADE}"/>
              </a:ext>
            </a:extLst>
          </p:cNvPr>
          <p:cNvSpPr txBox="1"/>
          <p:nvPr/>
        </p:nvSpPr>
        <p:spPr>
          <a:xfrm>
            <a:off x="0" y="95098"/>
            <a:ext cx="12192000" cy="369332"/>
          </a:xfrm>
          <a:prstGeom prst="rect">
            <a:avLst/>
          </a:prstGeom>
          <a:noFill/>
        </p:spPr>
        <p:txBody>
          <a:bodyPr wrap="square" rtlCol="0">
            <a:spAutoFit/>
          </a:bodyPr>
          <a:lstStyle/>
          <a:p>
            <a:pPr algn="ctr"/>
            <a:r>
              <a:rPr lang="en-US" dirty="0">
                <a:solidFill>
                  <a:schemeClr val="bg1">
                    <a:lumMod val="75000"/>
                    <a:lumOff val="25000"/>
                  </a:schemeClr>
                </a:solidFill>
              </a:rPr>
              <a:t>Aim 1: Assembly		</a:t>
            </a:r>
            <a:r>
              <a:rPr lang="en-US" dirty="0">
                <a:solidFill>
                  <a:schemeClr val="tx1">
                    <a:lumMod val="65000"/>
                  </a:schemeClr>
                </a:solidFill>
              </a:rPr>
              <a:t>Aim 2: N</a:t>
            </a:r>
            <a:r>
              <a:rPr lang="en-US" baseline="-25000" dirty="0">
                <a:solidFill>
                  <a:schemeClr val="tx1">
                    <a:lumMod val="65000"/>
                  </a:schemeClr>
                </a:solidFill>
              </a:rPr>
              <a:t>E</a:t>
            </a:r>
            <a:r>
              <a:rPr lang="en-US" dirty="0">
                <a:solidFill>
                  <a:schemeClr val="tx1">
                    <a:lumMod val="75000"/>
                  </a:schemeClr>
                </a:solidFill>
              </a:rPr>
              <a:t>	</a:t>
            </a:r>
            <a:r>
              <a:rPr lang="en-US" dirty="0">
                <a:solidFill>
                  <a:schemeClr val="bg1">
                    <a:lumMod val="75000"/>
                    <a:lumOff val="25000"/>
                  </a:schemeClr>
                </a:solidFill>
              </a:rPr>
              <a:t>		Aim 3: Sex Marker</a:t>
            </a:r>
          </a:p>
        </p:txBody>
      </p:sp>
      <p:pic>
        <p:nvPicPr>
          <p:cNvPr id="8" name="Picture 7">
            <a:extLst>
              <a:ext uri="{FF2B5EF4-FFF2-40B4-BE49-F238E27FC236}">
                <a16:creationId xmlns:a16="http://schemas.microsoft.com/office/drawing/2014/main" id="{12076132-D616-A14A-BD03-2798255ECB30}"/>
              </a:ext>
            </a:extLst>
          </p:cNvPr>
          <p:cNvPicPr>
            <a:picLocks noChangeAspect="1"/>
          </p:cNvPicPr>
          <p:nvPr/>
        </p:nvPicPr>
        <p:blipFill>
          <a:blip r:embed="rId2"/>
          <a:stretch>
            <a:fillRect/>
          </a:stretch>
        </p:blipFill>
        <p:spPr>
          <a:xfrm>
            <a:off x="4407984" y="1680326"/>
            <a:ext cx="7127421" cy="4496637"/>
          </a:xfrm>
          <a:prstGeom prst="rect">
            <a:avLst/>
          </a:prstGeom>
        </p:spPr>
      </p:pic>
      <p:pic>
        <p:nvPicPr>
          <p:cNvPr id="10" name="Picture 9">
            <a:extLst>
              <a:ext uri="{FF2B5EF4-FFF2-40B4-BE49-F238E27FC236}">
                <a16:creationId xmlns:a16="http://schemas.microsoft.com/office/drawing/2014/main" id="{3F19D725-F438-A647-B3BE-520D0EB5394B}"/>
              </a:ext>
            </a:extLst>
          </p:cNvPr>
          <p:cNvPicPr>
            <a:picLocks noChangeAspect="1"/>
          </p:cNvPicPr>
          <p:nvPr/>
        </p:nvPicPr>
        <p:blipFill>
          <a:blip r:embed="rId3"/>
          <a:stretch>
            <a:fillRect/>
          </a:stretch>
        </p:blipFill>
        <p:spPr>
          <a:xfrm>
            <a:off x="4407984" y="1680326"/>
            <a:ext cx="7127420" cy="4496637"/>
          </a:xfrm>
          <a:prstGeom prst="rect">
            <a:avLst/>
          </a:prstGeom>
        </p:spPr>
      </p:pic>
    </p:spTree>
    <p:extLst>
      <p:ext uri="{BB962C8B-B14F-4D97-AF65-F5344CB8AC3E}">
        <p14:creationId xmlns:p14="http://schemas.microsoft.com/office/powerpoint/2010/main" val="18012921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779</TotalTime>
  <Words>1917</Words>
  <Application>Microsoft Macintosh PowerPoint</Application>
  <PresentationFormat>Widescreen</PresentationFormat>
  <Paragraphs>249</Paragraphs>
  <Slides>19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Genome assembly and investigation of Hypomesus transpacificus (delta smelt) genome for estimates of effective population sizes and identification of sex-specific markers.</vt:lpstr>
      <vt:lpstr>Overview</vt:lpstr>
      <vt:lpstr>Aim #1: Setup</vt:lpstr>
      <vt:lpstr>Aim #1: karyotype</vt:lpstr>
      <vt:lpstr>Aim #1: Implementation &amp; Results</vt:lpstr>
      <vt:lpstr>Aim #1: next steps…</vt:lpstr>
      <vt:lpstr>Aim #2: Setup </vt:lpstr>
      <vt:lpstr>Aim #2: Trial run</vt:lpstr>
      <vt:lpstr>Aim #2: Preliminary result (w new asm)</vt:lpstr>
      <vt:lpstr>Aim #2: Trial run (used previous RAD asm)</vt:lpstr>
      <vt:lpstr>Aim #2: Next steps</vt:lpstr>
      <vt:lpstr>Aim #3: Depth analysis</vt:lpstr>
      <vt:lpstr>Aim #3: Genome wide association study</vt:lpstr>
      <vt:lpstr>Aim #3: k-mer analysis</vt:lpstr>
      <vt:lpstr>Aim #3: k-mer analysis</vt:lpstr>
      <vt:lpstr>Aim #3: k-mer analysis</vt:lpstr>
      <vt:lpstr>Aim #3: k-mer analysis</vt:lpstr>
      <vt:lpstr>Aim #3: k-mer analysis</vt:lpstr>
      <vt:lpstr>Aim #3: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Genome assembly and investigation of Hypomesus transpacificus (delta smelt) genome for estimates of effective population sizes and identification of sex-specific markers.</dc:title>
  <dc:creator>Shannon Erica Kendal Joslin</dc:creator>
  <cp:lastModifiedBy>Shannon Erica Kendal Joslin</cp:lastModifiedBy>
  <cp:revision>25</cp:revision>
  <dcterms:created xsi:type="dcterms:W3CDTF">2021-05-05T16:06:41Z</dcterms:created>
  <dcterms:modified xsi:type="dcterms:W3CDTF">2021-05-07T15:03:14Z</dcterms:modified>
</cp:coreProperties>
</file>