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8" r:id="rId5"/>
    <p:sldId id="259" r:id="rId6"/>
    <p:sldId id="267" r:id="rId7"/>
    <p:sldId id="260" r:id="rId8"/>
    <p:sldId id="262" r:id="rId9"/>
    <p:sldId id="269" r:id="rId10"/>
    <p:sldId id="270" r:id="rId11"/>
    <p:sldId id="271" r:id="rId12"/>
    <p:sldId id="264" r:id="rId13"/>
    <p:sldId id="263" r:id="rId14"/>
    <p:sldId id="274" r:id="rId15"/>
    <p:sldId id="275" r:id="rId16"/>
    <p:sldId id="276" r:id="rId17"/>
    <p:sldId id="278" r:id="rId18"/>
    <p:sldId id="280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899F"/>
    <a:srgbClr val="007D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02"/>
    <p:restoredTop sz="96327"/>
  </p:normalViewPr>
  <p:slideViewPr>
    <p:cSldViewPr snapToGrid="0" snapToObjects="1">
      <p:cViewPr varScale="1">
        <p:scale>
          <a:sx n="125" d="100"/>
          <a:sy n="125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12822-C163-5442-8146-B5F20BB242F8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8E31E-76D7-6D44-8982-2FD8532DD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0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39E-0200-6944-94FF-2611EDCA0E53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8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39E-0200-6944-94FF-2611EDCA0E53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9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39E-0200-6944-94FF-2611EDCA0E53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8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39E-0200-6944-94FF-2611EDCA0E53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3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39E-0200-6944-94FF-2611EDCA0E53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39E-0200-6944-94FF-2611EDCA0E53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5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39E-0200-6944-94FF-2611EDCA0E53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39E-0200-6944-94FF-2611EDCA0E53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39E-0200-6944-94FF-2611EDCA0E53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3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39E-0200-6944-94FF-2611EDCA0E53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39E-0200-6944-94FF-2611EDCA0E53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0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E339E-0200-6944-94FF-2611EDCA0E53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8F0C4-A4D1-C84F-AEA5-E4588046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15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F52D-11E5-E149-9B7E-002468DC6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092" y="1122363"/>
            <a:ext cx="9592408" cy="2165960"/>
          </a:xfrm>
        </p:spPr>
        <p:txBody>
          <a:bodyPr>
            <a:normAutofit/>
          </a:bodyPr>
          <a:lstStyle/>
          <a:p>
            <a:r>
              <a:rPr lang="en-US" sz="3000" dirty="0"/>
              <a:t>Genome assembly and investigation of </a:t>
            </a:r>
            <a:r>
              <a:rPr lang="en-US" sz="3000" i="1" dirty="0" err="1"/>
              <a:t>Hypomesus</a:t>
            </a:r>
            <a:r>
              <a:rPr lang="en-US" sz="3000" i="1" dirty="0"/>
              <a:t> </a:t>
            </a:r>
            <a:r>
              <a:rPr lang="en-US" sz="3000" i="1" dirty="0" err="1"/>
              <a:t>transpacificus</a:t>
            </a:r>
            <a:r>
              <a:rPr lang="en-US" sz="3000" dirty="0"/>
              <a:t> (delta smelt) genome for estimates of effective</a:t>
            </a:r>
            <a:br>
              <a:rPr lang="en-US" sz="3000" dirty="0"/>
            </a:br>
            <a:r>
              <a:rPr lang="en-US" sz="3000" dirty="0"/>
              <a:t>population sizes and identification of sex-specific markers.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2281E-EF7C-2C4B-9660-26AF22DC4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630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dirty="0"/>
              <a:t>Shannon E.K. Joslin</a:t>
            </a:r>
          </a:p>
          <a:p>
            <a:r>
              <a:rPr lang="en-US" sz="1800" dirty="0"/>
              <a:t>Thesis Committee Meeting 2021</a:t>
            </a:r>
          </a:p>
          <a:p>
            <a:r>
              <a:rPr lang="en-US" sz="1800" dirty="0"/>
              <a:t>07 May 2021</a:t>
            </a:r>
          </a:p>
        </p:txBody>
      </p:sp>
    </p:spTree>
    <p:extLst>
      <p:ext uri="{BB962C8B-B14F-4D97-AF65-F5344CB8AC3E}">
        <p14:creationId xmlns:p14="http://schemas.microsoft.com/office/powerpoint/2010/main" val="10509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#2: Trial runs (while working on genome)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FD90-E114-494E-AD68-1C90ACD7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contemporary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2: N</a:t>
            </a:r>
            <a:r>
              <a:rPr lang="en-US" baseline="-25000" dirty="0">
                <a:solidFill>
                  <a:schemeClr val="tx1">
                    <a:lumMod val="65000"/>
                  </a:schemeClr>
                </a:solidFill>
              </a:rPr>
              <a:t>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Aim 3: Sex Marker</a:t>
            </a:r>
          </a:p>
        </p:txBody>
      </p:sp>
      <p:pic>
        <p:nvPicPr>
          <p:cNvPr id="6" name="Content Placeholder 27">
            <a:extLst>
              <a:ext uri="{FF2B5EF4-FFF2-40B4-BE49-F238E27FC236}">
                <a16:creationId xmlns:a16="http://schemas.microsoft.com/office/drawing/2014/main" id="{0793E010-0B18-BB4D-A9D1-0A39295A1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933" y="1449194"/>
            <a:ext cx="7902595" cy="526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6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#2: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FD90-E114-494E-AD68-1C90ACD7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re-running analysis using new reference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2: N</a:t>
            </a:r>
            <a:r>
              <a:rPr lang="en-US" baseline="-25000" dirty="0">
                <a:solidFill>
                  <a:schemeClr val="tx1">
                    <a:lumMod val="65000"/>
                  </a:schemeClr>
                </a:solidFill>
              </a:rPr>
              <a:t>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Aim 3: Sex Marker</a:t>
            </a:r>
          </a:p>
        </p:txBody>
      </p:sp>
    </p:spTree>
    <p:extLst>
      <p:ext uri="{BB962C8B-B14F-4D97-AF65-F5344CB8AC3E}">
        <p14:creationId xmlns:p14="http://schemas.microsoft.com/office/powerpoint/2010/main" val="123452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#3: Depth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FD90-E114-494E-AD68-1C90ACD7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M &amp; F RAD alignment depths between sexes</a:t>
            </a:r>
          </a:p>
          <a:p>
            <a:r>
              <a:rPr lang="en-US" dirty="0"/>
              <a:t>2 </a:t>
            </a:r>
            <a:r>
              <a:rPr lang="en-US" dirty="0" err="1"/>
              <a:t>experiements</a:t>
            </a:r>
            <a:endParaRPr lang="en-US" dirty="0"/>
          </a:p>
          <a:p>
            <a:pPr lvl="1"/>
            <a:r>
              <a:rPr lang="en-US" dirty="0"/>
              <a:t>aligned to M reference</a:t>
            </a:r>
          </a:p>
          <a:p>
            <a:pPr lvl="1"/>
            <a:r>
              <a:rPr lang="en-US" dirty="0"/>
              <a:t>aligned to F reference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3: Sex Marker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034BE-4BA1-B84E-A9BF-284E80F0E79E}"/>
              </a:ext>
            </a:extLst>
          </p:cNvPr>
          <p:cNvSpPr txBox="1"/>
          <p:nvPr/>
        </p:nvSpPr>
        <p:spPr>
          <a:xfrm>
            <a:off x="6903417" y="4638612"/>
            <a:ext cx="228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…found no differences</a:t>
            </a:r>
          </a:p>
        </p:txBody>
      </p:sp>
    </p:spTree>
    <p:extLst>
      <p:ext uri="{BB962C8B-B14F-4D97-AF65-F5344CB8AC3E}">
        <p14:creationId xmlns:p14="http://schemas.microsoft.com/office/powerpoint/2010/main" val="209374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#3: Genome wide association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3: Sex Marker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96992FE-E125-5F42-8EC3-A73440EF2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40" y="1517173"/>
            <a:ext cx="9373701" cy="4975702"/>
          </a:xfrm>
          <a:prstGeom prst="rect">
            <a:avLst/>
          </a:prstGeom>
        </p:spPr>
      </p:pic>
      <p:sp>
        <p:nvSpPr>
          <p:cNvPr id="8" name="Donut 7">
            <a:extLst>
              <a:ext uri="{FF2B5EF4-FFF2-40B4-BE49-F238E27FC236}">
                <a16:creationId xmlns:a16="http://schemas.microsoft.com/office/drawing/2014/main" id="{EA63AA1B-6F00-D34D-B3D1-DE9C69C5F363}"/>
              </a:ext>
            </a:extLst>
          </p:cNvPr>
          <p:cNvSpPr/>
          <p:nvPr/>
        </p:nvSpPr>
        <p:spPr>
          <a:xfrm>
            <a:off x="5295627" y="1723607"/>
            <a:ext cx="177195" cy="172505"/>
          </a:xfrm>
          <a:prstGeom prst="donut">
            <a:avLst>
              <a:gd name="adj" fmla="val 297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C77ADD-45FA-1340-AA8B-4E9FE67A1D99}"/>
              </a:ext>
            </a:extLst>
          </p:cNvPr>
          <p:cNvSpPr txBox="1"/>
          <p:nvPr/>
        </p:nvSpPr>
        <p:spPr>
          <a:xfrm>
            <a:off x="7091142" y="5340827"/>
            <a:ext cx="3488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 the genotypes for these two </a:t>
            </a:r>
          </a:p>
          <a:p>
            <a:r>
              <a:rPr lang="en-US" dirty="0">
                <a:solidFill>
                  <a:schemeClr val="bg1"/>
                </a:solidFill>
              </a:rPr>
              <a:t>markers don’t segregate with sex… </a:t>
            </a:r>
          </a:p>
        </p:txBody>
      </p:sp>
    </p:spTree>
    <p:extLst>
      <p:ext uri="{BB962C8B-B14F-4D97-AF65-F5344CB8AC3E}">
        <p14:creationId xmlns:p14="http://schemas.microsoft.com/office/powerpoint/2010/main" val="124039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#3: k-</a:t>
            </a:r>
            <a:r>
              <a:rPr lang="en-US" dirty="0" err="1"/>
              <a:t>mer</a:t>
            </a:r>
            <a:r>
              <a:rPr lang="en-US" dirty="0"/>
              <a:t>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3: Sex Marker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68A0A9-E0AA-DE4F-B700-0BE1CB98F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02" y="3526548"/>
            <a:ext cx="3879009" cy="26430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2E025B55-06D1-BF4A-A911-8CC8C7CD2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902" y="3526549"/>
            <a:ext cx="3879009" cy="2643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AD5CDA-EED9-4940-8D4C-652B63691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made signature of </a:t>
            </a:r>
            <a:r>
              <a:rPr lang="en-US" sz="2400" dirty="0" err="1"/>
              <a:t>kmers</a:t>
            </a:r>
            <a:r>
              <a:rPr lang="en-US" sz="2400" dirty="0"/>
              <a:t> belonging to each sex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filtered for low abundance </a:t>
            </a:r>
            <a:r>
              <a:rPr lang="en-US" sz="2400" dirty="0" err="1"/>
              <a:t>kmers</a:t>
            </a:r>
            <a:r>
              <a:rPr lang="en-US" sz="2400" dirty="0"/>
              <a:t> (</a:t>
            </a:r>
            <a:r>
              <a:rPr lang="en-US" sz="2400" dirty="0" err="1"/>
              <a:t>minAb</a:t>
            </a:r>
            <a:r>
              <a:rPr lang="en-US" sz="2400" dirty="0"/>
              <a:t> &gt; 5)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939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#3: k-</a:t>
            </a:r>
            <a:r>
              <a:rPr lang="en-US" dirty="0" err="1"/>
              <a:t>mer</a:t>
            </a:r>
            <a:r>
              <a:rPr lang="en-US" dirty="0"/>
              <a:t>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3: Sex Marker</a:t>
            </a:r>
          </a:p>
        </p:txBody>
      </p: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5D4D077E-41AE-CB47-86D5-FF8DBC6D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314" y="3570547"/>
            <a:ext cx="3590398" cy="28630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F35730-A9DD-B444-B978-35B2A41A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116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made signature of </a:t>
            </a:r>
            <a:r>
              <a:rPr lang="en-US" sz="2400" dirty="0" err="1"/>
              <a:t>kmers</a:t>
            </a:r>
            <a:r>
              <a:rPr lang="en-US" sz="2400" dirty="0"/>
              <a:t> belonging to each sex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filtered for low abundance </a:t>
            </a:r>
            <a:r>
              <a:rPr lang="en-US" sz="2400" dirty="0" err="1"/>
              <a:t>kmers</a:t>
            </a:r>
            <a:r>
              <a:rPr lang="en-US" sz="2400" dirty="0"/>
              <a:t> (</a:t>
            </a:r>
            <a:r>
              <a:rPr lang="en-US" sz="2400" dirty="0" err="1"/>
              <a:t>minAb</a:t>
            </a:r>
            <a:r>
              <a:rPr lang="en-US" sz="2400" dirty="0"/>
              <a:t> &gt; 5)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compared # of male only, female </a:t>
            </a:r>
            <a:r>
              <a:rPr lang="en-US" sz="2400" dirty="0" err="1"/>
              <a:t>onle</a:t>
            </a:r>
            <a:r>
              <a:rPr lang="en-US" sz="2400" dirty="0"/>
              <a:t> </a:t>
            </a:r>
            <a:r>
              <a:rPr lang="en-US" sz="2400" dirty="0" err="1"/>
              <a:t>kmers</a:t>
            </a:r>
            <a:endParaRPr lang="en-US" sz="2400" dirty="0"/>
          </a:p>
          <a:p>
            <a:pPr lvl="1"/>
            <a:r>
              <a:rPr lang="en-US" sz="2000" dirty="0"/>
              <a:t>(found males have more high </a:t>
            </a:r>
            <a:r>
              <a:rPr lang="en-US" sz="2000" dirty="0" err="1"/>
              <a:t>abund</a:t>
            </a:r>
            <a:r>
              <a:rPr lang="en-US" sz="2000" dirty="0"/>
              <a:t> </a:t>
            </a:r>
            <a:r>
              <a:rPr lang="en-US" sz="2000" dirty="0" err="1"/>
              <a:t>kmers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8235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#3: k-</a:t>
            </a:r>
            <a:r>
              <a:rPr lang="en-US" dirty="0" err="1"/>
              <a:t>mer</a:t>
            </a:r>
            <a:r>
              <a:rPr lang="en-US" dirty="0"/>
              <a:t>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3: Sex Marker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7C75CFC5-F5DB-0A44-B9EB-AB692A8F5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814" y="3429000"/>
            <a:ext cx="3957812" cy="3156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DA8162-6D5D-A748-A30B-9C037F66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116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made signature of </a:t>
            </a:r>
            <a:r>
              <a:rPr lang="en-US" sz="2400" dirty="0" err="1"/>
              <a:t>kmers</a:t>
            </a:r>
            <a:r>
              <a:rPr lang="en-US" sz="2400" dirty="0"/>
              <a:t> belonging to each sex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filtered for low abundance </a:t>
            </a:r>
            <a:r>
              <a:rPr lang="en-US" sz="2400" dirty="0" err="1"/>
              <a:t>kmers</a:t>
            </a:r>
            <a:r>
              <a:rPr lang="en-US" sz="2400" dirty="0"/>
              <a:t> (</a:t>
            </a:r>
            <a:r>
              <a:rPr lang="en-US" sz="2400" dirty="0" err="1"/>
              <a:t>minAb</a:t>
            </a:r>
            <a:r>
              <a:rPr lang="en-US" sz="2400" dirty="0"/>
              <a:t> &gt; 5)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compared # of male only, female </a:t>
            </a:r>
            <a:r>
              <a:rPr lang="en-US" sz="2400" dirty="0" err="1"/>
              <a:t>onle</a:t>
            </a:r>
            <a:r>
              <a:rPr lang="en-US" sz="2400" dirty="0"/>
              <a:t> </a:t>
            </a:r>
            <a:r>
              <a:rPr lang="en-US" sz="2400" dirty="0" err="1"/>
              <a:t>kmers</a:t>
            </a:r>
            <a:endParaRPr lang="en-US" sz="2400" dirty="0"/>
          </a:p>
          <a:p>
            <a:pPr lvl="1"/>
            <a:r>
              <a:rPr lang="en-US" sz="2000" dirty="0"/>
              <a:t>(found males have more high </a:t>
            </a:r>
            <a:r>
              <a:rPr lang="en-US" sz="2000" dirty="0" err="1"/>
              <a:t>abund</a:t>
            </a:r>
            <a:r>
              <a:rPr lang="en-US" sz="2000" dirty="0"/>
              <a:t> </a:t>
            </a:r>
            <a:r>
              <a:rPr lang="en-US" sz="2000" dirty="0" err="1"/>
              <a:t>kmers</a:t>
            </a:r>
            <a:r>
              <a:rPr lang="en-US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extracted contigs with &gt; 5 </a:t>
            </a:r>
            <a:r>
              <a:rPr lang="en-US" sz="2400" dirty="0" err="1"/>
              <a:t>kmers</a:t>
            </a:r>
            <a:endParaRPr lang="en-US" sz="2400" dirty="0"/>
          </a:p>
          <a:p>
            <a:pPr lvl="1"/>
            <a:r>
              <a:rPr lang="en-US" sz="2000" dirty="0"/>
              <a:t>looked at </a:t>
            </a:r>
            <a:r>
              <a:rPr lang="en-US" sz="2000" dirty="0" err="1"/>
              <a:t>kmer</a:t>
            </a:r>
            <a:r>
              <a:rPr lang="en-US" sz="2000" dirty="0"/>
              <a:t> abundances in extracted contigs</a:t>
            </a:r>
          </a:p>
          <a:p>
            <a:pPr lvl="1"/>
            <a:r>
              <a:rPr lang="en-US" sz="2000" dirty="0"/>
              <a:t>(male specific peak from abundance of 30-70)</a:t>
            </a:r>
          </a:p>
        </p:txBody>
      </p:sp>
    </p:spTree>
    <p:extLst>
      <p:ext uri="{BB962C8B-B14F-4D97-AF65-F5344CB8AC3E}">
        <p14:creationId xmlns:p14="http://schemas.microsoft.com/office/powerpoint/2010/main" val="2333985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#3: k-</a:t>
            </a:r>
            <a:r>
              <a:rPr lang="en-US" dirty="0" err="1"/>
              <a:t>mer</a:t>
            </a:r>
            <a:r>
              <a:rPr lang="en-US" dirty="0"/>
              <a:t>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3: Sex Marker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EA8F5F5-9BAC-5D4A-AFDB-34D6939F2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330" y="1512755"/>
            <a:ext cx="3362346" cy="2255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00273A9-8313-CE4D-BDB2-AF6F23015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330" y="3921212"/>
            <a:ext cx="3392107" cy="2255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C4E5803-684A-CB43-B3B7-813CEB6C9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116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made signature of </a:t>
            </a:r>
            <a:r>
              <a:rPr lang="en-US" sz="2400" dirty="0" err="1"/>
              <a:t>kmers</a:t>
            </a:r>
            <a:r>
              <a:rPr lang="en-US" sz="2400" dirty="0"/>
              <a:t> belonging to each sex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filtered for low abundance </a:t>
            </a:r>
            <a:r>
              <a:rPr lang="en-US" sz="2400" dirty="0" err="1"/>
              <a:t>kmers</a:t>
            </a:r>
            <a:r>
              <a:rPr lang="en-US" sz="2400" dirty="0"/>
              <a:t> (</a:t>
            </a:r>
            <a:r>
              <a:rPr lang="en-US" sz="2400" dirty="0" err="1"/>
              <a:t>minAb</a:t>
            </a:r>
            <a:r>
              <a:rPr lang="en-US" sz="2400" dirty="0"/>
              <a:t> &gt; 5)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compared # of male only, female </a:t>
            </a:r>
            <a:r>
              <a:rPr lang="en-US" sz="2400" dirty="0" err="1"/>
              <a:t>onle</a:t>
            </a:r>
            <a:r>
              <a:rPr lang="en-US" sz="2400" dirty="0"/>
              <a:t> </a:t>
            </a:r>
            <a:r>
              <a:rPr lang="en-US" sz="2400" dirty="0" err="1"/>
              <a:t>kmers</a:t>
            </a:r>
            <a:endParaRPr lang="en-US" sz="2400" dirty="0"/>
          </a:p>
          <a:p>
            <a:pPr lvl="1"/>
            <a:r>
              <a:rPr lang="en-US" sz="2000" dirty="0"/>
              <a:t>(found males have more high </a:t>
            </a:r>
            <a:r>
              <a:rPr lang="en-US" sz="2000" dirty="0" err="1"/>
              <a:t>abund</a:t>
            </a:r>
            <a:r>
              <a:rPr lang="en-US" sz="2000" dirty="0"/>
              <a:t> </a:t>
            </a:r>
            <a:r>
              <a:rPr lang="en-US" sz="2000" dirty="0" err="1"/>
              <a:t>kmers</a:t>
            </a:r>
            <a:r>
              <a:rPr lang="en-US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extracted contigs with &gt; 5 </a:t>
            </a:r>
            <a:r>
              <a:rPr lang="en-US" sz="2400" dirty="0" err="1"/>
              <a:t>kmers</a:t>
            </a:r>
            <a:endParaRPr lang="en-US" sz="2400" dirty="0"/>
          </a:p>
          <a:p>
            <a:pPr lvl="1"/>
            <a:r>
              <a:rPr lang="en-US" sz="2000" dirty="0"/>
              <a:t>looked at </a:t>
            </a:r>
            <a:r>
              <a:rPr lang="en-US" sz="2000" dirty="0" err="1"/>
              <a:t>kmer</a:t>
            </a:r>
            <a:r>
              <a:rPr lang="en-US" sz="2000" dirty="0"/>
              <a:t> abundances in extracted contigs</a:t>
            </a:r>
          </a:p>
          <a:p>
            <a:pPr lvl="1"/>
            <a:r>
              <a:rPr lang="en-US" sz="2000" dirty="0"/>
              <a:t>(male specific peak from abundance of 30-70)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compare contig abundance in M &amp; F</a:t>
            </a:r>
          </a:p>
        </p:txBody>
      </p:sp>
    </p:spTree>
    <p:extLst>
      <p:ext uri="{BB962C8B-B14F-4D97-AF65-F5344CB8AC3E}">
        <p14:creationId xmlns:p14="http://schemas.microsoft.com/office/powerpoint/2010/main" val="356775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#3: k-</a:t>
            </a:r>
            <a:r>
              <a:rPr lang="en-US" dirty="0" err="1"/>
              <a:t>mer</a:t>
            </a:r>
            <a:r>
              <a:rPr lang="en-US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FD90-E114-494E-AD68-1C90ACD7D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1162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made signature of </a:t>
            </a:r>
            <a:r>
              <a:rPr lang="en-US" sz="2400" dirty="0" err="1"/>
              <a:t>kmers</a:t>
            </a:r>
            <a:r>
              <a:rPr lang="en-US" sz="2400" dirty="0"/>
              <a:t> belonging to each sex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filtered for low abundance </a:t>
            </a:r>
            <a:r>
              <a:rPr lang="en-US" sz="2400" dirty="0" err="1"/>
              <a:t>kmers</a:t>
            </a:r>
            <a:r>
              <a:rPr lang="en-US" sz="2400" dirty="0"/>
              <a:t> (</a:t>
            </a:r>
            <a:r>
              <a:rPr lang="en-US" sz="2400" dirty="0" err="1"/>
              <a:t>minAb</a:t>
            </a:r>
            <a:r>
              <a:rPr lang="en-US" sz="2400" dirty="0"/>
              <a:t> &gt; 5)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compared # of male only, female </a:t>
            </a:r>
            <a:r>
              <a:rPr lang="en-US" sz="2400" dirty="0" err="1"/>
              <a:t>onle</a:t>
            </a:r>
            <a:r>
              <a:rPr lang="en-US" sz="2400" dirty="0"/>
              <a:t> </a:t>
            </a:r>
            <a:r>
              <a:rPr lang="en-US" sz="2400" dirty="0" err="1"/>
              <a:t>kmers</a:t>
            </a:r>
            <a:endParaRPr lang="en-US" sz="2400" dirty="0"/>
          </a:p>
          <a:p>
            <a:pPr lvl="1"/>
            <a:r>
              <a:rPr lang="en-US" sz="2000" dirty="0"/>
              <a:t>(found males have more high </a:t>
            </a:r>
            <a:r>
              <a:rPr lang="en-US" sz="2000" dirty="0" err="1"/>
              <a:t>abund</a:t>
            </a:r>
            <a:r>
              <a:rPr lang="en-US" sz="2000" dirty="0"/>
              <a:t> </a:t>
            </a:r>
            <a:r>
              <a:rPr lang="en-US" sz="2000" dirty="0" err="1"/>
              <a:t>kmers</a:t>
            </a:r>
            <a:r>
              <a:rPr lang="en-US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extracted contigs with &gt; 5 </a:t>
            </a:r>
            <a:r>
              <a:rPr lang="en-US" sz="2400" dirty="0" err="1"/>
              <a:t>kmers</a:t>
            </a:r>
            <a:endParaRPr lang="en-US" sz="2400" dirty="0"/>
          </a:p>
          <a:p>
            <a:pPr lvl="1"/>
            <a:r>
              <a:rPr lang="en-US" sz="2000" dirty="0"/>
              <a:t>looked at </a:t>
            </a:r>
            <a:r>
              <a:rPr lang="en-US" sz="2000" dirty="0" err="1"/>
              <a:t>kmer</a:t>
            </a:r>
            <a:r>
              <a:rPr lang="en-US" sz="2000" dirty="0"/>
              <a:t> abundances in extracted contigs</a:t>
            </a:r>
          </a:p>
          <a:p>
            <a:pPr lvl="1"/>
            <a:r>
              <a:rPr lang="en-US" sz="2000" dirty="0"/>
              <a:t>(male specific peak from abundance of 30-70)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compare contig abundance in M &amp; 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aligned “putative Y” sequences to genome</a:t>
            </a:r>
          </a:p>
          <a:p>
            <a:pPr lvl="1"/>
            <a:r>
              <a:rPr lang="en-US" sz="2000" dirty="0"/>
              <a:t> compared M &amp; F depth at loci</a:t>
            </a:r>
          </a:p>
          <a:p>
            <a:pPr lvl="1"/>
            <a:r>
              <a:rPr lang="en-US" sz="2000" dirty="0"/>
              <a:t>(found no differences)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3: Sex Marker</a:t>
            </a:r>
          </a:p>
        </p:txBody>
      </p:sp>
    </p:spTree>
    <p:extLst>
      <p:ext uri="{BB962C8B-B14F-4D97-AF65-F5344CB8AC3E}">
        <p14:creationId xmlns:p14="http://schemas.microsoft.com/office/powerpoint/2010/main" val="2506642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#3: 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FD90-E114-494E-AD68-1C90ACD7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 shotgun WGS data to further investigate CHR 5</a:t>
            </a:r>
          </a:p>
          <a:p>
            <a:r>
              <a:rPr lang="en-US" dirty="0"/>
              <a:t>suggestions?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3: Sex Marker</a:t>
            </a:r>
          </a:p>
        </p:txBody>
      </p:sp>
    </p:spTree>
    <p:extLst>
      <p:ext uri="{BB962C8B-B14F-4D97-AF65-F5344CB8AC3E}">
        <p14:creationId xmlns:p14="http://schemas.microsoft.com/office/powerpoint/2010/main" val="275581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4CD4-F200-484E-B512-57BEBDB0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CA70-F67B-5D46-BB28-E55B1A80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AIM #1: </a:t>
            </a:r>
            <a:r>
              <a:rPr lang="en-US" dirty="0"/>
              <a:t>Produce a reference genome for delta smelt.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AIM #2: I</a:t>
            </a:r>
            <a:r>
              <a:rPr lang="en-US" dirty="0"/>
              <a:t>nfer contemporary &amp; historical effective population sizes of delta smelt.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AIM #3: </a:t>
            </a:r>
            <a:r>
              <a:rPr lang="en-US" dirty="0"/>
              <a:t>Discover sex-specific markers for sex identification of delta smelt.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2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0A94-9EDC-4E45-A8C3-B08E265B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Aim #1: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5119-0DCE-ED4A-A95A-863D379B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assembly</a:t>
            </a:r>
          </a:p>
          <a:p>
            <a:r>
              <a:rPr lang="en-US" dirty="0"/>
              <a:t>one male, one female</a:t>
            </a:r>
          </a:p>
          <a:p>
            <a:r>
              <a:rPr lang="en-US" dirty="0"/>
              <a:t>original experimental design</a:t>
            </a:r>
          </a:p>
          <a:p>
            <a:endParaRPr lang="en-US" sz="1600" dirty="0"/>
          </a:p>
          <a:p>
            <a:endParaRPr lang="en-US" dirty="0"/>
          </a:p>
          <a:p>
            <a:r>
              <a:rPr lang="en-US" dirty="0"/>
              <a:t>implemented experimental design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CFECD-AC4B-004A-B256-19F3939E60EC}"/>
              </a:ext>
            </a:extLst>
          </p:cNvPr>
          <p:cNvSpPr txBox="1"/>
          <p:nvPr/>
        </p:nvSpPr>
        <p:spPr>
          <a:xfrm>
            <a:off x="4767816" y="3486876"/>
            <a:ext cx="2656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linked reads + hi-c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28243-8CF7-4047-8D91-90125A7537FE}"/>
              </a:ext>
            </a:extLst>
          </p:cNvPr>
          <p:cNvSpPr txBox="1"/>
          <p:nvPr/>
        </p:nvSpPr>
        <p:spPr>
          <a:xfrm>
            <a:off x="2025366" y="5058508"/>
            <a:ext cx="8274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long reads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+ linked reads + hi-c + </a:t>
            </a:r>
            <a:r>
              <a:rPr lang="en-US" sz="2400" i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linkage map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++ </a:t>
            </a:r>
            <a:r>
              <a:rPr lang="en-US" sz="2400" i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karyotype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AF949-AB88-1340-BCD4-390FA84591A5}"/>
              </a:ext>
            </a:extLst>
          </p:cNvPr>
          <p:cNvSpPr txBox="1"/>
          <p:nvPr/>
        </p:nvSpPr>
        <p:spPr>
          <a:xfrm>
            <a:off x="4767816" y="6091328"/>
            <a:ext cx="221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recovered linkage loci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14E93-570C-5040-9B47-0C12C77F43D9}"/>
              </a:ext>
            </a:extLst>
          </p:cNvPr>
          <p:cNvSpPr txBox="1"/>
          <p:nvPr/>
        </p:nvSpPr>
        <p:spPr>
          <a:xfrm rot="20664017">
            <a:off x="312295" y="5856474"/>
            <a:ext cx="1700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Why/how??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6D2DD-D972-184D-94AE-A3F4BB1CED62}"/>
              </a:ext>
            </a:extLst>
          </p:cNvPr>
          <p:cNvSpPr txBox="1"/>
          <p:nvPr/>
        </p:nvSpPr>
        <p:spPr>
          <a:xfrm>
            <a:off x="2043642" y="607765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cheaper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6E24E-2A1F-2D46-8445-6EB2461CCC96}"/>
              </a:ext>
            </a:extLst>
          </p:cNvPr>
          <p:cNvSpPr txBox="1"/>
          <p:nvPr/>
        </p:nvSpPr>
        <p:spPr>
          <a:xfrm>
            <a:off x="7987229" y="6087307"/>
            <a:ext cx="3042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collaboration with Delaney lab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DE29936F-1261-5742-8317-A3466289E8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22184" y="5602875"/>
            <a:ext cx="559133" cy="419135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D30419E-2374-9A4E-A0BE-75452716BE2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985603" y="5520174"/>
            <a:ext cx="408043" cy="755820"/>
          </a:xfrm>
          <a:prstGeom prst="curved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431A4E5-B4FD-B443-A0BD-FC5EBAD670CE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9196624" y="5775611"/>
            <a:ext cx="603820" cy="1957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62EBC5-5358-FA49-A125-AC40572934EF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1: Assembly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Aim 3: Sex Marker</a:t>
            </a:r>
          </a:p>
        </p:txBody>
      </p:sp>
    </p:spTree>
    <p:extLst>
      <p:ext uri="{BB962C8B-B14F-4D97-AF65-F5344CB8AC3E}">
        <p14:creationId xmlns:p14="http://schemas.microsoft.com/office/powerpoint/2010/main" val="391009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0A94-9EDC-4E45-A8C3-B08E265B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Aim #1: karyotype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5119-0DCE-ED4A-A95A-863D379B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4319" cy="4351338"/>
          </a:xfrm>
        </p:spPr>
        <p:txBody>
          <a:bodyPr/>
          <a:lstStyle/>
          <a:p>
            <a:r>
              <a:rPr lang="en-US" dirty="0"/>
              <a:t>2 experiments</a:t>
            </a:r>
          </a:p>
          <a:p>
            <a:r>
              <a:rPr lang="en-US" dirty="0"/>
              <a:t>used juvenile fish</a:t>
            </a:r>
          </a:p>
          <a:p>
            <a:r>
              <a:rPr lang="en-US" dirty="0"/>
              <a:t>found 2n = 56</a:t>
            </a:r>
          </a:p>
          <a:p>
            <a:r>
              <a:rPr lang="en-US" dirty="0"/>
              <a:t>image is too low res to say anything about sex chromosomes or chromosome composition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62EBC5-5358-FA49-A125-AC40572934EF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1: Assembly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Aim 3: Sex Marker</a:t>
            </a:r>
          </a:p>
        </p:txBody>
      </p:sp>
      <p:pic>
        <p:nvPicPr>
          <p:cNvPr id="14" name="Picture 13" descr="A picture containing plate&#10;&#10;Description automatically generated">
            <a:extLst>
              <a:ext uri="{FF2B5EF4-FFF2-40B4-BE49-F238E27FC236}">
                <a16:creationId xmlns:a16="http://schemas.microsoft.com/office/drawing/2014/main" id="{E6D4104B-997C-9F4B-AD72-BDF3BA99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429" y="2234848"/>
            <a:ext cx="2930791" cy="30681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2093A3-552D-FF45-99D6-DDC47AFFBD42}"/>
              </a:ext>
            </a:extLst>
          </p:cNvPr>
          <p:cNvSpPr txBox="1"/>
          <p:nvPr/>
        </p:nvSpPr>
        <p:spPr>
          <a:xfrm rot="21227652">
            <a:off x="3620833" y="2794000"/>
            <a:ext cx="106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useful!</a:t>
            </a:r>
          </a:p>
        </p:txBody>
      </p:sp>
    </p:spTree>
    <p:extLst>
      <p:ext uri="{BB962C8B-B14F-4D97-AF65-F5344CB8AC3E}">
        <p14:creationId xmlns:p14="http://schemas.microsoft.com/office/powerpoint/2010/main" val="6687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55A1-7C47-9C44-8A9C-1B67AE55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#1: Implementation &amp;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FBCAE-DF04-0A4C-A994-240E1EF658C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1: Assembly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Aim 3: Sex Marker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38D99BF-9FDA-D14F-9BF2-C2340CE16DD7}"/>
              </a:ext>
            </a:extLst>
          </p:cNvPr>
          <p:cNvSpPr/>
          <p:nvPr/>
        </p:nvSpPr>
        <p:spPr>
          <a:xfrm>
            <a:off x="229975" y="2580666"/>
            <a:ext cx="927165" cy="812508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Sample +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HMW DNA extraction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7C819049-E292-824D-A915-EA62D5926B3C}"/>
              </a:ext>
            </a:extLst>
          </p:cNvPr>
          <p:cNvSpPr/>
          <p:nvPr/>
        </p:nvSpPr>
        <p:spPr>
          <a:xfrm>
            <a:off x="4136021" y="2297925"/>
            <a:ext cx="1055889" cy="1325563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Purge duplicate </a:t>
            </a:r>
            <a:r>
              <a:rPr lang="en-US" sz="1200" u="sng" dirty="0" err="1">
                <a:solidFill>
                  <a:schemeClr val="bg1"/>
                </a:solidFill>
              </a:rPr>
              <a:t>haplotigs</a:t>
            </a:r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D553FD08-D592-F048-AD96-513859DA3917}"/>
              </a:ext>
            </a:extLst>
          </p:cNvPr>
          <p:cNvSpPr/>
          <p:nvPr/>
        </p:nvSpPr>
        <p:spPr>
          <a:xfrm>
            <a:off x="2770374" y="2297925"/>
            <a:ext cx="1121521" cy="1359806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Initial assembly</a:t>
            </a: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A0FBE15E-8B51-F64E-A2C8-D1CFBE04D06B}"/>
              </a:ext>
            </a:extLst>
          </p:cNvPr>
          <p:cNvSpPr/>
          <p:nvPr/>
        </p:nvSpPr>
        <p:spPr>
          <a:xfrm>
            <a:off x="2874685" y="3022954"/>
            <a:ext cx="952182" cy="35017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IPA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819AF21D-3F3C-D242-A91D-AC49C955EC46}"/>
              </a:ext>
            </a:extLst>
          </p:cNvPr>
          <p:cNvSpPr/>
          <p:nvPr/>
        </p:nvSpPr>
        <p:spPr>
          <a:xfrm>
            <a:off x="6690817" y="2419069"/>
            <a:ext cx="1121521" cy="1067268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Scaffold</a:t>
            </a: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90F4454D-A636-734B-A606-863AED38C9ED}"/>
              </a:ext>
            </a:extLst>
          </p:cNvPr>
          <p:cNvSpPr/>
          <p:nvPr/>
        </p:nvSpPr>
        <p:spPr>
          <a:xfrm>
            <a:off x="6779005" y="2944923"/>
            <a:ext cx="952182" cy="35017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scaff10x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2E62BFEC-0B52-D745-A4D6-12C18136B4D0}"/>
              </a:ext>
            </a:extLst>
          </p:cNvPr>
          <p:cNvSpPr/>
          <p:nvPr/>
        </p:nvSpPr>
        <p:spPr>
          <a:xfrm>
            <a:off x="5422938" y="2192323"/>
            <a:ext cx="1036852" cy="1529327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Add in sequencing technology</a:t>
            </a: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B2CD4C9E-519F-DE42-962B-3158D29A2524}"/>
              </a:ext>
            </a:extLst>
          </p:cNvPr>
          <p:cNvSpPr/>
          <p:nvPr/>
        </p:nvSpPr>
        <p:spPr>
          <a:xfrm>
            <a:off x="5542668" y="2961076"/>
            <a:ext cx="832452" cy="662412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linked reads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(10X)</a:t>
            </a:r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D8657455-08CA-984E-A60B-9117B648E36F}"/>
              </a:ext>
            </a:extLst>
          </p:cNvPr>
          <p:cNvSpPr/>
          <p:nvPr/>
        </p:nvSpPr>
        <p:spPr>
          <a:xfrm>
            <a:off x="1157141" y="2886559"/>
            <a:ext cx="227934" cy="2007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3D786248-D20A-9749-83D9-55E879C2E09A}"/>
              </a:ext>
            </a:extLst>
          </p:cNvPr>
          <p:cNvSpPr/>
          <p:nvPr/>
        </p:nvSpPr>
        <p:spPr>
          <a:xfrm>
            <a:off x="5191285" y="2863447"/>
            <a:ext cx="227934" cy="2007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DBF3CE50-5488-9B49-9C9A-3AE43F03FF7F}"/>
              </a:ext>
            </a:extLst>
          </p:cNvPr>
          <p:cNvSpPr/>
          <p:nvPr/>
        </p:nvSpPr>
        <p:spPr>
          <a:xfrm>
            <a:off x="2511703" y="2867831"/>
            <a:ext cx="227934" cy="2007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43259807-EE0B-5140-AB34-CB96A344C047}"/>
              </a:ext>
            </a:extLst>
          </p:cNvPr>
          <p:cNvSpPr/>
          <p:nvPr/>
        </p:nvSpPr>
        <p:spPr>
          <a:xfrm>
            <a:off x="3894779" y="2887927"/>
            <a:ext cx="227934" cy="2007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61120533-10F2-004D-971A-6C389AFCF506}"/>
              </a:ext>
            </a:extLst>
          </p:cNvPr>
          <p:cNvSpPr/>
          <p:nvPr/>
        </p:nvSpPr>
        <p:spPr>
          <a:xfrm>
            <a:off x="6451703" y="2926903"/>
            <a:ext cx="227934" cy="2007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8B3483DD-ED4D-8648-BBAE-823956095586}"/>
              </a:ext>
            </a:extLst>
          </p:cNvPr>
          <p:cNvSpPr/>
          <p:nvPr/>
        </p:nvSpPr>
        <p:spPr>
          <a:xfrm>
            <a:off x="10908534" y="4768826"/>
            <a:ext cx="927165" cy="812508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Genome</a:t>
            </a:r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2CAF2690-C116-094D-AE65-97AB32E7CCAF}"/>
              </a:ext>
            </a:extLst>
          </p:cNvPr>
          <p:cNvSpPr/>
          <p:nvPr/>
        </p:nvSpPr>
        <p:spPr>
          <a:xfrm>
            <a:off x="7802122" y="2926903"/>
            <a:ext cx="227934" cy="2007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92039970-5C3C-1041-A2B9-E91F2C67720A}"/>
              </a:ext>
            </a:extLst>
          </p:cNvPr>
          <p:cNvSpPr/>
          <p:nvPr/>
        </p:nvSpPr>
        <p:spPr>
          <a:xfrm>
            <a:off x="9402263" y="2403445"/>
            <a:ext cx="1121521" cy="1067268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Scaffold</a:t>
            </a: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A2E7C50C-66A8-4D4F-B2CF-ED8CE45EACB2}"/>
              </a:ext>
            </a:extLst>
          </p:cNvPr>
          <p:cNvSpPr/>
          <p:nvPr/>
        </p:nvSpPr>
        <p:spPr>
          <a:xfrm>
            <a:off x="9481825" y="2911279"/>
            <a:ext cx="952182" cy="35017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SALSA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2D4AB634-BFAC-764D-9DAE-9A1C23A71FB2}"/>
              </a:ext>
            </a:extLst>
          </p:cNvPr>
          <p:cNvSpPr/>
          <p:nvPr/>
        </p:nvSpPr>
        <p:spPr>
          <a:xfrm>
            <a:off x="8049715" y="2192323"/>
            <a:ext cx="1121521" cy="1529327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More sequencing</a:t>
            </a: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9256A6A-5EA8-8641-B578-8DC882524183}"/>
              </a:ext>
            </a:extLst>
          </p:cNvPr>
          <p:cNvSpPr/>
          <p:nvPr/>
        </p:nvSpPr>
        <p:spPr>
          <a:xfrm>
            <a:off x="8137656" y="2911279"/>
            <a:ext cx="952182" cy="62570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hi-c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(Phase)</a:t>
            </a:r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CCEDC90D-4014-5942-9CE4-4D1D306BC31E}"/>
              </a:ext>
            </a:extLst>
          </p:cNvPr>
          <p:cNvSpPr/>
          <p:nvPr/>
        </p:nvSpPr>
        <p:spPr>
          <a:xfrm>
            <a:off x="9163149" y="2911279"/>
            <a:ext cx="227934" cy="2007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6F090F19-3730-9146-93F6-66F6A3147214}"/>
              </a:ext>
            </a:extLst>
          </p:cNvPr>
          <p:cNvSpPr/>
          <p:nvPr/>
        </p:nvSpPr>
        <p:spPr>
          <a:xfrm>
            <a:off x="10513568" y="2911279"/>
            <a:ext cx="227934" cy="2007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4CA02E8A-1792-E84F-8445-436E20BB428A}"/>
              </a:ext>
            </a:extLst>
          </p:cNvPr>
          <p:cNvSpPr/>
          <p:nvPr/>
        </p:nvSpPr>
        <p:spPr>
          <a:xfrm>
            <a:off x="1399893" y="2172793"/>
            <a:ext cx="1121521" cy="1548857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Sequencing</a:t>
            </a: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04ED29E-07A2-5F44-B0BA-FA55821B21E3}"/>
              </a:ext>
            </a:extLst>
          </p:cNvPr>
          <p:cNvSpPr/>
          <p:nvPr/>
        </p:nvSpPr>
        <p:spPr>
          <a:xfrm>
            <a:off x="1469744" y="2695806"/>
            <a:ext cx="952182" cy="84117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long reads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(PacBio)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62F6FB-57A4-504C-9716-52C8B0F2A4C0}"/>
              </a:ext>
            </a:extLst>
          </p:cNvPr>
          <p:cNvSpPr txBox="1"/>
          <p:nvPr/>
        </p:nvSpPr>
        <p:spPr>
          <a:xfrm>
            <a:off x="11528432" y="4816383"/>
            <a:ext cx="335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7D39"/>
                </a:solidFill>
              </a:rPr>
              <a:t>!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E512CB65-4B4E-BC45-8440-8C69892AA485}"/>
              </a:ext>
            </a:extLst>
          </p:cNvPr>
          <p:cNvSpPr/>
          <p:nvPr/>
        </p:nvSpPr>
        <p:spPr>
          <a:xfrm>
            <a:off x="10754811" y="2172792"/>
            <a:ext cx="1240735" cy="1345093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u="sng" dirty="0">
                <a:solidFill>
                  <a:schemeClr val="bg1"/>
                </a:solidFill>
              </a:rPr>
              <a:t>Incorporate linkage map information</a:t>
            </a: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  <a:p>
            <a:pPr algn="ctr"/>
            <a:endParaRPr lang="en-US" sz="1200" u="sng" dirty="0">
              <a:solidFill>
                <a:schemeClr val="bg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FC70FB1-5FCE-7640-98A7-4DB0814D53E2}"/>
              </a:ext>
            </a:extLst>
          </p:cNvPr>
          <p:cNvSpPr/>
          <p:nvPr/>
        </p:nvSpPr>
        <p:spPr>
          <a:xfrm>
            <a:off x="10822547" y="2958452"/>
            <a:ext cx="1121520" cy="35017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chromonomer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1F961B40-04B4-D440-A5D2-C3649234F457}"/>
              </a:ext>
            </a:extLst>
          </p:cNvPr>
          <p:cNvSpPr/>
          <p:nvPr/>
        </p:nvSpPr>
        <p:spPr>
          <a:xfrm rot="5400000">
            <a:off x="10772474" y="4030736"/>
            <a:ext cx="1224044" cy="19834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44F2C76-7D79-BE43-9A6C-D4D654485BC3}"/>
              </a:ext>
            </a:extLst>
          </p:cNvPr>
          <p:cNvSpPr/>
          <p:nvPr/>
        </p:nvSpPr>
        <p:spPr>
          <a:xfrm>
            <a:off x="6589873" y="4273168"/>
            <a:ext cx="2853266" cy="180022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5194B561-74A0-0140-9E33-CFB79B68F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990940"/>
              </p:ext>
            </p:extLst>
          </p:nvPr>
        </p:nvGraphicFramePr>
        <p:xfrm>
          <a:off x="6745385" y="4598533"/>
          <a:ext cx="2533650" cy="1257300"/>
        </p:xfrm>
        <a:graphic>
          <a:graphicData uri="http://schemas.openxmlformats.org/drawingml/2006/table">
            <a:tbl>
              <a:tblPr/>
              <a:tblGrid>
                <a:gridCol w="1209675">
                  <a:extLst>
                    <a:ext uri="{9D8B030D-6E8A-4147-A177-3AD203B41FA5}">
                      <a16:colId xmlns:a16="http://schemas.microsoft.com/office/drawing/2014/main" val="250233825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402854495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N50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14,850,352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7589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L50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82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n_contigs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376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64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asm_length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437,273,953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040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BUSCO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89.30%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1964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4582672F-6C35-E54E-890D-CF9AEC6CA417}"/>
              </a:ext>
            </a:extLst>
          </p:cNvPr>
          <p:cNvSpPr txBox="1"/>
          <p:nvPr/>
        </p:nvSpPr>
        <p:spPr>
          <a:xfrm>
            <a:off x="7118728" y="4278078"/>
            <a:ext cx="1786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female assembly stats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1B46FC-F54B-4B45-B5A3-836028DEFCC0}"/>
              </a:ext>
            </a:extLst>
          </p:cNvPr>
          <p:cNvSpPr/>
          <p:nvPr/>
        </p:nvSpPr>
        <p:spPr>
          <a:xfrm>
            <a:off x="2765133" y="4273168"/>
            <a:ext cx="2853266" cy="180022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EACE9232-40C1-0247-898F-36C5C2F13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41036"/>
              </p:ext>
            </p:extLst>
          </p:nvPr>
        </p:nvGraphicFramePr>
        <p:xfrm>
          <a:off x="2920645" y="4598533"/>
          <a:ext cx="2533650" cy="1257300"/>
        </p:xfrm>
        <a:graphic>
          <a:graphicData uri="http://schemas.openxmlformats.org/drawingml/2006/table">
            <a:tbl>
              <a:tblPr/>
              <a:tblGrid>
                <a:gridCol w="1209675">
                  <a:extLst>
                    <a:ext uri="{9D8B030D-6E8A-4147-A177-3AD203B41FA5}">
                      <a16:colId xmlns:a16="http://schemas.microsoft.com/office/drawing/2014/main" val="250233825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402854495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N50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12,200,365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7589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L50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823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n_contigs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549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264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asm_length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472,157,411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040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BUSCO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88.40%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93096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72988B2D-2BE7-274D-B256-8DA0713B0638}"/>
              </a:ext>
            </a:extLst>
          </p:cNvPr>
          <p:cNvSpPr txBox="1"/>
          <p:nvPr/>
        </p:nvSpPr>
        <p:spPr>
          <a:xfrm>
            <a:off x="3323642" y="4279241"/>
            <a:ext cx="1647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male assembly stats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D2CFC953-EE44-E849-9704-AC4DCC1DDBCF}"/>
              </a:ext>
            </a:extLst>
          </p:cNvPr>
          <p:cNvSpPr/>
          <p:nvPr/>
        </p:nvSpPr>
        <p:spPr>
          <a:xfrm>
            <a:off x="4168585" y="3112001"/>
            <a:ext cx="990079" cy="35017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purge_dups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5971A182-B42E-1948-B970-7162093C7B7A}"/>
              </a:ext>
            </a:extLst>
          </p:cNvPr>
          <p:cNvSpPr/>
          <p:nvPr/>
        </p:nvSpPr>
        <p:spPr>
          <a:xfrm>
            <a:off x="305083" y="5964616"/>
            <a:ext cx="246260" cy="21755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88AA8E1-F193-BA47-BAFC-773311191CE3}"/>
              </a:ext>
            </a:extLst>
          </p:cNvPr>
          <p:cNvSpPr/>
          <p:nvPr/>
        </p:nvSpPr>
        <p:spPr>
          <a:xfrm>
            <a:off x="305083" y="6262800"/>
            <a:ext cx="246260" cy="21755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AE47479-6A60-144D-8A61-2662E132763F}"/>
              </a:ext>
            </a:extLst>
          </p:cNvPr>
          <p:cNvSpPr txBox="1"/>
          <p:nvPr/>
        </p:nvSpPr>
        <p:spPr>
          <a:xfrm>
            <a:off x="537342" y="5933763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software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5CB7C33-5324-1048-8D7E-3BEDD0B524C0}"/>
              </a:ext>
            </a:extLst>
          </p:cNvPr>
          <p:cNvSpPr txBox="1"/>
          <p:nvPr/>
        </p:nvSpPr>
        <p:spPr>
          <a:xfrm>
            <a:off x="551343" y="6233075"/>
            <a:ext cx="1733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= sequencing technology</a:t>
            </a:r>
          </a:p>
        </p:txBody>
      </p:sp>
    </p:spTree>
    <p:extLst>
      <p:ext uri="{BB962C8B-B14F-4D97-AF65-F5344CB8AC3E}">
        <p14:creationId xmlns:p14="http://schemas.microsoft.com/office/powerpoint/2010/main" val="248763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0A94-9EDC-4E45-A8C3-B08E265B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/>
              <a:t>Aim #1: next steps…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A5119-0DCE-ED4A-A95A-863D379B9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curate according to Howe et al. (2021)</a:t>
            </a:r>
          </a:p>
          <a:p>
            <a:r>
              <a:rPr lang="en-US" dirty="0"/>
              <a:t>submit to NCBI</a:t>
            </a:r>
          </a:p>
          <a:p>
            <a:r>
              <a:rPr lang="en-US" dirty="0"/>
              <a:t>write up for paper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62EBC5-5358-FA49-A125-AC40572934EF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1: Assembly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Aim 2: N</a:t>
            </a:r>
            <a:r>
              <a:rPr lang="en-US" baseline="-250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	Aim 3: Sex Marker</a:t>
            </a:r>
          </a:p>
        </p:txBody>
      </p:sp>
    </p:spTree>
    <p:extLst>
      <p:ext uri="{BB962C8B-B14F-4D97-AF65-F5344CB8AC3E}">
        <p14:creationId xmlns:p14="http://schemas.microsoft.com/office/powerpoint/2010/main" val="319408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#2: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FD90-E114-494E-AD68-1C90ACD7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2945 individuals</a:t>
            </a:r>
          </a:p>
          <a:p>
            <a:r>
              <a:rPr lang="en-US" dirty="0"/>
              <a:t>Cohorts: 1993 – 2020</a:t>
            </a:r>
          </a:p>
          <a:p>
            <a:r>
              <a:rPr lang="en-US" dirty="0"/>
              <a:t>Historical N</a:t>
            </a:r>
            <a:r>
              <a:rPr lang="en-US" baseline="-25000" dirty="0"/>
              <a:t>E</a:t>
            </a:r>
            <a:r>
              <a:rPr lang="en-US" dirty="0"/>
              <a:t> = Pi &amp; Watterson’s</a:t>
            </a:r>
          </a:p>
          <a:p>
            <a:r>
              <a:rPr lang="en-US" dirty="0"/>
              <a:t>Contemporary N</a:t>
            </a:r>
            <a:r>
              <a:rPr lang="en-US" baseline="-25000" dirty="0"/>
              <a:t>E</a:t>
            </a:r>
            <a:r>
              <a:rPr lang="en-US" dirty="0"/>
              <a:t> = linkage disequilibrium &amp; temporal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2: N</a:t>
            </a:r>
            <a:r>
              <a:rPr lang="en-US" baseline="-25000" dirty="0">
                <a:solidFill>
                  <a:schemeClr val="tx1">
                    <a:lumMod val="65000"/>
                  </a:schemeClr>
                </a:solidFill>
              </a:rPr>
              <a:t>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Aim 3: Sex Marker</a:t>
            </a:r>
          </a:p>
        </p:txBody>
      </p:sp>
    </p:spTree>
    <p:extLst>
      <p:ext uri="{BB962C8B-B14F-4D97-AF65-F5344CB8AC3E}">
        <p14:creationId xmlns:p14="http://schemas.microsoft.com/office/powerpoint/2010/main" val="300526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#2: Preliminary result (w new </a:t>
            </a:r>
            <a:r>
              <a:rPr lang="en-US" dirty="0" err="1"/>
              <a:t>asm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FD90-E114-494E-AD68-1C90ACD7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historical</a:t>
            </a:r>
          </a:p>
          <a:p>
            <a:r>
              <a:rPr lang="en-US" dirty="0"/>
              <a:t>needs further filtering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2: N</a:t>
            </a:r>
            <a:r>
              <a:rPr lang="en-US" baseline="-25000" dirty="0">
                <a:solidFill>
                  <a:schemeClr val="tx1">
                    <a:lumMod val="65000"/>
                  </a:schemeClr>
                </a:solidFill>
              </a:rPr>
              <a:t>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Aim 3: Sex Marker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9EC480-4978-6E43-AAAF-0FB19EA7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010" y="1690688"/>
            <a:ext cx="5751830" cy="47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9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251C-EA96-B74F-B1D1-D5F527C7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#2: Trial run (used previous RAD </a:t>
            </a:r>
            <a:r>
              <a:rPr lang="en-US" dirty="0" err="1"/>
              <a:t>asm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FD90-E114-494E-AD68-1C90ACD7D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46733" cy="4351338"/>
          </a:xfrm>
        </p:spPr>
        <p:txBody>
          <a:bodyPr/>
          <a:lstStyle/>
          <a:p>
            <a:r>
              <a:rPr lang="en-US" dirty="0"/>
              <a:t>contemporary</a:t>
            </a:r>
          </a:p>
          <a:p>
            <a:r>
              <a:rPr lang="en-US" dirty="0"/>
              <a:t>rerunning using new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AB64-43FE-CD4C-9362-AC047C1C6ADE}"/>
              </a:ext>
            </a:extLst>
          </p:cNvPr>
          <p:cNvSpPr txBox="1"/>
          <p:nvPr/>
        </p:nvSpPr>
        <p:spPr>
          <a:xfrm>
            <a:off x="0" y="9509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Aim 1: Assembly		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Aim 2: N</a:t>
            </a:r>
            <a:r>
              <a:rPr lang="en-US" baseline="-25000" dirty="0">
                <a:solidFill>
                  <a:schemeClr val="tx1">
                    <a:lumMod val="65000"/>
                  </a:schemeClr>
                </a:solidFill>
              </a:rPr>
              <a:t>E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Aim 3: Sex Marker</a:t>
            </a:r>
          </a:p>
        </p:txBody>
      </p:sp>
      <p:pic>
        <p:nvPicPr>
          <p:cNvPr id="6" name="Content Placeholder 27">
            <a:extLst>
              <a:ext uri="{FF2B5EF4-FFF2-40B4-BE49-F238E27FC236}">
                <a16:creationId xmlns:a16="http://schemas.microsoft.com/office/drawing/2014/main" id="{0793E010-0B18-BB4D-A9D1-0A39295A1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933" y="1449194"/>
            <a:ext cx="7902595" cy="526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4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1024</Words>
  <Application>Microsoft Macintosh PowerPoint</Application>
  <PresentationFormat>Widescreen</PresentationFormat>
  <Paragraphs>220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Genome assembly and investigation of Hypomesus transpacificus (delta smelt) genome for estimates of effective population sizes and identification of sex-specific markers.</vt:lpstr>
      <vt:lpstr>Aims</vt:lpstr>
      <vt:lpstr>Aim #1: Setup</vt:lpstr>
      <vt:lpstr>Aim #1: karyotype</vt:lpstr>
      <vt:lpstr>Aim #1: Implementation &amp; Results</vt:lpstr>
      <vt:lpstr>Aim #1: next steps…</vt:lpstr>
      <vt:lpstr>Aim #2: Setup </vt:lpstr>
      <vt:lpstr>Aim #2: Preliminary result (w new asm)</vt:lpstr>
      <vt:lpstr>Aim #2: Trial run (used previous RAD asm)</vt:lpstr>
      <vt:lpstr>Aim #2: Trial runs (while working on genome)</vt:lpstr>
      <vt:lpstr>Aim #2: Next steps</vt:lpstr>
      <vt:lpstr>Aim #3: Depth analysis</vt:lpstr>
      <vt:lpstr>Aim #3: Genome wide association study</vt:lpstr>
      <vt:lpstr>Aim #3: k-mer analysis</vt:lpstr>
      <vt:lpstr>Aim #3: k-mer analysis</vt:lpstr>
      <vt:lpstr>Aim #3: k-mer analysis</vt:lpstr>
      <vt:lpstr>Aim #3: k-mer analysis</vt:lpstr>
      <vt:lpstr>Aim #3: k-mer analysis</vt:lpstr>
      <vt:lpstr>Aim #3: 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Genome assembly and investigation of Hypomesus transpacificus (delta smelt) genome for estimates of effective population sizes and identification of sex-specific markers.</dc:title>
  <dc:creator>Shannon Erica Kendal Joslin</dc:creator>
  <cp:lastModifiedBy>Shannon Erica Kendal Joslin</cp:lastModifiedBy>
  <cp:revision>19</cp:revision>
  <dcterms:created xsi:type="dcterms:W3CDTF">2021-05-05T16:06:41Z</dcterms:created>
  <dcterms:modified xsi:type="dcterms:W3CDTF">2021-05-06T15:17:20Z</dcterms:modified>
</cp:coreProperties>
</file>