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Averag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e0545539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e0545539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e0545539f_2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e0545539f_2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e0545539f_2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e0545539f_2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4e0545539f_2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4e0545539f_2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e0545539f_2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e0545539f_2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e0545539f_2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e0545539f_2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e0545539f_2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e0545539f_2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e054553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e054553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e0545539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e0545539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e0545539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e0545539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e054553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e054553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e054553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e054553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e0545539f_2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e0545539f_2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e0545539f_2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e0545539f_2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4e0545539f_2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4e0545539f_2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e0545539f_2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e0545539f_2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e0545539f_2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e0545539f_2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e0545539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e0545539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Mental Health Predictors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Luis Arroyo, Shannon Young, Jayla Gary, Henry Lemen</a:t>
            </a:r>
            <a:r>
              <a:rPr lang="en" sz="2100">
                <a:solidFill>
                  <a:schemeClr val="accent3"/>
                </a:solidFill>
                <a:latin typeface="Average"/>
                <a:ea typeface="Average"/>
                <a:cs typeface="Average"/>
                <a:sym typeface="Average"/>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68175" y="39175"/>
            <a:ext cx="387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Highest/Lowest by Age</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title="project_4visual3.png"/>
          <p:cNvPicPr preferRelativeResize="0"/>
          <p:nvPr/>
        </p:nvPicPr>
        <p:blipFill>
          <a:blip r:embed="rId3">
            <a:alphaModFix/>
          </a:blip>
          <a:stretch>
            <a:fillRect/>
          </a:stretch>
        </p:blipFill>
        <p:spPr>
          <a:xfrm>
            <a:off x="36900" y="1276650"/>
            <a:ext cx="4571226" cy="3734025"/>
          </a:xfrm>
          <a:prstGeom prst="rect">
            <a:avLst/>
          </a:prstGeom>
          <a:noFill/>
          <a:ln>
            <a:noFill/>
          </a:ln>
        </p:spPr>
      </p:pic>
      <p:pic>
        <p:nvPicPr>
          <p:cNvPr id="120" name="Google Shape;120;p22" title="project4_visual4.png"/>
          <p:cNvPicPr preferRelativeResize="0"/>
          <p:nvPr/>
        </p:nvPicPr>
        <p:blipFill>
          <a:blip r:embed="rId4">
            <a:alphaModFix/>
          </a:blip>
          <a:stretch>
            <a:fillRect/>
          </a:stretch>
        </p:blipFill>
        <p:spPr>
          <a:xfrm>
            <a:off x="4445775" y="1190400"/>
            <a:ext cx="4653124" cy="3820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247500" y="279875"/>
            <a:ext cx="2649000" cy="443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Family History of Depression</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r">
              <a:spcBef>
                <a:spcPts val="0"/>
              </a:spcBef>
              <a:spcAft>
                <a:spcPts val="0"/>
              </a:spcAft>
              <a:buNone/>
            </a:pPr>
            <a:r>
              <a:rPr lang="en" sz="2500"/>
              <a:t>Chronic Medical Conditions</a:t>
            </a:r>
            <a:endParaRPr sz="2500"/>
          </a:p>
        </p:txBody>
      </p:sp>
      <p:pic>
        <p:nvPicPr>
          <p:cNvPr id="126" name="Google Shape;126;p23" title="chronic_conditions_visualizations.png"/>
          <p:cNvPicPr preferRelativeResize="0"/>
          <p:nvPr/>
        </p:nvPicPr>
        <p:blipFill>
          <a:blip r:embed="rId3">
            <a:alphaModFix/>
          </a:blip>
          <a:stretch>
            <a:fillRect/>
          </a:stretch>
        </p:blipFill>
        <p:spPr>
          <a:xfrm>
            <a:off x="6338925" y="118850"/>
            <a:ext cx="2648950" cy="4820150"/>
          </a:xfrm>
          <a:prstGeom prst="rect">
            <a:avLst/>
          </a:prstGeom>
          <a:noFill/>
          <a:ln>
            <a:noFill/>
          </a:ln>
        </p:spPr>
      </p:pic>
      <p:pic>
        <p:nvPicPr>
          <p:cNvPr id="127" name="Google Shape;127;p23" title="family_history_of_depression_visualization.png"/>
          <p:cNvPicPr preferRelativeResize="0"/>
          <p:nvPr/>
        </p:nvPicPr>
        <p:blipFill>
          <a:blip r:embed="rId4">
            <a:alphaModFix/>
          </a:blip>
          <a:stretch>
            <a:fillRect/>
          </a:stretch>
        </p:blipFill>
        <p:spPr>
          <a:xfrm>
            <a:off x="146850" y="187075"/>
            <a:ext cx="2715900" cy="478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987400" y="445025"/>
            <a:ext cx="2212800" cy="38175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History of </a:t>
            </a:r>
            <a:r>
              <a:rPr lang="en"/>
              <a:t>Substance Abuse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Levels of Alcohol Consumption</a:t>
            </a:r>
            <a:endParaRPr/>
          </a:p>
          <a:p>
            <a:pPr indent="0" lvl="0" marL="0" rtl="0" algn="l">
              <a:spcBef>
                <a:spcPts val="0"/>
              </a:spcBef>
              <a:spcAft>
                <a:spcPts val="0"/>
              </a:spcAft>
              <a:buNone/>
            </a:pPr>
            <a:r>
              <a:t/>
            </a:r>
            <a:endParaRPr/>
          </a:p>
        </p:txBody>
      </p:sp>
      <p:pic>
        <p:nvPicPr>
          <p:cNvPr id="133" name="Google Shape;133;p24" title="history_of_substance_abuse_visualization.png"/>
          <p:cNvPicPr preferRelativeResize="0"/>
          <p:nvPr/>
        </p:nvPicPr>
        <p:blipFill>
          <a:blip r:embed="rId3">
            <a:alphaModFix/>
          </a:blip>
          <a:stretch>
            <a:fillRect/>
          </a:stretch>
        </p:blipFill>
        <p:spPr>
          <a:xfrm>
            <a:off x="6359300" y="121912"/>
            <a:ext cx="2693900" cy="4899675"/>
          </a:xfrm>
          <a:prstGeom prst="rect">
            <a:avLst/>
          </a:prstGeom>
          <a:noFill/>
          <a:ln>
            <a:noFill/>
          </a:ln>
        </p:spPr>
      </p:pic>
      <p:pic>
        <p:nvPicPr>
          <p:cNvPr id="134" name="Google Shape;134;p24" title="alcohol_use_visualization.png"/>
          <p:cNvPicPr preferRelativeResize="0"/>
          <p:nvPr/>
        </p:nvPicPr>
        <p:blipFill>
          <a:blip r:embed="rId4">
            <a:alphaModFix/>
          </a:blip>
          <a:stretch>
            <a:fillRect/>
          </a:stretch>
        </p:blipFill>
        <p:spPr>
          <a:xfrm>
            <a:off x="170125" y="180887"/>
            <a:ext cx="3574275" cy="478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XGBoost builds upon the principles of gradient boosting, combining multiple weak learners (like a decision tree) to create a strong predictive model. </a:t>
            </a:r>
            <a:endParaRPr/>
          </a:p>
          <a:p>
            <a:pPr indent="0" lvl="0" marL="0" rtl="0" algn="l">
              <a:spcBef>
                <a:spcPts val="1200"/>
              </a:spcBef>
              <a:spcAft>
                <a:spcPts val="0"/>
              </a:spcAft>
              <a:buNone/>
            </a:pPr>
            <a:r>
              <a:rPr lang="en"/>
              <a:t>Has built in regularization techniques to prevent overfitting</a:t>
            </a:r>
            <a:endParaRPr/>
          </a:p>
          <a:p>
            <a:pPr indent="0" lvl="0" marL="0" rtl="0" algn="l">
              <a:spcBef>
                <a:spcPts val="1200"/>
              </a:spcBef>
              <a:spcAft>
                <a:spcPts val="1200"/>
              </a:spcAft>
              <a:buNone/>
            </a:pPr>
            <a:r>
              <a:rPr lang="en"/>
              <a:t>Designed to handle large datasets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Model</a:t>
            </a:r>
            <a:endParaRPr/>
          </a:p>
        </p:txBody>
      </p:sp>
      <p:pic>
        <p:nvPicPr>
          <p:cNvPr id="146" name="Google Shape;146;p26" title="Screenshot 2025-04-21 at 7.17.12 PM.png"/>
          <p:cNvPicPr preferRelativeResize="0"/>
          <p:nvPr/>
        </p:nvPicPr>
        <p:blipFill>
          <a:blip r:embed="rId3">
            <a:alphaModFix/>
          </a:blip>
          <a:stretch>
            <a:fillRect/>
          </a:stretch>
        </p:blipFill>
        <p:spPr>
          <a:xfrm>
            <a:off x="3886200" y="2979875"/>
            <a:ext cx="5257800" cy="1962150"/>
          </a:xfrm>
          <a:prstGeom prst="rect">
            <a:avLst/>
          </a:prstGeom>
          <a:noFill/>
          <a:ln>
            <a:noFill/>
          </a:ln>
        </p:spPr>
      </p:pic>
      <p:pic>
        <p:nvPicPr>
          <p:cNvPr id="147" name="Google Shape;147;p26" title="Screenshot 2025-04-21 at 7.17.26 PM.png"/>
          <p:cNvPicPr preferRelativeResize="0"/>
          <p:nvPr/>
        </p:nvPicPr>
        <p:blipFill>
          <a:blip r:embed="rId4">
            <a:alphaModFix/>
          </a:blip>
          <a:stretch>
            <a:fillRect/>
          </a:stretch>
        </p:blipFill>
        <p:spPr>
          <a:xfrm>
            <a:off x="311700" y="1017725"/>
            <a:ext cx="5257800" cy="196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Synthetic Minority Oversampling Technique (SMOTE)</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balance the date prior to model creation, SMOTE was utilized.</a:t>
            </a:r>
            <a:endParaRPr/>
          </a:p>
          <a:p>
            <a:pPr indent="-342900" lvl="0" marL="457200" rtl="0" algn="l">
              <a:spcBef>
                <a:spcPts val="0"/>
              </a:spcBef>
              <a:spcAft>
                <a:spcPts val="0"/>
              </a:spcAft>
              <a:buSzPts val="1800"/>
              <a:buChar char="●"/>
            </a:pPr>
            <a:r>
              <a:rPr lang="en"/>
              <a:t>SMOTE synthesizes new data from the existing samples</a:t>
            </a:r>
            <a:endParaRPr/>
          </a:p>
          <a:p>
            <a:pPr indent="-342900" lvl="0" marL="457200" rtl="0" algn="l">
              <a:spcBef>
                <a:spcPts val="0"/>
              </a:spcBef>
              <a:spcAft>
                <a:spcPts val="0"/>
              </a:spcAft>
              <a:buSzPts val="1800"/>
              <a:buChar char="●"/>
            </a:pPr>
            <a:r>
              <a:rPr lang="en"/>
              <a:t>First selects a minority class instance a at random and finds its k nearest minority class neighbors. The synthetic instance is then created by </a:t>
            </a:r>
            <a:r>
              <a:rPr lang="en"/>
              <a:t>choosing</a:t>
            </a:r>
            <a:r>
              <a:rPr lang="en"/>
              <a:t> one of the k nearest neighbors b at random and connecting a and b to form a line segment in the feature space. The synthetic </a:t>
            </a:r>
            <a:r>
              <a:rPr lang="en"/>
              <a:t>instances</a:t>
            </a:r>
            <a:r>
              <a:rPr lang="en"/>
              <a:t> are generated as a convex combination of the two chosen instance a and b.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Model </a:t>
            </a:r>
            <a:endParaRPr/>
          </a:p>
        </p:txBody>
      </p:sp>
      <p:pic>
        <p:nvPicPr>
          <p:cNvPr id="159" name="Google Shape;159;p28" title="optimization_values.png"/>
          <p:cNvPicPr preferRelativeResize="0"/>
          <p:nvPr/>
        </p:nvPicPr>
        <p:blipFill>
          <a:blip r:embed="rId3">
            <a:alphaModFix/>
          </a:blip>
          <a:stretch>
            <a:fillRect/>
          </a:stretch>
        </p:blipFill>
        <p:spPr>
          <a:xfrm>
            <a:off x="5398925" y="11949"/>
            <a:ext cx="3745075" cy="1310050"/>
          </a:xfrm>
          <a:prstGeom prst="rect">
            <a:avLst/>
          </a:prstGeom>
          <a:noFill/>
          <a:ln>
            <a:noFill/>
          </a:ln>
        </p:spPr>
      </p:pic>
      <p:pic>
        <p:nvPicPr>
          <p:cNvPr id="160" name="Google Shape;160;p28" title="classification_optimization.png"/>
          <p:cNvPicPr preferRelativeResize="0"/>
          <p:nvPr/>
        </p:nvPicPr>
        <p:blipFill>
          <a:blip r:embed="rId4">
            <a:alphaModFix/>
          </a:blip>
          <a:stretch>
            <a:fillRect/>
          </a:stretch>
        </p:blipFill>
        <p:spPr>
          <a:xfrm>
            <a:off x="2935366" y="2928225"/>
            <a:ext cx="6208635" cy="2097900"/>
          </a:xfrm>
          <a:prstGeom prst="rect">
            <a:avLst/>
          </a:prstGeom>
          <a:noFill/>
          <a:ln>
            <a:noFill/>
          </a:ln>
        </p:spPr>
      </p:pic>
      <p:pic>
        <p:nvPicPr>
          <p:cNvPr id="161" name="Google Shape;161;p28" title="Screenshot 2025-04-21 at 7.19.16 PM.png"/>
          <p:cNvPicPr preferRelativeResize="0"/>
          <p:nvPr/>
        </p:nvPicPr>
        <p:blipFill>
          <a:blip r:embed="rId5">
            <a:alphaModFix/>
          </a:blip>
          <a:stretch>
            <a:fillRect/>
          </a:stretch>
        </p:blipFill>
        <p:spPr>
          <a:xfrm>
            <a:off x="0" y="983427"/>
            <a:ext cx="4360151" cy="230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9" title="precision:recall.png"/>
          <p:cNvPicPr preferRelativeResize="0"/>
          <p:nvPr/>
        </p:nvPicPr>
        <p:blipFill>
          <a:blip r:embed="rId3">
            <a:alphaModFix/>
          </a:blip>
          <a:stretch>
            <a:fillRect/>
          </a:stretch>
        </p:blipFill>
        <p:spPr>
          <a:xfrm>
            <a:off x="1263427" y="0"/>
            <a:ext cx="6617147"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Further Optimizations</a:t>
            </a:r>
            <a:endParaRPr/>
          </a:p>
        </p:txBody>
      </p:sp>
      <p:sp>
        <p:nvSpPr>
          <p:cNvPr id="172" name="Google Shape;172;p30"/>
          <p:cNvSpPr txBox="1"/>
          <p:nvPr>
            <p:ph idx="1" type="body"/>
          </p:nvPr>
        </p:nvSpPr>
        <p:spPr>
          <a:xfrm>
            <a:off x="311700" y="1152475"/>
            <a:ext cx="8520600" cy="3770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One possible limitation of the dataset is the potential for inaccurate data. With such a large dataset, there could also be concerns about scalability.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Even with the optimized model, we still only achieve 57.56% recall, so ideally we’d like to get that higher. However, as seen on the graph on the previous slide, as recall increases, </a:t>
            </a:r>
            <a:r>
              <a:rPr lang="en"/>
              <a:t>precision</a:t>
            </a:r>
            <a:r>
              <a:rPr lang="en"/>
              <a:t> decreases, so there has to be a balance between the two.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For further optimizations, we would test different hyperparameter tunings, like making updates to the model complexity, boosting process, or regularization. We could find those using the grid search method. We could additionally test different values for the bins we created for income and age. We could also test cross validation and early stopping and review how that effects model performance.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249775" y="2087100"/>
            <a:ext cx="3784800" cy="96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78" name="Google Shape;178;p3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4200"/>
              <a:t>Questions?</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US, approximately 1 in 5 adults (about 60 million) live with a Mental Illness. </a:t>
            </a:r>
            <a:endParaRPr/>
          </a:p>
          <a:p>
            <a:pPr indent="0" lvl="0" marL="0" rtl="0" algn="l">
              <a:spcBef>
                <a:spcPts val="1200"/>
              </a:spcBef>
              <a:spcAft>
                <a:spcPts val="0"/>
              </a:spcAft>
              <a:buNone/>
            </a:pPr>
            <a:r>
              <a:rPr lang="en"/>
              <a:t>Our goal is to create a Supervised machine learning model to predict mental illness based off a variety factors. </a:t>
            </a:r>
            <a:endParaRPr/>
          </a:p>
          <a:p>
            <a:pPr indent="0" lvl="0" marL="0" rtl="0" algn="l">
              <a:spcBef>
                <a:spcPts val="1200"/>
              </a:spcBef>
              <a:spcAft>
                <a:spcPts val="0"/>
              </a:spcAft>
              <a:buNone/>
            </a:pPr>
            <a:r>
              <a:rPr lang="en"/>
              <a:t>We used a large dataset (&gt;400,000 rows) from Kaggle with 14 columns of socioeconomic data to create an XGBoost model.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Health Factors</a:t>
            </a:r>
            <a:endParaRPr/>
          </a:p>
        </p:txBody>
      </p:sp>
      <p:pic>
        <p:nvPicPr>
          <p:cNvPr id="72" name="Google Shape;72;p15" title="health_charts.png"/>
          <p:cNvPicPr preferRelativeResize="0"/>
          <p:nvPr/>
        </p:nvPicPr>
        <p:blipFill>
          <a:blip r:embed="rId3">
            <a:alphaModFix/>
          </a:blip>
          <a:stretch>
            <a:fillRect/>
          </a:stretch>
        </p:blipFill>
        <p:spPr>
          <a:xfrm>
            <a:off x="1596175" y="1017725"/>
            <a:ext cx="5577590" cy="382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title="proportions.png"/>
          <p:cNvPicPr preferRelativeResize="0"/>
          <p:nvPr/>
        </p:nvPicPr>
        <p:blipFill>
          <a:blip r:embed="rId3">
            <a:alphaModFix/>
          </a:blip>
          <a:stretch>
            <a:fillRect/>
          </a:stretch>
        </p:blipFill>
        <p:spPr>
          <a:xfrm>
            <a:off x="1457700" y="0"/>
            <a:ext cx="6228602"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8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Income/Education/Employment</a:t>
            </a:r>
            <a:endParaRPr/>
          </a:p>
        </p:txBody>
      </p:sp>
      <p:pic>
        <p:nvPicPr>
          <p:cNvPr id="83" name="Google Shape;83;p17"/>
          <p:cNvPicPr preferRelativeResize="0"/>
          <p:nvPr/>
        </p:nvPicPr>
        <p:blipFill>
          <a:blip r:embed="rId3">
            <a:alphaModFix/>
          </a:blip>
          <a:stretch>
            <a:fillRect/>
          </a:stretch>
        </p:blipFill>
        <p:spPr>
          <a:xfrm>
            <a:off x="62075" y="363525"/>
            <a:ext cx="9081923" cy="2208225"/>
          </a:xfrm>
          <a:prstGeom prst="rect">
            <a:avLst/>
          </a:prstGeom>
          <a:noFill/>
          <a:ln>
            <a:noFill/>
          </a:ln>
        </p:spPr>
      </p:pic>
      <p:pic>
        <p:nvPicPr>
          <p:cNvPr id="84" name="Google Shape;84;p17"/>
          <p:cNvPicPr preferRelativeResize="0"/>
          <p:nvPr/>
        </p:nvPicPr>
        <p:blipFill>
          <a:blip r:embed="rId4">
            <a:alphaModFix/>
          </a:blip>
          <a:stretch>
            <a:fillRect/>
          </a:stretch>
        </p:blipFill>
        <p:spPr>
          <a:xfrm>
            <a:off x="62075" y="2571750"/>
            <a:ext cx="9022449" cy="2419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217250" y="2373925"/>
            <a:ext cx="8564726" cy="2769576"/>
          </a:xfrm>
          <a:prstGeom prst="rect">
            <a:avLst/>
          </a:prstGeom>
          <a:noFill/>
          <a:ln>
            <a:noFill/>
          </a:ln>
        </p:spPr>
      </p:pic>
      <p:pic>
        <p:nvPicPr>
          <p:cNvPr id="90" name="Google Shape;90;p18"/>
          <p:cNvPicPr preferRelativeResize="0"/>
          <p:nvPr/>
        </p:nvPicPr>
        <p:blipFill>
          <a:blip r:embed="rId4">
            <a:alphaModFix/>
          </a:blip>
          <a:stretch>
            <a:fillRect/>
          </a:stretch>
        </p:blipFill>
        <p:spPr>
          <a:xfrm>
            <a:off x="589625" y="0"/>
            <a:ext cx="8161300" cy="237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208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Marital Status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title="project4_visual2.png"/>
          <p:cNvPicPr preferRelativeResize="0"/>
          <p:nvPr/>
        </p:nvPicPr>
        <p:blipFill>
          <a:blip r:embed="rId3">
            <a:alphaModFix/>
          </a:blip>
          <a:stretch>
            <a:fillRect/>
          </a:stretch>
        </p:blipFill>
        <p:spPr>
          <a:xfrm>
            <a:off x="95925" y="1152475"/>
            <a:ext cx="8870151" cy="3858200"/>
          </a:xfrm>
          <a:prstGeom prst="rect">
            <a:avLst/>
          </a:prstGeom>
          <a:noFill/>
          <a:ln>
            <a:noFill/>
          </a:ln>
        </p:spPr>
      </p:pic>
      <p:sp>
        <p:nvSpPr>
          <p:cNvPr id="98" name="Google Shape;98;p19"/>
          <p:cNvSpPr txBox="1"/>
          <p:nvPr/>
        </p:nvSpPr>
        <p:spPr>
          <a:xfrm>
            <a:off x="6759625" y="140225"/>
            <a:ext cx="17637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Proxima Nova"/>
                <a:ea typeface="Proxima Nova"/>
                <a:cs typeface="Proxima Nova"/>
                <a:sym typeface="Proxima Nova"/>
              </a:rPr>
              <a:t>Total Number of Participants:</a:t>
            </a:r>
            <a:endParaRPr b="1"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 sz="1800">
                <a:solidFill>
                  <a:schemeClr val="accent3"/>
                </a:solidFill>
                <a:latin typeface="Proxima Nova"/>
                <a:ea typeface="Proxima Nova"/>
                <a:cs typeface="Proxima Nova"/>
                <a:sym typeface="Proxima Nova"/>
              </a:rPr>
              <a:t>423,768 </a:t>
            </a:r>
            <a:endParaRPr b="1" sz="1800">
              <a:solidFill>
                <a:schemeClr val="accent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Children</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title="project4_visual1.png"/>
          <p:cNvPicPr preferRelativeResize="0"/>
          <p:nvPr/>
        </p:nvPicPr>
        <p:blipFill>
          <a:blip r:embed="rId3">
            <a:alphaModFix/>
          </a:blip>
          <a:stretch>
            <a:fillRect/>
          </a:stretch>
        </p:blipFill>
        <p:spPr>
          <a:xfrm>
            <a:off x="88550" y="1152475"/>
            <a:ext cx="9017724" cy="388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Participants Age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title="project_4visuals5.png"/>
          <p:cNvPicPr preferRelativeResize="0"/>
          <p:nvPr/>
        </p:nvPicPr>
        <p:blipFill>
          <a:blip r:embed="rId3">
            <a:alphaModFix/>
          </a:blip>
          <a:stretch>
            <a:fillRect/>
          </a:stretch>
        </p:blipFill>
        <p:spPr>
          <a:xfrm>
            <a:off x="229600" y="1099550"/>
            <a:ext cx="8602699" cy="3527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