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caulsh\Documents\Springboard\Data%20Analytics%20for%20Business\Forecasting\Case%20Study\Springboard%20Chiboodle%20Case%20Study%20-%20Model%20(slides%201-4%20only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caulsh\Documents\Springboard\Data%20Analytics%20for%20Business\Forecasting\Case%20Study\Springboard%20Chiboodle%20Case%20Study%20-%20Model%20(slides%201-4%20only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caulsh\Documents\Springboard\Data%20Analytics%20for%20Business\Forecasting\Case%20Study\Springboard%20Chiboodle%20Case%20Study%20-%20Model%20(slides%201-4%20only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Revenue by Product Category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'Slide 1 - 2015 vs 2014 Sales'!$B$5</c:f>
              <c:strCache>
                <c:ptCount val="1"/>
                <c:pt idx="0">
                  <c:v>Burritos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'Slide 1 - 2015 vs 2014 Sales'!$C$4:$E$4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YOY</c:v>
                </c:pt>
              </c:strCache>
            </c:strRef>
          </c:cat>
          <c:val>
            <c:numRef>
              <c:f>'Slide 1 - 2015 vs 2014 Sales'!$C$5:$E$5</c:f>
              <c:numCache>
                <c:formatCode>"$"#,##0.00</c:formatCode>
                <c:ptCount val="3"/>
                <c:pt idx="0">
                  <c:v>1724000374.1600046</c:v>
                </c:pt>
                <c:pt idx="1">
                  <c:v>1710464739.8399999</c:v>
                </c:pt>
                <c:pt idx="2" formatCode="0.00%">
                  <c:v>-7.8512943053157258E-3</c:v>
                </c:pt>
              </c:numCache>
            </c:numRef>
          </c:val>
        </c:ser>
        <c:ser>
          <c:idx val="1"/>
          <c:order val="1"/>
          <c:tx>
            <c:strRef>
              <c:f>'Slide 1 - 2015 vs 2014 Sales'!$B$6</c:f>
              <c:strCache>
                <c:ptCount val="1"/>
                <c:pt idx="0">
                  <c:v>Tacos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'Slide 1 - 2015 vs 2014 Sales'!$C$4:$E$4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YOY</c:v>
                </c:pt>
              </c:strCache>
            </c:strRef>
          </c:cat>
          <c:val>
            <c:numRef>
              <c:f>'Slide 1 - 2015 vs 2014 Sales'!$C$6:$E$6</c:f>
              <c:numCache>
                <c:formatCode>"$"#,##0.00</c:formatCode>
                <c:ptCount val="3"/>
                <c:pt idx="0">
                  <c:v>1396436936.7499976</c:v>
                </c:pt>
                <c:pt idx="1">
                  <c:v>1462897474.6500008</c:v>
                </c:pt>
                <c:pt idx="2" formatCode="0.00%">
                  <c:v>4.7592938965564935E-2</c:v>
                </c:pt>
              </c:numCache>
            </c:numRef>
          </c:val>
        </c:ser>
        <c:ser>
          <c:idx val="2"/>
          <c:order val="2"/>
          <c:tx>
            <c:strRef>
              <c:f>'Slide 1 - 2015 vs 2014 Sales'!$B$7</c:f>
              <c:strCache>
                <c:ptCount val="1"/>
                <c:pt idx="0">
                  <c:v>Kids menu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'Slide 1 - 2015 vs 2014 Sales'!$C$4:$E$4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YOY</c:v>
                </c:pt>
              </c:strCache>
            </c:strRef>
          </c:cat>
          <c:val>
            <c:numRef>
              <c:f>'Slide 1 - 2015 vs 2014 Sales'!$C$7:$E$7</c:f>
              <c:numCache>
                <c:formatCode>"$"#,##0.00</c:formatCode>
                <c:ptCount val="3"/>
                <c:pt idx="0">
                  <c:v>349105048.32999945</c:v>
                </c:pt>
                <c:pt idx="1">
                  <c:v>360097839.99999869</c:v>
                </c:pt>
                <c:pt idx="2" formatCode="0.00%">
                  <c:v>3.1488492425374659E-2</c:v>
                </c:pt>
              </c:numCache>
            </c:numRef>
          </c:val>
        </c:ser>
        <c:ser>
          <c:idx val="3"/>
          <c:order val="3"/>
          <c:tx>
            <c:strRef>
              <c:f>'Slide 1 - 2015 vs 2014 Sales'!$B$8</c:f>
              <c:strCache>
                <c:ptCount val="1"/>
                <c:pt idx="0">
                  <c:v>Drinks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'Slide 1 - 2015 vs 2014 Sales'!$C$4:$E$4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YOY</c:v>
                </c:pt>
              </c:strCache>
            </c:strRef>
          </c:cat>
          <c:val>
            <c:numRef>
              <c:f>'Slide 1 - 2015 vs 2014 Sales'!$C$8:$E$8</c:f>
              <c:numCache>
                <c:formatCode>"$"#,##0.00</c:formatCode>
                <c:ptCount val="3"/>
                <c:pt idx="0">
                  <c:v>638726640.71000075</c:v>
                </c:pt>
                <c:pt idx="1">
                  <c:v>967762945.5099982</c:v>
                </c:pt>
                <c:pt idx="2" formatCode="0.00%">
                  <c:v>0.51514416939654284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5782056"/>
        <c:axId val="655782448"/>
      </c:barChart>
      <c:catAx>
        <c:axId val="655782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82448"/>
        <c:crosses val="autoZero"/>
        <c:auto val="1"/>
        <c:lblAlgn val="ctr"/>
        <c:lblOffset val="100"/>
        <c:noMultiLvlLbl val="0"/>
      </c:catAx>
      <c:valAx>
        <c:axId val="6557824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820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Revenue by Old vs. New Locations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'Slide 2 - 2014 vs 2015 Location'!$H$12</c:f>
              <c:strCache>
                <c:ptCount val="1"/>
                <c:pt idx="0">
                  <c:v>Old Locations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'Slide 2 - 2014 vs 2015 Location'!$I$11:$J$11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'Slide 2 - 2014 vs 2015 Location'!$I$12:$J$12</c:f>
              <c:numCache>
                <c:formatCode>"$"#,##0.00</c:formatCode>
                <c:ptCount val="2"/>
                <c:pt idx="0">
                  <c:v>4108268999.9500022</c:v>
                </c:pt>
                <c:pt idx="1">
                  <c:v>4136788910.7700019</c:v>
                </c:pt>
              </c:numCache>
            </c:numRef>
          </c:val>
        </c:ser>
        <c:ser>
          <c:idx val="1"/>
          <c:order val="1"/>
          <c:tx>
            <c:strRef>
              <c:f>'Slide 2 - 2014 vs 2015 Location'!$H$13</c:f>
              <c:strCache>
                <c:ptCount val="1"/>
                <c:pt idx="0">
                  <c:v>New Locations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'Slide 2 - 2014 vs 2015 Location'!$I$11:$J$11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'Slide 2 - 2014 vs 2015 Location'!$I$13:$J$13</c:f>
              <c:numCache>
                <c:formatCode>"$"#,##0.00</c:formatCode>
                <c:ptCount val="2"/>
                <c:pt idx="1">
                  <c:v>364434089.22999996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63920840"/>
        <c:axId val="6242280"/>
      </c:barChart>
      <c:catAx>
        <c:axId val="66392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2280"/>
        <c:crosses val="autoZero"/>
        <c:auto val="1"/>
        <c:lblAlgn val="ctr"/>
        <c:lblOffset val="100"/>
        <c:noMultiLvlLbl val="0"/>
      </c:catAx>
      <c:valAx>
        <c:axId val="6242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920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Number of New Locations Opened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'Slide 3 - New Locations by Year'!$B$4</c:f>
              <c:strCache>
                <c:ptCount val="1"/>
                <c:pt idx="0">
                  <c:v># of Locations Opened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2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cat>
            <c:numRef>
              <c:f>'Slide 3 - New Locations by Year'!$A$5:$A$30</c:f>
              <c:numCache>
                <c:formatCode>General</c:formatCode>
                <c:ptCount val="26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</c:numCache>
            </c:numRef>
          </c:cat>
          <c:val>
            <c:numRef>
              <c:f>'Slide 3 - New Locations by Year'!$B$5:$B$30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13</c:v>
                </c:pt>
                <c:pt idx="4">
                  <c:v>22</c:v>
                </c:pt>
                <c:pt idx="5">
                  <c:v>58</c:v>
                </c:pt>
                <c:pt idx="6">
                  <c:v>69</c:v>
                </c:pt>
                <c:pt idx="7">
                  <c:v>115</c:v>
                </c:pt>
                <c:pt idx="8">
                  <c:v>116</c:v>
                </c:pt>
                <c:pt idx="9">
                  <c:v>130</c:v>
                </c:pt>
                <c:pt idx="10">
                  <c:v>131</c:v>
                </c:pt>
                <c:pt idx="11">
                  <c:v>145</c:v>
                </c:pt>
                <c:pt idx="12">
                  <c:v>150</c:v>
                </c:pt>
                <c:pt idx="13">
                  <c:v>154</c:v>
                </c:pt>
                <c:pt idx="14">
                  <c:v>70</c:v>
                </c:pt>
                <c:pt idx="15">
                  <c:v>94</c:v>
                </c:pt>
                <c:pt idx="16">
                  <c:v>126</c:v>
                </c:pt>
                <c:pt idx="17">
                  <c:v>160</c:v>
                </c:pt>
                <c:pt idx="18">
                  <c:v>201</c:v>
                </c:pt>
                <c:pt idx="19">
                  <c:v>260</c:v>
                </c:pt>
                <c:pt idx="20">
                  <c:v>222</c:v>
                </c:pt>
                <c:pt idx="21">
                  <c:v>200</c:v>
                </c:pt>
                <c:pt idx="22">
                  <c:v>153</c:v>
                </c:pt>
                <c:pt idx="23">
                  <c:v>101</c:v>
                </c:pt>
                <c:pt idx="24">
                  <c:v>72</c:v>
                </c:pt>
                <c:pt idx="25">
                  <c:v>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58526000"/>
        <c:axId val="658525216"/>
      </c:barChart>
      <c:catAx>
        <c:axId val="658526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525216"/>
        <c:crosses val="autoZero"/>
        <c:auto val="1"/>
        <c:lblAlgn val="ctr"/>
        <c:lblOffset val="100"/>
        <c:noMultiLvlLbl val="0"/>
      </c:catAx>
      <c:valAx>
        <c:axId val="65852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Locations Opened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52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3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8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18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7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420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8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2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5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9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8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6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96FFD3-F8FF-4212-AF0D-0DA6316DD49C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8CE023-947E-46C1-987F-E7621E1A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6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Chiboodle</a:t>
            </a:r>
            <a:r>
              <a:rPr lang="en-US" dirty="0" smtClean="0"/>
              <a:t> Inc.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Forecasting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Chiboodle</a:t>
            </a:r>
            <a:r>
              <a:rPr lang="en-US" dirty="0" smtClean="0"/>
              <a:t> Inc.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Chiboodle</a:t>
            </a:r>
            <a:r>
              <a:rPr lang="en-US" dirty="0" smtClean="0"/>
              <a:t> sales grew 9.6% overall in 2015.</a:t>
            </a:r>
          </a:p>
          <a:p>
            <a:endParaRPr lang="en-US" dirty="0"/>
          </a:p>
          <a:p>
            <a:r>
              <a:rPr lang="en-US" dirty="0" smtClean="0"/>
              <a:t>Growth was driven primarily by product segments Drinks and Tacos.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355912"/>
              </p:ext>
            </p:extLst>
          </p:nvPr>
        </p:nvGraphicFramePr>
        <p:xfrm>
          <a:off x="684213" y="685800"/>
          <a:ext cx="5943600" cy="530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52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Chiboodle</a:t>
            </a:r>
            <a:r>
              <a:rPr lang="en-US" dirty="0" smtClean="0"/>
              <a:t> Inc.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Most of the growth in 2015 came from revenue from new locations opened in 2015.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48581"/>
              </p:ext>
            </p:extLst>
          </p:nvPr>
        </p:nvGraphicFramePr>
        <p:xfrm>
          <a:off x="684213" y="685800"/>
          <a:ext cx="5943600" cy="530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134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Chiboodle</a:t>
            </a:r>
            <a:r>
              <a:rPr lang="en-US" dirty="0" smtClean="0"/>
              <a:t> Inc.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can’t continue to rely on new stores for growth since new stores growth is declining. </a:t>
            </a:r>
          </a:p>
          <a:p>
            <a:endParaRPr lang="en-US" dirty="0"/>
          </a:p>
          <a:p>
            <a:r>
              <a:rPr lang="en-US" dirty="0" smtClean="0"/>
              <a:t>The purple columns represent the 2016-2019 forecast.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646765"/>
              </p:ext>
            </p:extLst>
          </p:nvPr>
        </p:nvGraphicFramePr>
        <p:xfrm>
          <a:off x="684213" y="685800"/>
          <a:ext cx="5943600" cy="530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041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669" y="226311"/>
            <a:ext cx="3657600" cy="652527"/>
          </a:xfrm>
        </p:spPr>
        <p:txBody>
          <a:bodyPr/>
          <a:lstStyle/>
          <a:p>
            <a:r>
              <a:rPr lang="en-US" dirty="0" err="1" smtClean="0"/>
              <a:t>Chiboodle</a:t>
            </a:r>
            <a:r>
              <a:rPr lang="en-US" dirty="0" smtClean="0"/>
              <a:t> Inc.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69" y="878839"/>
            <a:ext cx="9787943" cy="512080"/>
          </a:xfrm>
        </p:spPr>
        <p:txBody>
          <a:bodyPr/>
          <a:lstStyle/>
          <a:p>
            <a:r>
              <a:rPr lang="en-US" dirty="0" smtClean="0"/>
              <a:t>“Business as Usual” Forecast: Revenue will grow to $4.8M by 2019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663472"/>
              </p:ext>
            </p:extLst>
          </p:nvPr>
        </p:nvGraphicFramePr>
        <p:xfrm>
          <a:off x="954670" y="1390919"/>
          <a:ext cx="10765106" cy="513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319"/>
                <a:gridCol w="1545465"/>
                <a:gridCol w="1462038"/>
                <a:gridCol w="1345556"/>
                <a:gridCol w="1418984"/>
                <a:gridCol w="1537872"/>
                <a:gridCol w="1537872"/>
              </a:tblGrid>
              <a:tr h="531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/>
                </a:tc>
              </a:tr>
              <a:tr h="42148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Number of Stores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               2,243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               2,443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solidFill>
                            <a:srgbClr val="FA7D00"/>
                          </a:solidFill>
                          <a:effectLst/>
                          <a:latin typeface="+mj-lt"/>
                        </a:rPr>
                        <a:t>                    2,596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solidFill>
                            <a:srgbClr val="FA7D00"/>
                          </a:solidFill>
                          <a:effectLst/>
                          <a:latin typeface="+mj-lt"/>
                        </a:rPr>
                        <a:t>                    2,697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solidFill>
                            <a:srgbClr val="FA7D00"/>
                          </a:solidFill>
                          <a:effectLst/>
                          <a:latin typeface="+mj-lt"/>
                        </a:rPr>
                        <a:t>                    2,769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solidFill>
                            <a:srgbClr val="FA7D00"/>
                          </a:solidFill>
                          <a:effectLst/>
                          <a:latin typeface="+mj-lt"/>
                        </a:rPr>
                        <a:t>                    2,831 </a:t>
                      </a:r>
                    </a:p>
                  </a:txBody>
                  <a:tcPr marL="9525" marR="9525" marT="9525" marB="0" anchor="b"/>
                </a:tc>
              </a:tr>
              <a:tr h="5315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Sales per Store </a:t>
                      </a:r>
                    </a:p>
                    <a:p>
                      <a:r>
                        <a:rPr lang="en-US" sz="1400" b="1" dirty="0" smtClean="0">
                          <a:latin typeface="+mj-lt"/>
                        </a:rPr>
                        <a:t>(all products)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$1,831,595.63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$1,842,498.16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1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$1,764,394.96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1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$1,729,117.94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1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$1,715,629.49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1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$1,710,345.44</a:t>
                      </a:r>
                    </a:p>
                  </a:txBody>
                  <a:tcPr marL="9525" marR="9525" marT="9525" marB="0" anchor="b"/>
                </a:tc>
              </a:tr>
              <a:tr h="531550"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+mj-lt"/>
                        </a:rPr>
                        <a:t>Burritos</a:t>
                      </a:r>
                    </a:p>
                    <a:p>
                      <a:r>
                        <a:rPr lang="en-US" sz="1400" i="1" dirty="0" smtClean="0">
                          <a:latin typeface="+mj-lt"/>
                        </a:rPr>
                        <a:t>(Sales per store)</a:t>
                      </a:r>
                      <a:endParaRPr lang="en-US" sz="14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$768,613.63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$700,149.30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$653,711.62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$624,290.49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1" u="none" strike="noStrike" kern="120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$603,283.55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1" u="none" strike="noStrike" kern="120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$585,438.58</a:t>
                      </a:r>
                    </a:p>
                  </a:txBody>
                  <a:tcPr marL="9525" marR="9525" marT="9525" marB="0" anchor="b"/>
                </a:tc>
              </a:tr>
              <a:tr h="5883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+mj-lt"/>
                        </a:rPr>
                        <a:t>Tacos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+mj-lt"/>
                        </a:rPr>
                        <a:t>(Sales per store)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$622,575.54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$598,811.90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$590,339.39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$595,275.58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$607,391.38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1" u="none" strike="noStrike" kern="120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$622,363.72</a:t>
                      </a:r>
                    </a:p>
                  </a:txBody>
                  <a:tcPr marL="9525" marR="9525" marT="9525" marB="0" anchor="b"/>
                </a:tc>
              </a:tr>
              <a:tr h="7129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+mj-lt"/>
                        </a:rPr>
                        <a:t>Kids Meals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+mj-lt"/>
                        </a:rPr>
                        <a:t>(Sales</a:t>
                      </a:r>
                      <a:r>
                        <a:rPr lang="en-US" sz="1400" i="1" baseline="0" dirty="0" smtClean="0">
                          <a:latin typeface="+mj-lt"/>
                        </a:rPr>
                        <a:t> per store)</a:t>
                      </a:r>
                      <a:endParaRPr lang="en-US" sz="1400" i="1" dirty="0" smtClean="0">
                        <a:latin typeface="+mj-lt"/>
                      </a:endParaRPr>
                    </a:p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$155,642.02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$147,399.85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$143,080.42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$142,058.87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$142,721.93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$143,991.94</a:t>
                      </a:r>
                    </a:p>
                  </a:txBody>
                  <a:tcPr marL="9525" marR="9525" marT="9525" marB="0" anchor="b"/>
                </a:tc>
              </a:tr>
              <a:tr h="7129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+mj-lt"/>
                        </a:rPr>
                        <a:t>Drinks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+mj-lt"/>
                        </a:rPr>
                        <a:t>(Sales</a:t>
                      </a:r>
                      <a:r>
                        <a:rPr lang="en-US" sz="1400" i="1" baseline="0" dirty="0" smtClean="0">
                          <a:latin typeface="+mj-lt"/>
                        </a:rPr>
                        <a:t> Per store)</a:t>
                      </a:r>
                      <a:endParaRPr lang="en-US" sz="1400" i="1" dirty="0" smtClean="0">
                        <a:latin typeface="+mj-lt"/>
                      </a:endParaRPr>
                    </a:p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$284,764.44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$396,137.10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1" u="none" strike="noStrike" kern="120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$377,263.52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1" u="none" strike="noStrike" kern="120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$367,493.00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$362,232.63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$358,551.19</a:t>
                      </a:r>
                    </a:p>
                  </a:txBody>
                  <a:tcPr marL="9525" marR="9525" marT="9525" marB="0" anchor="b"/>
                </a:tc>
              </a:tr>
              <a:tr h="531550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latin typeface="+mj-lt"/>
                        </a:rPr>
                        <a:t>Chiboodle</a:t>
                      </a:r>
                      <a:r>
                        <a:rPr lang="en-US" sz="1400" b="1" baseline="0" dirty="0" smtClean="0">
                          <a:latin typeface="+mj-lt"/>
                        </a:rPr>
                        <a:t> Total Revenue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$4,108,268,999.95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$4,501,223,000.00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1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$4,580,369,321.61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1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$4,663,431,076.30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1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$4,750,578,054.93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1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$4,841,987,934.54</a:t>
                      </a:r>
                    </a:p>
                  </a:txBody>
                  <a:tcPr marL="9525" marR="9525" marT="9525" marB="0" anchor="b"/>
                </a:tc>
              </a:tr>
              <a:tr h="5315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Revenue Growth %</a:t>
                      </a:r>
                    </a:p>
                    <a:p>
                      <a:r>
                        <a:rPr lang="en-US" sz="1400" b="1" dirty="0" smtClean="0">
                          <a:latin typeface="+mj-lt"/>
                        </a:rPr>
                        <a:t>(YoY)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1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1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1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1" i="1" u="none" strike="noStrike" kern="1200" dirty="0">
                          <a:solidFill>
                            <a:srgbClr val="FA7D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1.9%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2123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259</Words>
  <Application>Microsoft Office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Chiboodle Inc.</vt:lpstr>
      <vt:lpstr>Chiboodle Inc.</vt:lpstr>
      <vt:lpstr>Chiboodle Inc.</vt:lpstr>
      <vt:lpstr>Chiboodle Inc.</vt:lpstr>
      <vt:lpstr>Chiboodle Inc.</vt:lpstr>
    </vt:vector>
  </TitlesOfParts>
  <Company>Ernst &amp; Young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Chiboodle Inc.</dc:title>
  <dc:creator>Shannon E McAuliffe</dc:creator>
  <cp:lastModifiedBy>Shannon E McAuliffe</cp:lastModifiedBy>
  <cp:revision>4</cp:revision>
  <dcterms:created xsi:type="dcterms:W3CDTF">2017-04-10T22:55:28Z</dcterms:created>
  <dcterms:modified xsi:type="dcterms:W3CDTF">2017-04-10T23:28:12Z</dcterms:modified>
</cp:coreProperties>
</file>