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basically does ligand docking in batch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FAQs: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How many models do I make?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How does energy minimization work?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Database files automatically called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Database files called when running an application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Weights files: these files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It is fun to read through as this is what’s currently being tested by developers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non.t.smith.1@vanderbilt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2117793"/>
            <a:ext cx="91440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810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Navigating Rosetta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54950" y="4222325"/>
            <a:ext cx="11282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/>
              <a:t>Shannon Smith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hlinkClick r:id="rId3"/>
              </a:rPr>
              <a:t>shannon.t.smith.1@vanderbilt.edu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/>
              <a:t>Graduate Student</a:t>
            </a:r>
          </a:p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/>
              <a:t>Meiler Lab, Vanderbilt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589375" y="2614300"/>
            <a:ext cx="10515600" cy="364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ts val="2800"/>
              <a:buChar char="•"/>
            </a:pPr>
            <a:r>
              <a:rPr lang="en-US" u="sng">
                <a:solidFill>
                  <a:srgbClr val="000000"/>
                </a:solidFill>
              </a:rPr>
              <a:t>Scripts used mainly to setup or analyze runs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Rosetta/tools/perl_tools/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addchain.pl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getFastaFromCoords.pl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getCAcoords.pl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3174278" y="147035"/>
            <a:ext cx="8900158" cy="1606572"/>
            <a:chOff x="495848" y="1904301"/>
            <a:chExt cx="11168475" cy="2234453"/>
          </a:xfrm>
        </p:grpSpPr>
        <p:sp>
          <p:nvSpPr>
            <p:cNvPr id="222" name="Shape 222"/>
            <p:cNvSpPr/>
            <p:nvPr/>
          </p:nvSpPr>
          <p:spPr>
            <a:xfrm>
              <a:off x="3665989" y="1904301"/>
              <a:ext cx="14430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5152238" y="2627153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95848" y="3568154"/>
              <a:ext cx="23055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protein_tools/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635774" y="3494589"/>
              <a:ext cx="19797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perl_tools/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6595226" y="3494587"/>
              <a:ext cx="17988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</a:p>
          </p:txBody>
        </p:sp>
        <p:cxnSp>
          <p:nvCxnSpPr>
            <p:cNvPr id="227" name="Shape 227"/>
            <p:cNvCxnSpPr>
              <a:stCxn id="222" idx="3"/>
            </p:cNvCxnSpPr>
            <p:nvPr/>
          </p:nvCxnSpPr>
          <p:spPr>
            <a:xfrm>
              <a:off x="5108989" y="2189601"/>
              <a:ext cx="1486200" cy="438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Shape 228"/>
            <p:cNvCxnSpPr>
              <a:stCxn id="223" idx="1"/>
              <a:endCxn id="224" idx="0"/>
            </p:cNvCxnSpPr>
            <p:nvPr/>
          </p:nvCxnSpPr>
          <p:spPr>
            <a:xfrm flipH="1">
              <a:off x="1648538" y="2912453"/>
              <a:ext cx="3503700" cy="6555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Shape 229"/>
            <p:cNvCxnSpPr>
              <a:stCxn id="223" idx="3"/>
              <a:endCxn id="226" idx="0"/>
            </p:cNvCxnSpPr>
            <p:nvPr/>
          </p:nvCxnSpPr>
          <p:spPr>
            <a:xfrm>
              <a:off x="6595238" y="2912453"/>
              <a:ext cx="8994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Shape 230"/>
            <p:cNvCxnSpPr>
              <a:stCxn id="223" idx="1"/>
              <a:endCxn id="225" idx="0"/>
            </p:cNvCxnSpPr>
            <p:nvPr/>
          </p:nvCxnSpPr>
          <p:spPr>
            <a:xfrm flipH="1">
              <a:off x="4625438" y="2912453"/>
              <a:ext cx="5268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Shape 231"/>
            <p:cNvCxnSpPr>
              <a:stCxn id="223" idx="3"/>
              <a:endCxn id="232" idx="0"/>
            </p:cNvCxnSpPr>
            <p:nvPr/>
          </p:nvCxnSpPr>
          <p:spPr>
            <a:xfrm>
              <a:off x="6595238" y="2912453"/>
              <a:ext cx="3830400" cy="58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32" name="Shape 232"/>
            <p:cNvSpPr/>
            <p:nvPr/>
          </p:nvSpPr>
          <p:spPr>
            <a:xfrm>
              <a:off x="9186923" y="3494587"/>
              <a:ext cx="247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others...</a:t>
              </a:r>
            </a:p>
          </p:txBody>
        </p:sp>
      </p:grpSp>
      <p:sp>
        <p:nvSpPr>
          <p:cNvPr id="233" name="Shape 233"/>
          <p:cNvSpPr/>
          <p:nvPr/>
        </p:nvSpPr>
        <p:spPr>
          <a:xfrm>
            <a:off x="5439775" y="1146525"/>
            <a:ext cx="2152800" cy="68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838200" y="20315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u="sng">
                <a:solidFill>
                  <a:srgbClr val="000000"/>
                </a:solidFill>
              </a:rPr>
              <a:t>Scripts used mainly to setup high throughput screen runs</a:t>
            </a:r>
          </a:p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</a:rPr>
              <a:t>Basically batch ligand docking prep (&gt;1000 compounds)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Rosetta/tools/hts_tools/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make_params.py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get_descriptor_data.py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setup_screening_project.py</a:t>
            </a:r>
          </a:p>
        </p:txBody>
      </p:sp>
      <p:grpSp>
        <p:nvGrpSpPr>
          <p:cNvPr id="239" name="Shape 239"/>
          <p:cNvGrpSpPr/>
          <p:nvPr/>
        </p:nvGrpSpPr>
        <p:grpSpPr>
          <a:xfrm>
            <a:off x="3853175" y="147074"/>
            <a:ext cx="8221114" cy="1243026"/>
            <a:chOff x="495848" y="1904301"/>
            <a:chExt cx="11168475" cy="2234453"/>
          </a:xfrm>
        </p:grpSpPr>
        <p:sp>
          <p:nvSpPr>
            <p:cNvPr id="240" name="Shape 240"/>
            <p:cNvSpPr/>
            <p:nvPr/>
          </p:nvSpPr>
          <p:spPr>
            <a:xfrm>
              <a:off x="3665989" y="1904301"/>
              <a:ext cx="14430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5152238" y="2627153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95848" y="3568154"/>
              <a:ext cx="23055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protein_tools/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635774" y="3494589"/>
              <a:ext cx="19797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perl_tools/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6720784" y="3494587"/>
              <a:ext cx="18765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</a:p>
          </p:txBody>
        </p:sp>
        <p:cxnSp>
          <p:nvCxnSpPr>
            <p:cNvPr id="245" name="Shape 245"/>
            <p:cNvCxnSpPr>
              <a:stCxn id="240" idx="3"/>
            </p:cNvCxnSpPr>
            <p:nvPr/>
          </p:nvCxnSpPr>
          <p:spPr>
            <a:xfrm>
              <a:off x="5108989" y="2189601"/>
              <a:ext cx="1486200" cy="438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6" name="Shape 246"/>
            <p:cNvCxnSpPr>
              <a:stCxn id="241" idx="1"/>
              <a:endCxn id="242" idx="0"/>
            </p:cNvCxnSpPr>
            <p:nvPr/>
          </p:nvCxnSpPr>
          <p:spPr>
            <a:xfrm flipH="1">
              <a:off x="1648538" y="2912453"/>
              <a:ext cx="3503700" cy="6558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7" name="Shape 247"/>
            <p:cNvCxnSpPr>
              <a:stCxn id="241" idx="3"/>
              <a:endCxn id="244" idx="0"/>
            </p:cNvCxnSpPr>
            <p:nvPr/>
          </p:nvCxnSpPr>
          <p:spPr>
            <a:xfrm>
              <a:off x="6595238" y="2912453"/>
              <a:ext cx="10638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8" name="Shape 248"/>
            <p:cNvCxnSpPr>
              <a:stCxn id="241" idx="1"/>
              <a:endCxn id="243" idx="0"/>
            </p:cNvCxnSpPr>
            <p:nvPr/>
          </p:nvCxnSpPr>
          <p:spPr>
            <a:xfrm flipH="1">
              <a:off x="4625738" y="2912453"/>
              <a:ext cx="5265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9" name="Shape 249"/>
            <p:cNvCxnSpPr>
              <a:stCxn id="241" idx="3"/>
              <a:endCxn id="250" idx="0"/>
            </p:cNvCxnSpPr>
            <p:nvPr/>
          </p:nvCxnSpPr>
          <p:spPr>
            <a:xfrm>
              <a:off x="6595238" y="2912453"/>
              <a:ext cx="3830100" cy="58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50" name="Shape 250"/>
            <p:cNvSpPr/>
            <p:nvPr/>
          </p:nvSpPr>
          <p:spPr>
            <a:xfrm>
              <a:off x="9186923" y="3494587"/>
              <a:ext cx="247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others...</a:t>
              </a:r>
            </a:p>
          </p:txBody>
        </p:sp>
      </p:grpSp>
      <p:sp>
        <p:nvSpPr>
          <p:cNvPr id="251" name="Shape 251"/>
          <p:cNvSpPr/>
          <p:nvPr/>
        </p:nvSpPr>
        <p:spPr>
          <a:xfrm>
            <a:off x="8295325" y="852325"/>
            <a:ext cx="1750200" cy="745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3201465" y="682599"/>
            <a:ext cx="1786200" cy="1268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rosetta/</a:t>
            </a:r>
          </a:p>
        </p:txBody>
      </p:sp>
      <p:sp>
        <p:nvSpPr>
          <p:cNvPr id="257" name="Shape 257"/>
          <p:cNvSpPr/>
          <p:nvPr/>
        </p:nvSpPr>
        <p:spPr>
          <a:xfrm>
            <a:off x="5041414" y="2289873"/>
            <a:ext cx="1786200" cy="1268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demos/</a:t>
            </a:r>
          </a:p>
        </p:txBody>
      </p:sp>
      <p:sp>
        <p:nvSpPr>
          <p:cNvPr id="258" name="Shape 258"/>
          <p:cNvSpPr/>
          <p:nvPr/>
        </p:nvSpPr>
        <p:spPr>
          <a:xfrm>
            <a:off x="587800" y="4382125"/>
            <a:ext cx="1897200" cy="1268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tutorials/</a:t>
            </a:r>
          </a:p>
        </p:txBody>
      </p:sp>
      <p:sp>
        <p:nvSpPr>
          <p:cNvPr id="259" name="Shape 259"/>
          <p:cNvSpPr/>
          <p:nvPr/>
        </p:nvSpPr>
        <p:spPr>
          <a:xfrm>
            <a:off x="5041414" y="4382125"/>
            <a:ext cx="1786200" cy="1268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public/</a:t>
            </a:r>
          </a:p>
        </p:txBody>
      </p:sp>
      <p:sp>
        <p:nvSpPr>
          <p:cNvPr id="260" name="Shape 260"/>
          <p:cNvSpPr/>
          <p:nvPr/>
        </p:nvSpPr>
        <p:spPr>
          <a:xfrm>
            <a:off x="9495029" y="4382125"/>
            <a:ext cx="2336700" cy="1268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protocol_capture/</a:t>
            </a:r>
          </a:p>
        </p:txBody>
      </p:sp>
      <p:cxnSp>
        <p:nvCxnSpPr>
          <p:cNvPr id="261" name="Shape 261"/>
          <p:cNvCxnSpPr>
            <a:stCxn id="256" idx="3"/>
          </p:cNvCxnSpPr>
          <p:nvPr/>
        </p:nvCxnSpPr>
        <p:spPr>
          <a:xfrm>
            <a:off x="4987665" y="1316799"/>
            <a:ext cx="1839900" cy="973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57" idx="1"/>
          </p:cNvCxnSpPr>
          <p:nvPr/>
        </p:nvCxnSpPr>
        <p:spPr>
          <a:xfrm flipH="1">
            <a:off x="1480714" y="2924073"/>
            <a:ext cx="3560700" cy="1458000"/>
          </a:xfrm>
          <a:prstGeom prst="bentConnector3">
            <a:avLst>
              <a:gd fmla="val 100392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57" idx="3"/>
          </p:cNvCxnSpPr>
          <p:nvPr/>
        </p:nvCxnSpPr>
        <p:spPr>
          <a:xfrm>
            <a:off x="6827614" y="2924073"/>
            <a:ext cx="3560700" cy="1458000"/>
          </a:xfrm>
          <a:prstGeom prst="bentConnector3">
            <a:avLst>
              <a:gd fmla="val 99999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57" idx="2"/>
            <a:endCxn id="259" idx="0"/>
          </p:cNvCxnSpPr>
          <p:nvPr/>
        </p:nvCxnSpPr>
        <p:spPr>
          <a:xfrm flipH="1" rot="-5400000">
            <a:off x="5522914" y="3969873"/>
            <a:ext cx="823800" cy="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5" name="Shape 265"/>
          <p:cNvSpPr txBox="1"/>
          <p:nvPr/>
        </p:nvSpPr>
        <p:spPr>
          <a:xfrm>
            <a:off x="0" y="0"/>
            <a:ext cx="2669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$ROSETTA/demos/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710000" y="2165475"/>
            <a:ext cx="10515600" cy="387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ts val="2800"/>
              <a:buChar char="•"/>
            </a:pPr>
            <a:r>
              <a:rPr lang="en-US" u="sng">
                <a:solidFill>
                  <a:srgbClr val="000000"/>
                </a:solidFill>
              </a:rPr>
              <a:t>Useful to know what input files/options are used in protocols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Rosetta/demos/tutorials/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these tutorials!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Char char="•"/>
            </a:pPr>
            <a:r>
              <a:rPr lang="en-US">
                <a:solidFill>
                  <a:srgbClr val="4A86E8"/>
                </a:solidFill>
              </a:rPr>
              <a:t>Rosetta/demos/public/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used to go through sample procedures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Char char="•"/>
            </a:pPr>
            <a:r>
              <a:rPr lang="en-US">
                <a:solidFill>
                  <a:srgbClr val="4A86E8"/>
                </a:solidFill>
              </a:rPr>
              <a:t>Rosetta/demos/protocol_capture/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protocols associated with a publication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6414205" y="68575"/>
            <a:ext cx="1195800" cy="508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rosetta/</a:t>
            </a:r>
          </a:p>
        </p:txBody>
      </p:sp>
      <p:sp>
        <p:nvSpPr>
          <p:cNvPr id="272" name="Shape 272"/>
          <p:cNvSpPr/>
          <p:nvPr/>
        </p:nvSpPr>
        <p:spPr>
          <a:xfrm>
            <a:off x="7646003" y="644065"/>
            <a:ext cx="1195800" cy="5085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demos/</a:t>
            </a:r>
          </a:p>
        </p:txBody>
      </p:sp>
      <p:sp>
        <p:nvSpPr>
          <p:cNvPr id="273" name="Shape 273"/>
          <p:cNvSpPr/>
          <p:nvPr/>
        </p:nvSpPr>
        <p:spPr>
          <a:xfrm>
            <a:off x="4664426" y="1482470"/>
            <a:ext cx="1270200" cy="5085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tutorials/</a:t>
            </a:r>
          </a:p>
        </p:txBody>
      </p:sp>
      <p:sp>
        <p:nvSpPr>
          <p:cNvPr id="274" name="Shape 274"/>
          <p:cNvSpPr/>
          <p:nvPr/>
        </p:nvSpPr>
        <p:spPr>
          <a:xfrm>
            <a:off x="7646003" y="1482470"/>
            <a:ext cx="1195800" cy="5085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public/</a:t>
            </a:r>
          </a:p>
        </p:txBody>
      </p:sp>
      <p:sp>
        <p:nvSpPr>
          <p:cNvPr id="275" name="Shape 275"/>
          <p:cNvSpPr/>
          <p:nvPr/>
        </p:nvSpPr>
        <p:spPr>
          <a:xfrm>
            <a:off x="9727050" y="1482475"/>
            <a:ext cx="2275500" cy="5085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protocol_capture/</a:t>
            </a:r>
          </a:p>
        </p:txBody>
      </p:sp>
      <p:cxnSp>
        <p:nvCxnSpPr>
          <p:cNvPr id="276" name="Shape 276"/>
          <p:cNvCxnSpPr>
            <a:stCxn id="271" idx="3"/>
          </p:cNvCxnSpPr>
          <p:nvPr/>
        </p:nvCxnSpPr>
        <p:spPr>
          <a:xfrm>
            <a:off x="7610005" y="322825"/>
            <a:ext cx="1197600" cy="3237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Shape 277"/>
          <p:cNvCxnSpPr>
            <a:stCxn id="272" idx="1"/>
          </p:cNvCxnSpPr>
          <p:nvPr/>
        </p:nvCxnSpPr>
        <p:spPr>
          <a:xfrm flipH="1">
            <a:off x="5262203" y="898315"/>
            <a:ext cx="2383800" cy="584400"/>
          </a:xfrm>
          <a:prstGeom prst="bentConnector3">
            <a:avLst>
              <a:gd fmla="val 99623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Shape 278"/>
          <p:cNvCxnSpPr>
            <a:stCxn id="272" idx="3"/>
          </p:cNvCxnSpPr>
          <p:nvPr/>
        </p:nvCxnSpPr>
        <p:spPr>
          <a:xfrm>
            <a:off x="8841803" y="898315"/>
            <a:ext cx="2383800" cy="584400"/>
          </a:xfrm>
          <a:prstGeom prst="bentConnector3">
            <a:avLst>
              <a:gd fmla="val 85656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Shape 279"/>
          <p:cNvCxnSpPr>
            <a:stCxn id="272" idx="2"/>
            <a:endCxn id="274" idx="0"/>
          </p:cNvCxnSpPr>
          <p:nvPr/>
        </p:nvCxnSpPr>
        <p:spPr>
          <a:xfrm flipH="1" rot="-5400000">
            <a:off x="8079203" y="1317265"/>
            <a:ext cx="330000" cy="600"/>
          </a:xfrm>
          <a:prstGeom prst="bentConnector3">
            <a:avLst>
              <a:gd fmla="val 49982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" name="Shape 280"/>
          <p:cNvSpPr txBox="1"/>
          <p:nvPr/>
        </p:nvSpPr>
        <p:spPr>
          <a:xfrm>
            <a:off x="94050" y="6132925"/>
            <a:ext cx="12003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DISCLAIMER: </a:t>
            </a:r>
            <a:r>
              <a:rPr b="1"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be out of date, always check Wiki/RosettaCommons for latest information!!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3915989" y="539101"/>
            <a:ext cx="1443000" cy="570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rosetta/</a:t>
            </a:r>
          </a:p>
        </p:txBody>
      </p:sp>
      <p:sp>
        <p:nvSpPr>
          <p:cNvPr id="286" name="Shape 286"/>
          <p:cNvSpPr/>
          <p:nvPr/>
        </p:nvSpPr>
        <p:spPr>
          <a:xfrm>
            <a:off x="5242820" y="1261953"/>
            <a:ext cx="1761600" cy="570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documentation/</a:t>
            </a:r>
          </a:p>
        </p:txBody>
      </p:sp>
      <p:sp>
        <p:nvSpPr>
          <p:cNvPr id="287" name="Shape 287"/>
          <p:cNvSpPr/>
          <p:nvPr/>
        </p:nvSpPr>
        <p:spPr>
          <a:xfrm>
            <a:off x="441200" y="2202850"/>
            <a:ext cx="2117700" cy="570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getting_started</a:t>
            </a:r>
          </a:p>
        </p:txBody>
      </p:sp>
      <p:sp>
        <p:nvSpPr>
          <p:cNvPr id="288" name="Shape 288"/>
          <p:cNvSpPr/>
          <p:nvPr/>
        </p:nvSpPr>
        <p:spPr>
          <a:xfrm>
            <a:off x="2759500" y="2202925"/>
            <a:ext cx="1761600" cy="570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rosetta_basics</a:t>
            </a:r>
          </a:p>
        </p:txBody>
      </p:sp>
      <p:sp>
        <p:nvSpPr>
          <p:cNvPr id="289" name="Shape 289"/>
          <p:cNvSpPr/>
          <p:nvPr/>
        </p:nvSpPr>
        <p:spPr>
          <a:xfrm>
            <a:off x="9323251" y="2202925"/>
            <a:ext cx="2716800" cy="570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scripting_documentation</a:t>
            </a:r>
          </a:p>
        </p:txBody>
      </p:sp>
      <p:cxnSp>
        <p:nvCxnSpPr>
          <p:cNvPr id="290" name="Shape 290"/>
          <p:cNvCxnSpPr>
            <a:stCxn id="285" idx="3"/>
          </p:cNvCxnSpPr>
          <p:nvPr/>
        </p:nvCxnSpPr>
        <p:spPr>
          <a:xfrm>
            <a:off x="5358989" y="824401"/>
            <a:ext cx="1486200" cy="4377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1" name="Shape 291"/>
          <p:cNvCxnSpPr>
            <a:stCxn id="288" idx="0"/>
            <a:endCxn id="287" idx="0"/>
          </p:cNvCxnSpPr>
          <p:nvPr/>
        </p:nvCxnSpPr>
        <p:spPr>
          <a:xfrm rot="5400000">
            <a:off x="2569900" y="1133125"/>
            <a:ext cx="600" cy="2140200"/>
          </a:xfrm>
          <a:prstGeom prst="bentConnector3">
            <a:avLst>
              <a:gd fmla="val -3827916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2" name="Shape 292"/>
          <p:cNvCxnSpPr>
            <a:stCxn id="286" idx="3"/>
            <a:endCxn id="289" idx="0"/>
          </p:cNvCxnSpPr>
          <p:nvPr/>
        </p:nvCxnSpPr>
        <p:spPr>
          <a:xfrm>
            <a:off x="7004420" y="1547253"/>
            <a:ext cx="3677100" cy="655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3" name="Shape 293"/>
          <p:cNvCxnSpPr>
            <a:stCxn id="286" idx="1"/>
            <a:endCxn id="288" idx="0"/>
          </p:cNvCxnSpPr>
          <p:nvPr/>
        </p:nvCxnSpPr>
        <p:spPr>
          <a:xfrm flipH="1">
            <a:off x="3640220" y="1547253"/>
            <a:ext cx="1602600" cy="655800"/>
          </a:xfrm>
          <a:prstGeom prst="bentConnector2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4" name="Shape 294"/>
          <p:cNvSpPr txBox="1"/>
          <p:nvPr/>
        </p:nvSpPr>
        <p:spPr>
          <a:xfrm>
            <a:off x="191200" y="147075"/>
            <a:ext cx="3597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$ROSETTA/documentation/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916150" y="3110600"/>
            <a:ext cx="31239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RosettaScripts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Basic information on Movers, Task Operations, etc.</a:t>
            </a:r>
          </a:p>
          <a:p>
            <a:pPr indent="-381000" lvl="0" marL="457200" rtl="0">
              <a:spcBef>
                <a:spcPts val="0"/>
              </a:spcBef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PyRosetta</a:t>
            </a:r>
          </a:p>
        </p:txBody>
      </p:sp>
      <p:cxnSp>
        <p:nvCxnSpPr>
          <p:cNvPr id="296" name="Shape 296"/>
          <p:cNvCxnSpPr>
            <a:stCxn id="288" idx="0"/>
            <a:endCxn id="297" idx="0"/>
          </p:cNvCxnSpPr>
          <p:nvPr/>
        </p:nvCxnSpPr>
        <p:spPr>
          <a:xfrm flipH="1" rot="-5400000">
            <a:off x="4941250" y="901975"/>
            <a:ext cx="600" cy="2602500"/>
          </a:xfrm>
          <a:prstGeom prst="bentConnector3">
            <a:avLst>
              <a:gd fmla="val -396875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4779025" y="2203525"/>
            <a:ext cx="2927400" cy="5361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application_documentation</a:t>
            </a:r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216550" y="2846075"/>
            <a:ext cx="8841900" cy="407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Very useful to go through when you’re just getting started in Rosetta or any structural biology software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Understanding general Rosetta concepts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/>
              <a:t>Where to find FAQs (How long does this run take?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/>
              <a:t>Options list, file types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/>
              <a:t>Protocols you can use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/>
              <a:t>General structural biology FAQs</a:t>
            </a:r>
          </a:p>
          <a:p>
            <a: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/>
              <a:t>How do I do X?</a:t>
            </a:r>
          </a:p>
          <a:p>
            <a:pPr indent="-317500" lvl="0" marL="457200" rtl="0">
              <a:lnSpc>
                <a:spcPct val="100000"/>
              </a:lnSpc>
              <a:spcBef>
                <a:spcPts val="0"/>
              </a:spcBef>
              <a:buSzPts val="1400"/>
              <a:buChar char="●"/>
            </a:pPr>
            <a:r>
              <a:rPr lang="en-US"/>
              <a:t>If you want more detail on how each protocol works, it’s all in the code ($ROSETTA/main/source/src/)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Other Rosetta Resources: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https://www.rosettacommons.org/docs/latest/Home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Forum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Documentation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User guides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•"/>
            </a:pPr>
            <a:r>
              <a:rPr lang="en-US"/>
              <a:t> Everything Rosetta-related you could ever dream of!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GO HAVE FUN!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838200" y="1825625"/>
            <a:ext cx="10515600" cy="473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u="sng"/>
              <a:t>Learn where things are in Rosetta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Your working directory is independent of these Rosetta directories </a:t>
            </a:r>
          </a:p>
          <a:p>
            <a:pPr indent="-381000" lvl="1" marL="914400" rtl="0">
              <a:spcBef>
                <a:spcPts val="0"/>
              </a:spcBef>
              <a:buSzPts val="2400"/>
              <a:buChar char="○"/>
            </a:pPr>
            <a:r>
              <a:rPr lang="en-US"/>
              <a:t>Aka your data is stored outside of Rosetta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Highly encourage everybody to follow along from your command line</a:t>
            </a: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Full path = path to file from home directory (~ = /usr/people/molgraph/)</a:t>
            </a: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Relative path = path to file from current working directory</a:t>
            </a:r>
          </a:p>
          <a:p>
            <a:pPr indent="-406400" lvl="0" marL="457200" rtl="0" algn="l">
              <a:spcBef>
                <a:spcPts val="0"/>
              </a:spcBef>
              <a:buSzPts val="2800"/>
              <a:buChar char="●"/>
            </a:pPr>
            <a:r>
              <a:rPr lang="en-US"/>
              <a:t>Please stop me for questions!</a:t>
            </a:r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-US"/>
              <a:t>Goals for this Talk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906775" y="1169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Rosetta Structure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843639" y="3210218"/>
            <a:ext cx="10504721" cy="2745295"/>
            <a:chOff x="5439" y="803021"/>
            <a:chExt cx="10504721" cy="2745295"/>
          </a:xfrm>
        </p:grpSpPr>
        <p:sp>
          <p:nvSpPr>
            <p:cNvPr id="98" name="Shape 98"/>
            <p:cNvSpPr/>
            <p:nvPr/>
          </p:nvSpPr>
          <p:spPr>
            <a:xfrm>
              <a:off x="5257800" y="1937440"/>
              <a:ext cx="4117941" cy="47645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med" w="med" type="none"/>
              <a:tailEnd len="med" w="med" type="none"/>
            </a:ln>
          </p:spPr>
        </p:sp>
        <p:sp>
          <p:nvSpPr>
            <p:cNvPr id="99" name="Shape 99"/>
            <p:cNvSpPr/>
            <p:nvPr/>
          </p:nvSpPr>
          <p:spPr>
            <a:xfrm>
              <a:off x="5257800" y="1937440"/>
              <a:ext cx="1372647" cy="476456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med" w="med" type="none"/>
              <a:tailEnd len="med" w="med" type="none"/>
            </a:ln>
          </p:spPr>
        </p:sp>
        <p:sp>
          <p:nvSpPr>
            <p:cNvPr id="100" name="Shape 100"/>
            <p:cNvSpPr/>
            <p:nvPr/>
          </p:nvSpPr>
          <p:spPr>
            <a:xfrm>
              <a:off x="3885152" y="1937440"/>
              <a:ext cx="1372647" cy="47645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med" w="med" type="none"/>
              <a:tailEnd len="med" w="med" type="none"/>
            </a:ln>
          </p:spPr>
        </p:sp>
        <p:sp>
          <p:nvSpPr>
            <p:cNvPr id="101" name="Shape 101"/>
            <p:cNvSpPr/>
            <p:nvPr/>
          </p:nvSpPr>
          <p:spPr>
            <a:xfrm>
              <a:off x="1139858" y="1937440"/>
              <a:ext cx="4117941" cy="476456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345A99"/>
              </a:solidFill>
              <a:prstDash val="solid"/>
              <a:miter lim="800000"/>
              <a:headEnd len="med" w="med" type="none"/>
              <a:tailEnd len="med" w="med" type="none"/>
            </a:ln>
          </p:spPr>
        </p:sp>
        <p:sp>
          <p:nvSpPr>
            <p:cNvPr id="102" name="Shape 102"/>
            <p:cNvSpPr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4123380" y="803021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rIns="16500" wrap="square" tIns="16500">
              <a:noAutofit/>
            </a:bodyPr>
            <a:lstStyle/>
            <a:p>
              <a:pPr indent="-1651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5439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5439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rIns="16500" wrap="square" tIns="16500">
              <a:noAutofit/>
            </a:bodyPr>
            <a:lstStyle/>
            <a:p>
              <a:pPr indent="-1651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06" name="Shape 106"/>
            <p:cNvSpPr/>
            <p:nvPr/>
          </p:nvSpPr>
          <p:spPr>
            <a:xfrm>
              <a:off x="2750733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2750733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rIns="16500" wrap="square" tIns="16500">
              <a:noAutofit/>
            </a:bodyPr>
            <a:lstStyle/>
            <a:p>
              <a:pPr indent="-1651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5496028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5496028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rIns="16500" wrap="square" tIns="16500">
              <a:noAutofit/>
            </a:bodyPr>
            <a:lstStyle/>
            <a:p>
              <a:pPr indent="-1651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demos/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8241322" y="2413897"/>
              <a:ext cx="2268838" cy="1134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00" lIns="16500" rIns="16500" wrap="square" tIns="16500">
              <a:noAutofit/>
            </a:bodyPr>
            <a:lstStyle/>
            <a:p>
              <a:pPr indent="-16510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documentation/</a:t>
              </a:r>
            </a:p>
          </p:txBody>
        </p:sp>
      </p:grpSp>
      <p:sp>
        <p:nvSpPr>
          <p:cNvPr id="112" name="Shape 112"/>
          <p:cNvSpPr txBox="1"/>
          <p:nvPr/>
        </p:nvSpPr>
        <p:spPr>
          <a:xfrm>
            <a:off x="0" y="0"/>
            <a:ext cx="48006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cd ~/rosetta_workshop/rosetta/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hape 117"/>
          <p:cNvCxnSpPr>
            <a:endCxn id="118" idx="0"/>
          </p:cNvCxnSpPr>
          <p:nvPr/>
        </p:nvCxnSpPr>
        <p:spPr>
          <a:xfrm flipH="1" rot="-5400000">
            <a:off x="5433273" y="4319733"/>
            <a:ext cx="1811400" cy="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191200" y="147075"/>
            <a:ext cx="9910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1384095" y="867680"/>
            <a:ext cx="9910352" cy="5470951"/>
            <a:chOff x="4658537" y="674742"/>
            <a:chExt cx="8637978" cy="2805041"/>
          </a:xfrm>
        </p:grpSpPr>
        <p:sp>
          <p:nvSpPr>
            <p:cNvPr id="121" name="Shape 121"/>
            <p:cNvSpPr/>
            <p:nvPr/>
          </p:nvSpPr>
          <p:spPr>
            <a:xfrm>
              <a:off x="6535264" y="674742"/>
              <a:ext cx="16776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22" name="Shape 122"/>
            <p:cNvSpPr/>
            <p:nvPr/>
          </p:nvSpPr>
          <p:spPr>
            <a:xfrm>
              <a:off x="8256036" y="1397610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23" name="Shape 123"/>
            <p:cNvSpPr/>
            <p:nvPr/>
          </p:nvSpPr>
          <p:spPr>
            <a:xfrm>
              <a:off x="4658537" y="2338565"/>
              <a:ext cx="16776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18" name="Shape 118"/>
            <p:cNvSpPr/>
            <p:nvPr/>
          </p:nvSpPr>
          <p:spPr>
            <a:xfrm>
              <a:off x="7948828" y="2909183"/>
              <a:ext cx="205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24" name="Shape 124"/>
            <p:cNvSpPr/>
            <p:nvPr/>
          </p:nvSpPr>
          <p:spPr>
            <a:xfrm>
              <a:off x="11853515" y="2338575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25" name="Shape 125"/>
            <p:cNvCxnSpPr>
              <a:stCxn id="121" idx="3"/>
            </p:cNvCxnSpPr>
            <p:nvPr/>
          </p:nvCxnSpPr>
          <p:spPr>
            <a:xfrm>
              <a:off x="8212864" y="960042"/>
              <a:ext cx="1485900" cy="437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Shape 126"/>
            <p:cNvCxnSpPr>
              <a:stCxn id="122" idx="1"/>
            </p:cNvCxnSpPr>
            <p:nvPr/>
          </p:nvCxnSpPr>
          <p:spPr>
            <a:xfrm flipH="1">
              <a:off x="5379636" y="1682910"/>
              <a:ext cx="2876400" cy="655800"/>
            </a:xfrm>
            <a:prstGeom prst="bentConnector3">
              <a:avLst>
                <a:gd fmla="val 100936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Shape 127"/>
            <p:cNvCxnSpPr>
              <a:stCxn id="122" idx="3"/>
              <a:endCxn id="124" idx="0"/>
            </p:cNvCxnSpPr>
            <p:nvPr/>
          </p:nvCxnSpPr>
          <p:spPr>
            <a:xfrm>
              <a:off x="9699036" y="1682910"/>
              <a:ext cx="2876100" cy="6558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8" name="Shape 128"/>
          <p:cNvSpPr txBox="1"/>
          <p:nvPr/>
        </p:nvSpPr>
        <p:spPr>
          <a:xfrm>
            <a:off x="0" y="0"/>
            <a:ext cx="5564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~/rosetta_workshop/rosetta/main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249950" y="1847500"/>
            <a:ext cx="10515600" cy="4821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Rosetta/main/source/bin/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Most applications you will run are calling programs within the bin directory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rosetta_scripts.default.linuxgccrelease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score_jd2.default.linuxgccrelease</a:t>
            </a:r>
          </a:p>
          <a:p>
            <a:pPr indent="-355600" lvl="2" marL="1371600" rtl="0">
              <a:spcBef>
                <a:spcPts val="0"/>
              </a:spcBef>
              <a:buSzPts val="2000"/>
              <a:buChar char="•"/>
            </a:pPr>
            <a:r>
              <a:rPr lang="en-US"/>
              <a:t>relax.default.linuxgccrelease</a:t>
            </a:r>
          </a:p>
          <a:p>
            <a:pPr indent="0" lvl="0" marL="9144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3C78D8"/>
                </a:solidFill>
              </a:rPr>
              <a:t>Rosetta/main/source/scons.py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Used for compiling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Char char="•"/>
            </a:pPr>
            <a:r>
              <a:rPr lang="en-US">
                <a:solidFill>
                  <a:srgbClr val="4A86E8"/>
                </a:solidFill>
              </a:rPr>
              <a:t>Rosetta/main/source/src/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This is where all of the code lives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7044773" y="236250"/>
            <a:ext cx="5008299" cy="1512758"/>
            <a:chOff x="4658537" y="674742"/>
            <a:chExt cx="8637978" cy="2805041"/>
          </a:xfrm>
        </p:grpSpPr>
        <p:sp>
          <p:nvSpPr>
            <p:cNvPr id="135" name="Shape 135"/>
            <p:cNvSpPr/>
            <p:nvPr/>
          </p:nvSpPr>
          <p:spPr>
            <a:xfrm>
              <a:off x="6535264" y="674742"/>
              <a:ext cx="16776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8256036" y="1397610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4658537" y="2338565"/>
              <a:ext cx="16776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7948828" y="2909183"/>
              <a:ext cx="205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11853515" y="2338575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40" name="Shape 140"/>
            <p:cNvCxnSpPr>
              <a:stCxn id="135" idx="3"/>
            </p:cNvCxnSpPr>
            <p:nvPr/>
          </p:nvCxnSpPr>
          <p:spPr>
            <a:xfrm>
              <a:off x="8212864" y="960042"/>
              <a:ext cx="1485900" cy="437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>
              <a:stCxn id="136" idx="1"/>
            </p:cNvCxnSpPr>
            <p:nvPr/>
          </p:nvCxnSpPr>
          <p:spPr>
            <a:xfrm flipH="1">
              <a:off x="5379636" y="1682910"/>
              <a:ext cx="2876400" cy="655800"/>
            </a:xfrm>
            <a:prstGeom prst="bentConnector3">
              <a:avLst>
                <a:gd fmla="val 99506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>
              <a:stCxn id="136" idx="3"/>
              <a:endCxn id="139" idx="0"/>
            </p:cNvCxnSpPr>
            <p:nvPr/>
          </p:nvCxnSpPr>
          <p:spPr>
            <a:xfrm>
              <a:off x="9699036" y="1682910"/>
              <a:ext cx="2875800" cy="6558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143" name="Shape 143"/>
          <p:cNvCxnSpPr>
            <a:stCxn id="136" idx="2"/>
            <a:endCxn id="138" idx="0"/>
          </p:cNvCxnSpPr>
          <p:nvPr/>
        </p:nvCxnSpPr>
        <p:spPr>
          <a:xfrm flipH="1" rot="-5400000">
            <a:off x="9295429" y="1187317"/>
            <a:ext cx="507600" cy="600"/>
          </a:xfrm>
          <a:prstGeom prst="bentConnector3">
            <a:avLst>
              <a:gd fmla="val 4998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4" name="Shape 144"/>
          <p:cNvSpPr/>
          <p:nvPr/>
        </p:nvSpPr>
        <p:spPr>
          <a:xfrm>
            <a:off x="6853575" y="867700"/>
            <a:ext cx="1367700" cy="881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0" y="44400"/>
            <a:ext cx="62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cd ~/rosetta_workshop/rosetta/main/source/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220525" y="2044250"/>
            <a:ext cx="10515600" cy="419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ts val="2800"/>
              <a:buChar char="•"/>
            </a:pPr>
            <a:r>
              <a:rPr lang="en-US" u="sng">
                <a:solidFill>
                  <a:srgbClr val="000000"/>
                </a:solidFill>
              </a:rPr>
              <a:t>Contains pre-defined information that Rosetta needs for runs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Rosetta/main/database/chemical/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Residue information--params files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Atom sets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Rosetta/main/database/scoring/</a:t>
            </a: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Default w</a:t>
            </a:r>
            <a:r>
              <a:rPr lang="en-US">
                <a:solidFill>
                  <a:srgbClr val="000000"/>
                </a:solidFill>
              </a:rPr>
              <a:t>eights files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</a:rPr>
              <a:t>Rotamer libraries</a:t>
            </a:r>
          </a:p>
        </p:txBody>
      </p:sp>
      <p:sp>
        <p:nvSpPr>
          <p:cNvPr id="151" name="Shape 151"/>
          <p:cNvSpPr/>
          <p:nvPr/>
        </p:nvSpPr>
        <p:spPr>
          <a:xfrm>
            <a:off x="8865075" y="1089650"/>
            <a:ext cx="1367700" cy="954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2" name="Shape 152"/>
          <p:cNvCxnSpPr>
            <a:endCxn id="153" idx="0"/>
          </p:cNvCxnSpPr>
          <p:nvPr/>
        </p:nvCxnSpPr>
        <p:spPr>
          <a:xfrm flipH="1" rot="-5400000">
            <a:off x="9294824" y="1187184"/>
            <a:ext cx="507600" cy="6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54" name="Shape 154"/>
          <p:cNvGrpSpPr/>
          <p:nvPr/>
        </p:nvGrpSpPr>
        <p:grpSpPr>
          <a:xfrm>
            <a:off x="7044773" y="236250"/>
            <a:ext cx="5008299" cy="1512758"/>
            <a:chOff x="4658537" y="674742"/>
            <a:chExt cx="8637978" cy="2805041"/>
          </a:xfrm>
        </p:grpSpPr>
        <p:sp>
          <p:nvSpPr>
            <p:cNvPr id="155" name="Shape 155"/>
            <p:cNvSpPr/>
            <p:nvPr/>
          </p:nvSpPr>
          <p:spPr>
            <a:xfrm>
              <a:off x="6535264" y="674742"/>
              <a:ext cx="16776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56" name="Shape 156"/>
            <p:cNvSpPr/>
            <p:nvPr/>
          </p:nvSpPr>
          <p:spPr>
            <a:xfrm>
              <a:off x="8256036" y="1397610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57" name="Shape 157"/>
            <p:cNvSpPr/>
            <p:nvPr/>
          </p:nvSpPr>
          <p:spPr>
            <a:xfrm>
              <a:off x="4658537" y="2338565"/>
              <a:ext cx="16776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7948828" y="2909183"/>
              <a:ext cx="205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11853515" y="2338575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59" name="Shape 159"/>
            <p:cNvCxnSpPr>
              <a:stCxn id="155" idx="3"/>
            </p:cNvCxnSpPr>
            <p:nvPr/>
          </p:nvCxnSpPr>
          <p:spPr>
            <a:xfrm>
              <a:off x="8212864" y="960042"/>
              <a:ext cx="1485900" cy="437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Shape 160"/>
            <p:cNvCxnSpPr>
              <a:stCxn id="156" idx="1"/>
            </p:cNvCxnSpPr>
            <p:nvPr/>
          </p:nvCxnSpPr>
          <p:spPr>
            <a:xfrm flipH="1">
              <a:off x="5379636" y="1682910"/>
              <a:ext cx="2876400" cy="655800"/>
            </a:xfrm>
            <a:prstGeom prst="bentConnector3">
              <a:avLst>
                <a:gd fmla="val 99506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Shape 161"/>
            <p:cNvCxnSpPr>
              <a:stCxn id="156" idx="3"/>
              <a:endCxn id="158" idx="0"/>
            </p:cNvCxnSpPr>
            <p:nvPr/>
          </p:nvCxnSpPr>
          <p:spPr>
            <a:xfrm>
              <a:off x="9699036" y="1682910"/>
              <a:ext cx="2875800" cy="6558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62" name="Shape 162"/>
          <p:cNvSpPr txBox="1"/>
          <p:nvPr/>
        </p:nvSpPr>
        <p:spPr>
          <a:xfrm>
            <a:off x="0" y="44400"/>
            <a:ext cx="681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cd ~/rosetta_workshop/rosetta/main/database/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(relative path from source/ dir:   cd ../database/)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337275" y="3239875"/>
            <a:ext cx="10515600" cy="180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572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600"/>
              <a:buChar char="•"/>
            </a:pPr>
            <a:r>
              <a:rPr lang="en-US" sz="3600">
                <a:solidFill>
                  <a:srgbClr val="3C78D8"/>
                </a:solidFill>
              </a:rPr>
              <a:t>Rosetta/main/tests/</a:t>
            </a:r>
          </a:p>
          <a:p>
            <a:pPr indent="-419100" lvl="1" marL="914400" rtl="0">
              <a:spcBef>
                <a:spcPts val="0"/>
              </a:spcBef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This is for developer use--don’t worry about this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</a:rPr>
              <a:t>(fun to read though!)</a:t>
            </a:r>
          </a:p>
        </p:txBody>
      </p:sp>
      <p:cxnSp>
        <p:nvCxnSpPr>
          <p:cNvPr id="168" name="Shape 168"/>
          <p:cNvCxnSpPr>
            <a:stCxn id="169" idx="2"/>
            <a:endCxn id="170" idx="0"/>
          </p:cNvCxnSpPr>
          <p:nvPr/>
        </p:nvCxnSpPr>
        <p:spPr>
          <a:xfrm flipH="1" rot="-5400000">
            <a:off x="7867281" y="1657564"/>
            <a:ext cx="795000" cy="6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1" name="Shape 171"/>
          <p:cNvGrpSpPr/>
          <p:nvPr/>
        </p:nvGrpSpPr>
        <p:grpSpPr>
          <a:xfrm>
            <a:off x="4976427" y="167642"/>
            <a:ext cx="6576092" cy="2369698"/>
            <a:chOff x="4658537" y="674742"/>
            <a:chExt cx="8637978" cy="2805041"/>
          </a:xfrm>
        </p:grpSpPr>
        <p:sp>
          <p:nvSpPr>
            <p:cNvPr id="172" name="Shape 172"/>
            <p:cNvSpPr/>
            <p:nvPr/>
          </p:nvSpPr>
          <p:spPr>
            <a:xfrm>
              <a:off x="6535264" y="674742"/>
              <a:ext cx="16776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69" name="Shape 169"/>
            <p:cNvSpPr/>
            <p:nvPr/>
          </p:nvSpPr>
          <p:spPr>
            <a:xfrm>
              <a:off x="8256036" y="1397610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main/</a:t>
              </a:r>
            </a:p>
          </p:txBody>
        </p:sp>
        <p:sp>
          <p:nvSpPr>
            <p:cNvPr id="173" name="Shape 173"/>
            <p:cNvSpPr/>
            <p:nvPr/>
          </p:nvSpPr>
          <p:spPr>
            <a:xfrm>
              <a:off x="4658537" y="2338565"/>
              <a:ext cx="16776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source/</a:t>
              </a:r>
            </a:p>
          </p:txBody>
        </p:sp>
        <p:sp>
          <p:nvSpPr>
            <p:cNvPr id="170" name="Shape 170"/>
            <p:cNvSpPr/>
            <p:nvPr/>
          </p:nvSpPr>
          <p:spPr>
            <a:xfrm>
              <a:off x="7948828" y="2909183"/>
              <a:ext cx="205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11853515" y="2338575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tests/</a:t>
              </a:r>
            </a:p>
          </p:txBody>
        </p:sp>
        <p:cxnSp>
          <p:nvCxnSpPr>
            <p:cNvPr id="175" name="Shape 175"/>
            <p:cNvCxnSpPr>
              <a:stCxn id="172" idx="3"/>
            </p:cNvCxnSpPr>
            <p:nvPr/>
          </p:nvCxnSpPr>
          <p:spPr>
            <a:xfrm>
              <a:off x="8212864" y="960042"/>
              <a:ext cx="1485900" cy="438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6" name="Shape 176"/>
            <p:cNvCxnSpPr>
              <a:stCxn id="169" idx="1"/>
            </p:cNvCxnSpPr>
            <p:nvPr/>
          </p:nvCxnSpPr>
          <p:spPr>
            <a:xfrm flipH="1">
              <a:off x="5379636" y="1682910"/>
              <a:ext cx="2876400" cy="6558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7" name="Shape 177"/>
            <p:cNvCxnSpPr>
              <a:stCxn id="169" idx="3"/>
              <a:endCxn id="174" idx="0"/>
            </p:cNvCxnSpPr>
            <p:nvPr/>
          </p:nvCxnSpPr>
          <p:spPr>
            <a:xfrm>
              <a:off x="9699036" y="1682910"/>
              <a:ext cx="2875800" cy="6555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78" name="Shape 178"/>
          <p:cNvSpPr/>
          <p:nvPr/>
        </p:nvSpPr>
        <p:spPr>
          <a:xfrm>
            <a:off x="10250050" y="1381375"/>
            <a:ext cx="1461900" cy="94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0" y="44400"/>
            <a:ext cx="62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cd ~/rosetta_workshop/rosetta/main/tests/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0" y="0"/>
            <a:ext cx="50895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cd ~/rosetta_workshop/rosetta/tools/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806348" y="948299"/>
            <a:ext cx="10579291" cy="4236284"/>
            <a:chOff x="495848" y="1904301"/>
            <a:chExt cx="10408590" cy="2161259"/>
          </a:xfrm>
        </p:grpSpPr>
        <p:sp>
          <p:nvSpPr>
            <p:cNvPr id="186" name="Shape 186"/>
            <p:cNvSpPr/>
            <p:nvPr/>
          </p:nvSpPr>
          <p:spPr>
            <a:xfrm>
              <a:off x="3665989" y="1904301"/>
              <a:ext cx="14430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152238" y="2627153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95848" y="3494960"/>
              <a:ext cx="18381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protein_tools/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3635775" y="3494593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perl_tools/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951017" y="3494593"/>
              <a:ext cx="14430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</a:p>
          </p:txBody>
        </p:sp>
        <p:cxnSp>
          <p:nvCxnSpPr>
            <p:cNvPr id="191" name="Shape 191"/>
            <p:cNvCxnSpPr>
              <a:stCxn id="186" idx="3"/>
            </p:cNvCxnSpPr>
            <p:nvPr/>
          </p:nvCxnSpPr>
          <p:spPr>
            <a:xfrm>
              <a:off x="5108989" y="2189601"/>
              <a:ext cx="1486200" cy="4377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" name="Shape 192"/>
            <p:cNvCxnSpPr>
              <a:stCxn id="187" idx="1"/>
              <a:endCxn id="188" idx="0"/>
            </p:cNvCxnSpPr>
            <p:nvPr/>
          </p:nvCxnSpPr>
          <p:spPr>
            <a:xfrm flipH="1">
              <a:off x="1414838" y="2912453"/>
              <a:ext cx="3737400" cy="582600"/>
            </a:xfrm>
            <a:prstGeom prst="bentConnector2">
              <a:avLst/>
            </a:prstGeom>
            <a:noFill/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" name="Shape 193"/>
            <p:cNvCxnSpPr>
              <a:stCxn id="187" idx="3"/>
              <a:endCxn id="190" idx="0"/>
            </p:cNvCxnSpPr>
            <p:nvPr/>
          </p:nvCxnSpPr>
          <p:spPr>
            <a:xfrm>
              <a:off x="6595238" y="2912453"/>
              <a:ext cx="1077300" cy="582300"/>
            </a:xfrm>
            <a:prstGeom prst="bentConnector2">
              <a:avLst/>
            </a:prstGeom>
            <a:noFill/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" name="Shape 194"/>
            <p:cNvCxnSpPr>
              <a:stCxn id="187" idx="1"/>
              <a:endCxn id="189" idx="0"/>
            </p:cNvCxnSpPr>
            <p:nvPr/>
          </p:nvCxnSpPr>
          <p:spPr>
            <a:xfrm flipH="1">
              <a:off x="4357238" y="2912453"/>
              <a:ext cx="795000" cy="582300"/>
            </a:xfrm>
            <a:prstGeom prst="bentConnector2">
              <a:avLst/>
            </a:prstGeom>
            <a:noFill/>
            <a:ln cap="flat" cmpd="sng" w="12700">
              <a:solidFill>
                <a:srgbClr val="4A86E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5" name="Shape 195"/>
            <p:cNvCxnSpPr>
              <a:stCxn id="187" idx="3"/>
              <a:endCxn id="196" idx="0"/>
            </p:cNvCxnSpPr>
            <p:nvPr/>
          </p:nvCxnSpPr>
          <p:spPr>
            <a:xfrm>
              <a:off x="6595238" y="2912453"/>
              <a:ext cx="4309200" cy="582300"/>
            </a:xfrm>
            <a:prstGeom prst="bentConnector3">
              <a:avLst>
                <a:gd fmla="val 81343" name="adj1"/>
              </a:avLst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97" name="Shape 197"/>
          <p:cNvSpPr/>
          <p:nvPr/>
        </p:nvSpPr>
        <p:spPr>
          <a:xfrm>
            <a:off x="9789050" y="4066200"/>
            <a:ext cx="1596600" cy="1118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others...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838200" y="2506800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000000"/>
              </a:buClr>
              <a:buSzPts val="2800"/>
              <a:buChar char="•"/>
            </a:pPr>
            <a:r>
              <a:rPr lang="en-US" u="sng">
                <a:solidFill>
                  <a:srgbClr val="000000"/>
                </a:solidFill>
              </a:rPr>
              <a:t>Scripts used mainly to setup or analyze runs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Char char="•"/>
            </a:pPr>
            <a:r>
              <a:rPr lang="en-US">
                <a:solidFill>
                  <a:srgbClr val="3C78D8"/>
                </a:solidFill>
              </a:rPr>
              <a:t>Rosetta/tools/protein_tools/scripts/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clean_pdb.py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pdb_renumber.py</a:t>
            </a:r>
          </a:p>
          <a:p>
            <a: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score_vs_rmsd.py</a:t>
            </a:r>
          </a:p>
          <a:p>
            <a:pPr indent="-355600" lvl="2" marL="1371600" rtl="0">
              <a:spcBef>
                <a:spcPts val="0"/>
              </a:spcBef>
              <a:buSzPts val="2000"/>
              <a:buChar char="•"/>
            </a:pPr>
            <a:r>
              <a:rPr lang="en-US"/>
              <a:t>top_n_percent.py</a:t>
            </a:r>
          </a:p>
        </p:txBody>
      </p:sp>
      <p:sp>
        <p:nvSpPr>
          <p:cNvPr id="203" name="Shape 203"/>
          <p:cNvSpPr/>
          <p:nvPr/>
        </p:nvSpPr>
        <p:spPr>
          <a:xfrm>
            <a:off x="3573375" y="891175"/>
            <a:ext cx="2285700" cy="684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04" name="Shape 204"/>
          <p:cNvGrpSpPr/>
          <p:nvPr/>
        </p:nvGrpSpPr>
        <p:grpSpPr>
          <a:xfrm>
            <a:off x="3853175" y="147074"/>
            <a:ext cx="8221114" cy="1243026"/>
            <a:chOff x="495848" y="1904301"/>
            <a:chExt cx="11168475" cy="2234453"/>
          </a:xfrm>
        </p:grpSpPr>
        <p:sp>
          <p:nvSpPr>
            <p:cNvPr id="205" name="Shape 205"/>
            <p:cNvSpPr/>
            <p:nvPr/>
          </p:nvSpPr>
          <p:spPr>
            <a:xfrm>
              <a:off x="3665989" y="1904301"/>
              <a:ext cx="1443000" cy="570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rosetta/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5152238" y="2627153"/>
              <a:ext cx="1443000" cy="570600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tools/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495848" y="3568154"/>
              <a:ext cx="23055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protein_tools/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3635774" y="3494589"/>
              <a:ext cx="19797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perl_tools/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6680846" y="3494587"/>
              <a:ext cx="17133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hts_tools</a:t>
              </a:r>
            </a:p>
          </p:txBody>
        </p:sp>
        <p:cxnSp>
          <p:nvCxnSpPr>
            <p:cNvPr id="210" name="Shape 210"/>
            <p:cNvCxnSpPr>
              <a:stCxn id="205" idx="3"/>
            </p:cNvCxnSpPr>
            <p:nvPr/>
          </p:nvCxnSpPr>
          <p:spPr>
            <a:xfrm>
              <a:off x="5108989" y="2189601"/>
              <a:ext cx="1486200" cy="43800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1" name="Shape 211"/>
            <p:cNvCxnSpPr>
              <a:stCxn id="206" idx="1"/>
              <a:endCxn id="207" idx="0"/>
            </p:cNvCxnSpPr>
            <p:nvPr/>
          </p:nvCxnSpPr>
          <p:spPr>
            <a:xfrm flipH="1">
              <a:off x="1648538" y="2912453"/>
              <a:ext cx="3503700" cy="6558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2" name="Shape 212"/>
            <p:cNvCxnSpPr>
              <a:stCxn id="206" idx="3"/>
              <a:endCxn id="209" idx="0"/>
            </p:cNvCxnSpPr>
            <p:nvPr/>
          </p:nvCxnSpPr>
          <p:spPr>
            <a:xfrm>
              <a:off x="6595238" y="2912453"/>
              <a:ext cx="9423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" name="Shape 213"/>
            <p:cNvCxnSpPr>
              <a:stCxn id="206" idx="1"/>
              <a:endCxn id="208" idx="0"/>
            </p:cNvCxnSpPr>
            <p:nvPr/>
          </p:nvCxnSpPr>
          <p:spPr>
            <a:xfrm flipH="1">
              <a:off x="4625738" y="2912453"/>
              <a:ext cx="526500" cy="582000"/>
            </a:xfrm>
            <a:prstGeom prst="bentConnector2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4" name="Shape 214"/>
            <p:cNvCxnSpPr>
              <a:stCxn id="206" idx="3"/>
              <a:endCxn id="215" idx="0"/>
            </p:cNvCxnSpPr>
            <p:nvPr/>
          </p:nvCxnSpPr>
          <p:spPr>
            <a:xfrm>
              <a:off x="6595238" y="2912453"/>
              <a:ext cx="3830100" cy="5820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15" name="Shape 215"/>
            <p:cNvSpPr/>
            <p:nvPr/>
          </p:nvSpPr>
          <p:spPr>
            <a:xfrm>
              <a:off x="9186923" y="3494587"/>
              <a:ext cx="2477400" cy="570600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and others...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