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81" r:id="rId4"/>
    <p:sldMasterId id="2147483682" r:id="rId5"/>
    <p:sldMasterId id="2147483683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</p:sldIdLst>
  <p:sldSz cy="5143500" cx="9144000"/>
  <p:notesSz cx="6858000" cy="9144000"/>
  <p:embeddedFontLst>
    <p:embeddedFont>
      <p:font typeface="Proxima Nova"/>
      <p:regular r:id="rId47"/>
      <p:bold r:id="rId48"/>
      <p:italic r:id="rId49"/>
      <p:boldItalic r:id="rId50"/>
    </p:embeddedFont>
    <p:embeddedFont>
      <p:font typeface="Roboto"/>
      <p:regular r:id="rId51"/>
      <p:bold r:id="rId52"/>
      <p:italic r:id="rId53"/>
      <p:boldItalic r:id="rId5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B39BDD6F-5BBD-4355-8ED3-9C5C548F14E6}">
  <a:tblStyle styleId="{B39BDD6F-5BBD-4355-8ED3-9C5C548F14E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44" Type="http://schemas.openxmlformats.org/officeDocument/2006/relationships/slide" Target="slides/slide37.xml"/><Relationship Id="rId43" Type="http://schemas.openxmlformats.org/officeDocument/2006/relationships/slide" Target="slides/slide36.xml"/><Relationship Id="rId46" Type="http://schemas.openxmlformats.org/officeDocument/2006/relationships/slide" Target="slides/slide39.xml"/><Relationship Id="rId45" Type="http://schemas.openxmlformats.org/officeDocument/2006/relationships/slide" Target="slides/slide3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48" Type="http://schemas.openxmlformats.org/officeDocument/2006/relationships/font" Target="fonts/ProximaNova-bold.fntdata"/><Relationship Id="rId47" Type="http://schemas.openxmlformats.org/officeDocument/2006/relationships/font" Target="fonts/ProximaNova-regular.fntdata"/><Relationship Id="rId49" Type="http://schemas.openxmlformats.org/officeDocument/2006/relationships/font" Target="fonts/ProximaNova-italic.fntdata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9" Type="http://schemas.openxmlformats.org/officeDocument/2006/relationships/slide" Target="slides/slide22.xml"/><Relationship Id="rId51" Type="http://schemas.openxmlformats.org/officeDocument/2006/relationships/font" Target="fonts/Roboto-regular.fntdata"/><Relationship Id="rId50" Type="http://schemas.openxmlformats.org/officeDocument/2006/relationships/font" Target="fonts/ProximaNova-boldItalic.fntdata"/><Relationship Id="rId53" Type="http://schemas.openxmlformats.org/officeDocument/2006/relationships/font" Target="fonts/Roboto-italic.fntdata"/><Relationship Id="rId52" Type="http://schemas.openxmlformats.org/officeDocument/2006/relationships/font" Target="fonts/Roboto-bold.fntdata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54" Type="http://schemas.openxmlformats.org/officeDocument/2006/relationships/font" Target="fonts/Roboto-boldItalic.fntdata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Shape 2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Shape 3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Shape 3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Shape 3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Shape 3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Shape 4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Shape 4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Shape 4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Shape 4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Shape 4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Shape 4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Shape 4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Shape 4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Shape 4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1" name="Shape 4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Shape 4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" name="Shape 4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Shape 4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Shape 4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Shape 5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Shape 5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Shape 5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5" name="Shape 5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Shape 5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4" name="Shape 5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Shape 5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2" name="Shape 5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Shape 5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1" name="Shape 5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Shape 5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5" name="Shape 5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Shape 6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9" name="Shape 6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Shape 6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7" name="Shape 6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 sz="1050"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Shape 6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5" name="Shape 6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 sz="1050"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Shape 6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6" name="Shape 6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Shape 6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9" name="Shape 6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Shape 6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9" name="Shape 6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Shape 7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3" name="Shape 7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7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Shape 7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9" name="Shape 7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5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Shape 7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7" name="Shape 7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98450" lvl="0" marL="457200" rtl="0">
              <a:lnSpc>
                <a:spcPct val="115000"/>
              </a:lnSpc>
              <a:spcBef>
                <a:spcPts val="0"/>
              </a:spcBef>
              <a:buSzPct val="100000"/>
              <a:buChar char="-"/>
            </a:pPr>
            <a:r>
              <a:rPr lang="en"/>
              <a:t>Aloha protocol</a:t>
            </a:r>
          </a:p>
          <a:p>
            <a:pPr indent="-298450" lvl="1" marL="914400" rtl="0">
              <a:lnSpc>
                <a:spcPct val="115000"/>
              </a:lnSpc>
              <a:spcBef>
                <a:spcPts val="0"/>
              </a:spcBef>
              <a:buSzPct val="100000"/>
              <a:buChar char="-"/>
            </a:pPr>
            <a:r>
              <a:rPr lang="en"/>
              <a:t>Have data to send? Transmit it</a:t>
            </a:r>
          </a:p>
          <a:p>
            <a:pPr indent="-298450" lvl="1" marL="914400" rtl="0">
              <a:lnSpc>
                <a:spcPct val="115000"/>
              </a:lnSpc>
              <a:spcBef>
                <a:spcPts val="0"/>
              </a:spcBef>
              <a:buSzPct val="100000"/>
              <a:buChar char="-"/>
            </a:pPr>
            <a:r>
              <a:rPr lang="en"/>
              <a:t>If it “collides” with another, try again later</a:t>
            </a:r>
          </a:p>
          <a:p>
            <a:pPr indent="-298450" lvl="1" marL="914400" rtl="0">
              <a:lnSpc>
                <a:spcPct val="115000"/>
              </a:lnSpc>
              <a:spcBef>
                <a:spcPts val="0"/>
              </a:spcBef>
              <a:buSzPct val="100000"/>
              <a:buChar char="-"/>
            </a:pPr>
            <a:r>
              <a:rPr lang="en"/>
              <a:t>If there’s not a lot of activity, this works pretty well, but if the wire is busy, then this isn’t very efficient</a:t>
            </a:r>
          </a:p>
          <a:p>
            <a:pPr indent="-298450" lvl="0" marL="457200" rtl="0">
              <a:lnSpc>
                <a:spcPct val="115000"/>
              </a:lnSpc>
              <a:spcBef>
                <a:spcPts val="0"/>
              </a:spcBef>
              <a:buSzPct val="100000"/>
              <a:buChar char="-"/>
            </a:pPr>
            <a:r>
              <a:rPr lang="en"/>
              <a:t>CSMA/CD Protocol (Carrier-Sense Multiple Access with Collision Detection)</a:t>
            </a:r>
          </a:p>
          <a:p>
            <a:pPr indent="-298450" lvl="1" marL="914400" rtl="0">
              <a:lnSpc>
                <a:spcPct val="115000"/>
              </a:lnSpc>
              <a:spcBef>
                <a:spcPts val="0"/>
              </a:spcBef>
              <a:buSzPct val="100000"/>
              <a:buChar char="-"/>
            </a:pPr>
            <a:r>
              <a:rPr lang="en"/>
              <a:t>Check that the line is quiet before transmitting</a:t>
            </a:r>
          </a:p>
          <a:p>
            <a:pPr indent="-298450" lvl="1" marL="914400" rtl="0">
              <a:lnSpc>
                <a:spcPct val="115000"/>
              </a:lnSpc>
              <a:spcBef>
                <a:spcPts val="0"/>
              </a:spcBef>
              <a:buSzPct val="100000"/>
              <a:buChar char="-"/>
            </a:pPr>
            <a:r>
              <a:rPr lang="en"/>
              <a:t>If a collision is detected, then the host will stop transmitting, wait a random amount of time</a:t>
            </a:r>
          </a:p>
          <a:p>
            <a:pPr indent="-298450" lvl="1" marL="914400" rtl="0">
              <a:lnSpc>
                <a:spcPct val="115000"/>
              </a:lnSpc>
              <a:spcBef>
                <a:spcPts val="0"/>
              </a:spcBef>
              <a:buSzPct val="100000"/>
              <a:buChar char="-"/>
            </a:pPr>
            <a:r>
              <a:rPr lang="en"/>
              <a:t>Repeat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/>
              <a:t>Error Detection</a:t>
            </a:r>
          </a:p>
          <a:p>
            <a:pPr indent="-298450" lvl="0" marL="457200" rtl="0">
              <a:lnSpc>
                <a:spcPct val="115000"/>
              </a:lnSpc>
              <a:spcBef>
                <a:spcPts val="0"/>
              </a:spcBef>
              <a:buSzPct val="100000"/>
              <a:buChar char="-"/>
            </a:pPr>
            <a:r>
              <a:rPr lang="en"/>
              <a:t>Link Layer is prone to a lot of collisions and errors.</a:t>
            </a:r>
          </a:p>
          <a:p>
            <a:pPr indent="-298450" lvl="0" marL="457200" rtl="0">
              <a:lnSpc>
                <a:spcPct val="115000"/>
              </a:lnSpc>
              <a:spcBef>
                <a:spcPts val="0"/>
              </a:spcBef>
              <a:buSzPct val="100000"/>
              <a:buChar char="-"/>
            </a:pPr>
            <a:r>
              <a:rPr lang="en"/>
              <a:t>Adding some redundancy at the physical layer can greatly improve the link layer’s ability to transmit data correctly</a:t>
            </a:r>
          </a:p>
          <a:p>
            <a:pPr indent="-298450" lvl="0" marL="457200" rtl="0">
              <a:lnSpc>
                <a:spcPct val="115000"/>
              </a:lnSpc>
              <a:spcBef>
                <a:spcPts val="0"/>
              </a:spcBef>
              <a:buSzPct val="100000"/>
              <a:buChar char="-"/>
            </a:pPr>
            <a:r>
              <a:rPr lang="en"/>
              <a:t>Coding Algorithms: Reed-Solomon, Convolutional codes, Hamming codes</a:t>
            </a:r>
          </a:p>
          <a:p>
            <a:pPr indent="-298450" lvl="0" marL="457200" rtl="0">
              <a:lnSpc>
                <a:spcPct val="115000"/>
              </a:lnSpc>
              <a:spcBef>
                <a:spcPts val="0"/>
              </a:spcBef>
              <a:buSzPct val="100000"/>
              <a:buChar char="-"/>
            </a:pPr>
            <a:r>
              <a:rPr lang="en"/>
              <a:t>Proactively add some additional data so that the receiver can correct potential errors</a:t>
            </a: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6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Shape 8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8" name="Shape 8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98450" lvl="0" marL="457200" rtl="0">
              <a:lnSpc>
                <a:spcPct val="115000"/>
              </a:lnSpc>
              <a:spcBef>
                <a:spcPts val="0"/>
              </a:spcBef>
              <a:buSzPct val="100000"/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8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Shape 8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0" name="Shape 8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98450" lvl="0" marL="457200" rtl="0">
              <a:lnSpc>
                <a:spcPct val="115000"/>
              </a:lnSpc>
              <a:spcBef>
                <a:spcPts val="0"/>
              </a:spcBef>
              <a:buSzPct val="100000"/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5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Shape 8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7" name="Shape 8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Shape 8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3" name="Shape 8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Shape 2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Shape 2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Shape 2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Shape 2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Shape 2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Shape 55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6" name="Shape 56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chemeClr val="dk1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" name="Shape 60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1" name="Shape 61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" name="Shape 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71" name="Shape 71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75" name="Shape 7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lt2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82" name="Shape 8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85" name="Shape 85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6" name="Shape 86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87" name="Shape 87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88" name="Shape 88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9" name="Shape 8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</a:lstStyle>
          <a:p/>
        </p:txBody>
      </p:sp>
      <p:sp>
        <p:nvSpPr>
          <p:cNvPr id="92" name="Shape 9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" name="Shape 95"/>
          <p:cNvSpPr txBox="1"/>
          <p:nvPr>
            <p:ph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b="1" sz="14000"/>
            </a:lvl1pPr>
            <a:lvl2pPr lvl="1" algn="ctr">
              <a:spcBef>
                <a:spcPts val="0"/>
              </a:spcBef>
              <a:buSzPct val="100000"/>
              <a:defRPr b="1" sz="14000"/>
            </a:lvl2pPr>
            <a:lvl3pPr lvl="2" algn="ctr">
              <a:spcBef>
                <a:spcPts val="0"/>
              </a:spcBef>
              <a:buSzPct val="100000"/>
              <a:defRPr b="1" sz="14000"/>
            </a:lvl3pPr>
            <a:lvl4pPr lvl="3" algn="ctr">
              <a:spcBef>
                <a:spcPts val="0"/>
              </a:spcBef>
              <a:buSzPct val="100000"/>
              <a:defRPr b="1" sz="14000"/>
            </a:lvl4pPr>
            <a:lvl5pPr lvl="4" algn="ctr">
              <a:spcBef>
                <a:spcPts val="0"/>
              </a:spcBef>
              <a:buSzPct val="100000"/>
              <a:defRPr b="1" sz="14000"/>
            </a:lvl5pPr>
            <a:lvl6pPr lvl="5" algn="ctr">
              <a:spcBef>
                <a:spcPts val="0"/>
              </a:spcBef>
              <a:buSzPct val="100000"/>
              <a:defRPr b="1" sz="14000"/>
            </a:lvl6pPr>
            <a:lvl7pPr lvl="6" algn="ctr">
              <a:spcBef>
                <a:spcPts val="0"/>
              </a:spcBef>
              <a:buSzPct val="100000"/>
              <a:defRPr b="1" sz="14000"/>
            </a:lvl7pPr>
            <a:lvl8pPr lvl="7" algn="ctr">
              <a:spcBef>
                <a:spcPts val="0"/>
              </a:spcBef>
              <a:buSzPct val="100000"/>
              <a:defRPr b="1" sz="14000"/>
            </a:lvl8pPr>
            <a:lvl9pPr lvl="8" algn="ctr">
              <a:spcBef>
                <a:spcPts val="0"/>
              </a:spcBef>
              <a:buSzPct val="100000"/>
              <a:defRPr b="1" sz="14000"/>
            </a:lvl9pPr>
          </a:lstStyle>
          <a:p/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97" name="Shape 9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chemeClr val="dk1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5" name="Shape 105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6" name="Shape 106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7" name="Shape 107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8" name="Shape 10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chemeClr val="dk1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0" name="Shape 110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1" name="Shape 111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2" name="Shape 1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5" name="Shape 1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17" name="Shape 1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121" name="Shape 121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122" name="Shape 1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25" name="Shape 1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129" name="Shape 1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lt2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>
              <a:spcBef>
                <a:spcPts val="0"/>
              </a:spcBef>
              <a:buSzPct val="100000"/>
              <a:defRPr sz="4800"/>
            </a:lvl1pPr>
            <a:lvl2pPr lvl="1" rtl="0">
              <a:spcBef>
                <a:spcPts val="0"/>
              </a:spcBef>
              <a:buSzPct val="100000"/>
              <a:defRPr sz="4800"/>
            </a:lvl2pPr>
            <a:lvl3pPr lvl="2" rtl="0">
              <a:spcBef>
                <a:spcPts val="0"/>
              </a:spcBef>
              <a:buSzPct val="100000"/>
              <a:defRPr sz="4800"/>
            </a:lvl3pPr>
            <a:lvl4pPr lvl="3" rtl="0">
              <a:spcBef>
                <a:spcPts val="0"/>
              </a:spcBef>
              <a:buSzPct val="100000"/>
              <a:defRPr sz="4800"/>
            </a:lvl4pPr>
            <a:lvl5pPr lvl="4" rtl="0">
              <a:spcBef>
                <a:spcPts val="0"/>
              </a:spcBef>
              <a:buSzPct val="100000"/>
              <a:defRPr sz="4800"/>
            </a:lvl5pPr>
            <a:lvl6pPr lvl="5" rtl="0">
              <a:spcBef>
                <a:spcPts val="0"/>
              </a:spcBef>
              <a:buSzPct val="100000"/>
              <a:defRPr sz="4800"/>
            </a:lvl6pPr>
            <a:lvl7pPr lvl="6" rtl="0">
              <a:spcBef>
                <a:spcPts val="0"/>
              </a:spcBef>
              <a:buSzPct val="100000"/>
              <a:defRPr sz="4800"/>
            </a:lvl7pPr>
            <a:lvl8pPr lvl="7" rtl="0">
              <a:spcBef>
                <a:spcPts val="0"/>
              </a:spcBef>
              <a:buSzPct val="100000"/>
              <a:defRPr sz="4800"/>
            </a:lvl8pPr>
            <a:lvl9pPr lvl="8" rtl="0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32" name="Shape 1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35" name="Shape 135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6" name="Shape 136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 algn="ctr">
              <a:spcBef>
                <a:spcPts val="0"/>
              </a:spcBef>
              <a:buSzPct val="100000"/>
              <a:defRPr sz="4200"/>
            </a:lvl1pPr>
            <a:lvl2pPr lvl="1" rtl="0" algn="ctr">
              <a:spcBef>
                <a:spcPts val="0"/>
              </a:spcBef>
              <a:buSzPct val="100000"/>
              <a:defRPr sz="4200"/>
            </a:lvl2pPr>
            <a:lvl3pPr lvl="2" rtl="0" algn="ctr">
              <a:spcBef>
                <a:spcPts val="0"/>
              </a:spcBef>
              <a:buSzPct val="100000"/>
              <a:defRPr sz="4200"/>
            </a:lvl3pPr>
            <a:lvl4pPr lvl="3" rtl="0" algn="ctr">
              <a:spcBef>
                <a:spcPts val="0"/>
              </a:spcBef>
              <a:buSzPct val="100000"/>
              <a:defRPr sz="4200"/>
            </a:lvl4pPr>
            <a:lvl5pPr lvl="4" rtl="0" algn="ctr">
              <a:spcBef>
                <a:spcPts val="0"/>
              </a:spcBef>
              <a:buSzPct val="100000"/>
              <a:defRPr sz="4200"/>
            </a:lvl5pPr>
            <a:lvl6pPr lvl="5" rtl="0" algn="ctr">
              <a:spcBef>
                <a:spcPts val="0"/>
              </a:spcBef>
              <a:buSzPct val="100000"/>
              <a:defRPr sz="4200"/>
            </a:lvl6pPr>
            <a:lvl7pPr lvl="6" rtl="0" algn="ctr">
              <a:spcBef>
                <a:spcPts val="0"/>
              </a:spcBef>
              <a:buSzPct val="100000"/>
              <a:defRPr sz="4200"/>
            </a:lvl7pPr>
            <a:lvl8pPr lvl="7" rtl="0" algn="ctr">
              <a:spcBef>
                <a:spcPts val="0"/>
              </a:spcBef>
              <a:buSzPct val="100000"/>
              <a:defRPr sz="4200"/>
            </a:lvl8pPr>
            <a:lvl9pPr lvl="8" rtl="0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137" name="Shape 137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138" name="Shape 138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9" name="Shape 1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</a:lstStyle>
          <a:p/>
        </p:txBody>
      </p:sp>
      <p:sp>
        <p:nvSpPr>
          <p:cNvPr id="142" name="Shape 1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5" name="Shape 145"/>
          <p:cNvSpPr txBox="1"/>
          <p:nvPr>
            <p:ph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 algn="ctr">
              <a:spcBef>
                <a:spcPts val="0"/>
              </a:spcBef>
              <a:buSzPct val="100000"/>
              <a:defRPr b="1" sz="14000"/>
            </a:lvl1pPr>
            <a:lvl2pPr lvl="1" rtl="0" algn="ctr">
              <a:spcBef>
                <a:spcPts val="0"/>
              </a:spcBef>
              <a:buSzPct val="100000"/>
              <a:defRPr b="1" sz="14000"/>
            </a:lvl2pPr>
            <a:lvl3pPr lvl="2" rtl="0" algn="ctr">
              <a:spcBef>
                <a:spcPts val="0"/>
              </a:spcBef>
              <a:buSzPct val="100000"/>
              <a:defRPr b="1" sz="14000"/>
            </a:lvl3pPr>
            <a:lvl4pPr lvl="3" rtl="0" algn="ctr">
              <a:spcBef>
                <a:spcPts val="0"/>
              </a:spcBef>
              <a:buSzPct val="100000"/>
              <a:defRPr b="1" sz="14000"/>
            </a:lvl4pPr>
            <a:lvl5pPr lvl="4" rtl="0" algn="ctr">
              <a:spcBef>
                <a:spcPts val="0"/>
              </a:spcBef>
              <a:buSzPct val="100000"/>
              <a:defRPr b="1" sz="14000"/>
            </a:lvl5pPr>
            <a:lvl6pPr lvl="5" rtl="0" algn="ctr">
              <a:spcBef>
                <a:spcPts val="0"/>
              </a:spcBef>
              <a:buSzPct val="100000"/>
              <a:defRPr b="1" sz="14000"/>
            </a:lvl6pPr>
            <a:lvl7pPr lvl="6" rtl="0" algn="ctr">
              <a:spcBef>
                <a:spcPts val="0"/>
              </a:spcBef>
              <a:buSzPct val="100000"/>
              <a:defRPr b="1" sz="14000"/>
            </a:lvl7pPr>
            <a:lvl8pPr lvl="7" rtl="0" algn="ctr">
              <a:spcBef>
                <a:spcPts val="0"/>
              </a:spcBef>
              <a:buSzPct val="100000"/>
              <a:defRPr b="1" sz="14000"/>
            </a:lvl8pPr>
            <a:lvl9pPr lvl="8" rtl="0" algn="ctr">
              <a:spcBef>
                <a:spcPts val="0"/>
              </a:spcBef>
              <a:buSzPct val="100000"/>
              <a:defRPr b="1" sz="14000"/>
            </a:lvl9pPr>
          </a:lstStyle>
          <a:p/>
        </p:txBody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 algn="ctr">
              <a:spcBef>
                <a:spcPts val="0"/>
              </a:spcBef>
              <a:defRPr/>
            </a:lvl1pPr>
            <a:lvl2pPr lvl="1" rtl="0" algn="ctr">
              <a:spcBef>
                <a:spcPts val="0"/>
              </a:spcBef>
              <a:defRPr/>
            </a:lvl2pPr>
            <a:lvl3pPr lvl="2" rtl="0" algn="ctr">
              <a:spcBef>
                <a:spcPts val="0"/>
              </a:spcBef>
              <a:defRPr/>
            </a:lvl3pPr>
            <a:lvl4pPr lvl="3" rtl="0" algn="ctr">
              <a:spcBef>
                <a:spcPts val="0"/>
              </a:spcBef>
              <a:defRPr/>
            </a:lvl4pPr>
            <a:lvl5pPr lvl="4" rtl="0" algn="ctr">
              <a:spcBef>
                <a:spcPts val="0"/>
              </a:spcBef>
              <a:defRPr/>
            </a:lvl5pPr>
            <a:lvl6pPr lvl="5" rtl="0" algn="ctr">
              <a:spcBef>
                <a:spcPts val="0"/>
              </a:spcBef>
              <a:defRPr/>
            </a:lvl6pPr>
            <a:lvl7pPr lvl="6" rtl="0" algn="ctr">
              <a:spcBef>
                <a:spcPts val="0"/>
              </a:spcBef>
              <a:defRPr/>
            </a:lvl7pPr>
            <a:lvl8pPr lvl="7" rtl="0" algn="ctr">
              <a:spcBef>
                <a:spcPts val="0"/>
              </a:spcBef>
              <a:defRPr/>
            </a:lvl8pPr>
            <a:lvl9pPr lvl="8" rtl="0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147" name="Shape 1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2" Type="http://schemas.openxmlformats.org/officeDocument/2006/relationships/theme" Target="../theme/theme4.xml"/><Relationship Id="rId9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pearmint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pearmint">
    <p:bg>
      <p:bgPr>
        <a:solidFill>
          <a:schemeClr val="lt1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03" name="Shape 10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gif"/><Relationship Id="rId4" Type="http://schemas.openxmlformats.org/officeDocument/2006/relationships/image" Target="../media/image6.gif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5.jpg"/><Relationship Id="rId4" Type="http://schemas.openxmlformats.org/officeDocument/2006/relationships/image" Target="../media/image13.jpg"/><Relationship Id="rId5" Type="http://schemas.openxmlformats.org/officeDocument/2006/relationships/image" Target="../media/image14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6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6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Relationship Id="rId4" Type="http://schemas.openxmlformats.org/officeDocument/2006/relationships/image" Target="../media/image10.png"/><Relationship Id="rId5" Type="http://schemas.openxmlformats.org/officeDocument/2006/relationships/image" Target="../media/image9.jpg"/><Relationship Id="rId6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Intro to Computer Networks</a:t>
            </a:r>
          </a:p>
        </p:txBody>
      </p:sp>
      <p:sp>
        <p:nvSpPr>
          <p:cNvPr id="155" name="Shape 1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cxnSp>
        <p:nvCxnSpPr>
          <p:cNvPr id="156" name="Shape 156"/>
          <p:cNvCxnSpPr/>
          <p:nvPr/>
        </p:nvCxnSpPr>
        <p:spPr>
          <a:xfrm>
            <a:off x="0" y="2989875"/>
            <a:ext cx="9165900" cy="0"/>
          </a:xfrm>
          <a:prstGeom prst="straightConnector1">
            <a:avLst/>
          </a:prstGeom>
          <a:noFill/>
          <a:ln cap="flat" cmpd="sng" w="38100">
            <a:solidFill>
              <a:srgbClr val="4285F4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Domain Name System (DNS)</a:t>
            </a:r>
          </a:p>
        </p:txBody>
      </p:sp>
      <p:sp>
        <p:nvSpPr>
          <p:cNvPr id="299" name="Shape 29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300" name="Shape 300"/>
          <p:cNvSpPr txBox="1"/>
          <p:nvPr/>
        </p:nvSpPr>
        <p:spPr>
          <a:xfrm>
            <a:off x="5894550" y="813963"/>
            <a:ext cx="3126600" cy="36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30200" lvl="0" marL="457200" rtl="0">
              <a:lnSpc>
                <a:spcPct val="115000"/>
              </a:lnSpc>
              <a:spcBef>
                <a:spcPts val="0"/>
              </a:spcBef>
              <a:buSzPct val="100000"/>
              <a:buChar char="-"/>
            </a:pPr>
            <a:r>
              <a:rPr lang="en" sz="1600"/>
              <a:t>DNS is a service that maps domain names to IP addresses</a:t>
            </a:r>
          </a:p>
          <a:p>
            <a:pPr indent="-330200" lvl="0" marL="457200" rtl="0">
              <a:lnSpc>
                <a:spcPct val="115000"/>
              </a:lnSpc>
              <a:spcBef>
                <a:spcPts val="0"/>
              </a:spcBef>
              <a:buSzPct val="100000"/>
              <a:buChar char="-"/>
            </a:pPr>
            <a:r>
              <a:rPr lang="en" sz="1600"/>
              <a:t>The system must be able to map names to addresses, handle a huge number of records, have distributed control, and be able to handle individual node failures</a:t>
            </a:r>
          </a:p>
          <a:p>
            <a:pPr indent="-330200" lvl="0" marL="457200" rtl="0">
              <a:lnSpc>
                <a:spcPct val="115000"/>
              </a:lnSpc>
              <a:spcBef>
                <a:spcPts val="0"/>
              </a:spcBef>
              <a:buSzPct val="100000"/>
              <a:buChar char="-"/>
            </a:pPr>
            <a:r>
              <a:rPr lang="en" sz="1600"/>
              <a:t>Used when browsing to different domains on the world wide web</a:t>
            </a:r>
          </a:p>
        </p:txBody>
      </p:sp>
      <p:sp>
        <p:nvSpPr>
          <p:cNvPr id="301" name="Shape 301"/>
          <p:cNvSpPr/>
          <p:nvPr/>
        </p:nvSpPr>
        <p:spPr>
          <a:xfrm>
            <a:off x="224250" y="1380000"/>
            <a:ext cx="2464800" cy="3004500"/>
          </a:xfrm>
          <a:prstGeom prst="roundRect">
            <a:avLst>
              <a:gd fmla="val 16667" name="adj"/>
            </a:avLst>
          </a:prstGeom>
          <a:noFill/>
          <a:ln cap="flat" cmpd="sng" w="76200">
            <a:solidFill>
              <a:srgbClr val="4285F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2" name="Shape 302"/>
          <p:cNvSpPr/>
          <p:nvPr/>
        </p:nvSpPr>
        <p:spPr>
          <a:xfrm>
            <a:off x="3389048" y="1380050"/>
            <a:ext cx="2464800" cy="3004500"/>
          </a:xfrm>
          <a:prstGeom prst="roundRect">
            <a:avLst>
              <a:gd fmla="val 16667" name="adj"/>
            </a:avLst>
          </a:prstGeom>
          <a:noFill/>
          <a:ln cap="flat" cmpd="sng" w="76200">
            <a:solidFill>
              <a:srgbClr val="4285F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sz="1200"/>
          </a:p>
        </p:txBody>
      </p:sp>
      <p:sp>
        <p:nvSpPr>
          <p:cNvPr id="303" name="Shape 303"/>
          <p:cNvSpPr txBox="1"/>
          <p:nvPr/>
        </p:nvSpPr>
        <p:spPr>
          <a:xfrm>
            <a:off x="494187" y="911350"/>
            <a:ext cx="1725300" cy="52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500"/>
              <a:t>Domain Names</a:t>
            </a:r>
          </a:p>
        </p:txBody>
      </p:sp>
      <p:sp>
        <p:nvSpPr>
          <p:cNvPr id="304" name="Shape 304"/>
          <p:cNvSpPr txBox="1"/>
          <p:nvPr/>
        </p:nvSpPr>
        <p:spPr>
          <a:xfrm>
            <a:off x="3820996" y="911350"/>
            <a:ext cx="1600800" cy="52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500"/>
              <a:t>IP Addresses</a:t>
            </a:r>
          </a:p>
        </p:txBody>
      </p:sp>
      <p:cxnSp>
        <p:nvCxnSpPr>
          <p:cNvPr id="305" name="Shape 305"/>
          <p:cNvCxnSpPr>
            <a:stCxn id="306" idx="3"/>
            <a:endCxn id="307" idx="1"/>
          </p:cNvCxnSpPr>
          <p:nvPr/>
        </p:nvCxnSpPr>
        <p:spPr>
          <a:xfrm>
            <a:off x="1755087" y="2470125"/>
            <a:ext cx="2587500" cy="37500"/>
          </a:xfrm>
          <a:prstGeom prst="straightConnector1">
            <a:avLst/>
          </a:prstGeom>
          <a:noFill/>
          <a:ln cap="flat" cmpd="sng" w="28575">
            <a:solidFill>
              <a:srgbClr val="4285F4"/>
            </a:solidFill>
            <a:prstDash val="solid"/>
            <a:round/>
            <a:headEnd len="lg" w="lg" type="oval"/>
            <a:tailEnd len="lg" w="lg" type="triangle"/>
          </a:ln>
        </p:spPr>
      </p:cxnSp>
      <p:cxnSp>
        <p:nvCxnSpPr>
          <p:cNvPr id="308" name="Shape 308"/>
          <p:cNvCxnSpPr>
            <a:stCxn id="309" idx="3"/>
            <a:endCxn id="310" idx="1"/>
          </p:cNvCxnSpPr>
          <p:nvPr/>
        </p:nvCxnSpPr>
        <p:spPr>
          <a:xfrm>
            <a:off x="1852152" y="1854700"/>
            <a:ext cx="2445900" cy="30000"/>
          </a:xfrm>
          <a:prstGeom prst="straightConnector1">
            <a:avLst/>
          </a:prstGeom>
          <a:noFill/>
          <a:ln cap="flat" cmpd="sng" w="28575">
            <a:solidFill>
              <a:srgbClr val="4285F4"/>
            </a:solidFill>
            <a:prstDash val="solid"/>
            <a:round/>
            <a:headEnd len="lg" w="lg" type="oval"/>
            <a:tailEnd len="lg" w="lg" type="triangle"/>
          </a:ln>
        </p:spPr>
      </p:cxnSp>
      <p:cxnSp>
        <p:nvCxnSpPr>
          <p:cNvPr id="311" name="Shape 311"/>
          <p:cNvCxnSpPr>
            <a:stCxn id="312" idx="3"/>
            <a:endCxn id="313" idx="1"/>
          </p:cNvCxnSpPr>
          <p:nvPr/>
        </p:nvCxnSpPr>
        <p:spPr>
          <a:xfrm>
            <a:off x="1781160" y="3129450"/>
            <a:ext cx="2561400" cy="820800"/>
          </a:xfrm>
          <a:prstGeom prst="straightConnector1">
            <a:avLst/>
          </a:prstGeom>
          <a:noFill/>
          <a:ln cap="flat" cmpd="sng" w="28575">
            <a:solidFill>
              <a:srgbClr val="4285F4"/>
            </a:solidFill>
            <a:prstDash val="solid"/>
            <a:round/>
            <a:headEnd len="lg" w="lg" type="oval"/>
            <a:tailEnd len="lg" w="lg" type="triangle"/>
          </a:ln>
        </p:spPr>
      </p:cxnSp>
      <p:cxnSp>
        <p:nvCxnSpPr>
          <p:cNvPr id="314" name="Shape 314"/>
          <p:cNvCxnSpPr>
            <a:stCxn id="315" idx="3"/>
            <a:endCxn id="316" idx="1"/>
          </p:cNvCxnSpPr>
          <p:nvPr/>
        </p:nvCxnSpPr>
        <p:spPr>
          <a:xfrm flipH="1" rot="10800000">
            <a:off x="1745143" y="3168650"/>
            <a:ext cx="2642400" cy="761400"/>
          </a:xfrm>
          <a:prstGeom prst="straightConnector1">
            <a:avLst/>
          </a:prstGeom>
          <a:noFill/>
          <a:ln cap="flat" cmpd="sng" w="28575">
            <a:solidFill>
              <a:srgbClr val="4285F4"/>
            </a:solidFill>
            <a:prstDash val="solid"/>
            <a:round/>
            <a:headEnd len="lg" w="lg" type="oval"/>
            <a:tailEnd len="lg" w="lg" type="triangle"/>
          </a:ln>
        </p:spPr>
      </p:cxnSp>
      <p:sp>
        <p:nvSpPr>
          <p:cNvPr id="309" name="Shape 309"/>
          <p:cNvSpPr txBox="1"/>
          <p:nvPr/>
        </p:nvSpPr>
        <p:spPr>
          <a:xfrm>
            <a:off x="251352" y="1657900"/>
            <a:ext cx="160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200"/>
              <a:t>www.uwaterloo.ca</a:t>
            </a:r>
          </a:p>
        </p:txBody>
      </p:sp>
      <p:sp>
        <p:nvSpPr>
          <p:cNvPr id="310" name="Shape 310"/>
          <p:cNvSpPr txBox="1"/>
          <p:nvPr/>
        </p:nvSpPr>
        <p:spPr>
          <a:xfrm>
            <a:off x="4297953" y="1687900"/>
            <a:ext cx="12609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200"/>
              <a:t>129.97.208.23</a:t>
            </a:r>
          </a:p>
        </p:txBody>
      </p:sp>
      <p:sp>
        <p:nvSpPr>
          <p:cNvPr id="306" name="Shape 306"/>
          <p:cNvSpPr txBox="1"/>
          <p:nvPr/>
        </p:nvSpPr>
        <p:spPr>
          <a:xfrm>
            <a:off x="494187" y="2273325"/>
            <a:ext cx="12609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200"/>
              <a:t>facebook.com</a:t>
            </a:r>
          </a:p>
        </p:txBody>
      </p:sp>
      <p:sp>
        <p:nvSpPr>
          <p:cNvPr id="307" name="Shape 307"/>
          <p:cNvSpPr txBox="1"/>
          <p:nvPr/>
        </p:nvSpPr>
        <p:spPr>
          <a:xfrm>
            <a:off x="4342682" y="2313250"/>
            <a:ext cx="12609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200"/>
              <a:t>157.240.2.35</a:t>
            </a:r>
          </a:p>
        </p:txBody>
      </p:sp>
      <p:sp>
        <p:nvSpPr>
          <p:cNvPr id="313" name="Shape 313"/>
          <p:cNvSpPr txBox="1"/>
          <p:nvPr/>
        </p:nvSpPr>
        <p:spPr>
          <a:xfrm>
            <a:off x="4342682" y="3755750"/>
            <a:ext cx="12609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200"/>
              <a:t>172.217.1.174</a:t>
            </a:r>
          </a:p>
        </p:txBody>
      </p:sp>
      <p:sp>
        <p:nvSpPr>
          <p:cNvPr id="312" name="Shape 312"/>
          <p:cNvSpPr txBox="1"/>
          <p:nvPr/>
        </p:nvSpPr>
        <p:spPr>
          <a:xfrm>
            <a:off x="268260" y="2932650"/>
            <a:ext cx="15129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200"/>
              <a:t>docs.google.com</a:t>
            </a:r>
          </a:p>
        </p:txBody>
      </p:sp>
      <p:sp>
        <p:nvSpPr>
          <p:cNvPr id="315" name="Shape 315"/>
          <p:cNvSpPr txBox="1"/>
          <p:nvPr/>
        </p:nvSpPr>
        <p:spPr>
          <a:xfrm>
            <a:off x="736843" y="3735650"/>
            <a:ext cx="10083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200"/>
              <a:t>ctftime.org</a:t>
            </a:r>
          </a:p>
        </p:txBody>
      </p:sp>
      <p:sp>
        <p:nvSpPr>
          <p:cNvPr id="316" name="Shape 316"/>
          <p:cNvSpPr txBox="1"/>
          <p:nvPr/>
        </p:nvSpPr>
        <p:spPr>
          <a:xfrm>
            <a:off x="4387512" y="3011200"/>
            <a:ext cx="1215900" cy="3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200"/>
              <a:t>109.233.56.78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Domain Name System (DNS)</a:t>
            </a:r>
          </a:p>
        </p:txBody>
      </p:sp>
      <p:cxnSp>
        <p:nvCxnSpPr>
          <p:cNvPr id="322" name="Shape 322"/>
          <p:cNvCxnSpPr>
            <a:stCxn id="323" idx="6"/>
            <a:endCxn id="324" idx="2"/>
          </p:cNvCxnSpPr>
          <p:nvPr/>
        </p:nvCxnSpPr>
        <p:spPr>
          <a:xfrm>
            <a:off x="994838" y="2385155"/>
            <a:ext cx="470100" cy="671100"/>
          </a:xfrm>
          <a:prstGeom prst="bentConnector3">
            <a:avLst>
              <a:gd fmla="val 49999" name="adj1"/>
            </a:avLst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5" name="Shape 325"/>
          <p:cNvCxnSpPr>
            <a:stCxn id="323" idx="6"/>
            <a:endCxn id="326" idx="2"/>
          </p:cNvCxnSpPr>
          <p:nvPr/>
        </p:nvCxnSpPr>
        <p:spPr>
          <a:xfrm flipH="1" rot="10800000">
            <a:off x="994838" y="1805255"/>
            <a:ext cx="461700" cy="579900"/>
          </a:xfrm>
          <a:prstGeom prst="bentConnector3">
            <a:avLst>
              <a:gd fmla="val 49998" name="adj1"/>
            </a:avLst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7" name="Shape 327"/>
          <p:cNvCxnSpPr>
            <a:stCxn id="328" idx="3"/>
            <a:endCxn id="329" idx="2"/>
          </p:cNvCxnSpPr>
          <p:nvPr/>
        </p:nvCxnSpPr>
        <p:spPr>
          <a:xfrm flipH="1" rot="10800000">
            <a:off x="2180055" y="992284"/>
            <a:ext cx="296100" cy="813000"/>
          </a:xfrm>
          <a:prstGeom prst="bentConnector3">
            <a:avLst>
              <a:gd fmla="val 50006" name="adj1"/>
            </a:avLst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0" name="Shape 330"/>
          <p:cNvCxnSpPr>
            <a:stCxn id="328" idx="3"/>
            <a:endCxn id="331" idx="2"/>
          </p:cNvCxnSpPr>
          <p:nvPr/>
        </p:nvCxnSpPr>
        <p:spPr>
          <a:xfrm>
            <a:off x="2180055" y="1805284"/>
            <a:ext cx="296100" cy="135300"/>
          </a:xfrm>
          <a:prstGeom prst="bentConnector3">
            <a:avLst>
              <a:gd fmla="val 50006" name="adj1"/>
            </a:avLst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2" name="Shape 332"/>
          <p:cNvCxnSpPr>
            <a:stCxn id="333" idx="3"/>
            <a:endCxn id="334" idx="2"/>
          </p:cNvCxnSpPr>
          <p:nvPr/>
        </p:nvCxnSpPr>
        <p:spPr>
          <a:xfrm flipH="1" rot="10800000">
            <a:off x="1993322" y="2732662"/>
            <a:ext cx="485100" cy="323700"/>
          </a:xfrm>
          <a:prstGeom prst="bentConnector3">
            <a:avLst>
              <a:gd fmla="val 50002" name="adj1"/>
            </a:avLst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5" name="Shape 335"/>
          <p:cNvCxnSpPr>
            <a:stCxn id="333" idx="3"/>
            <a:endCxn id="336" idx="2"/>
          </p:cNvCxnSpPr>
          <p:nvPr/>
        </p:nvCxnSpPr>
        <p:spPr>
          <a:xfrm>
            <a:off x="1993322" y="3056362"/>
            <a:ext cx="485100" cy="587700"/>
          </a:xfrm>
          <a:prstGeom prst="bentConnector3">
            <a:avLst>
              <a:gd fmla="val 50002" name="adj1"/>
            </a:avLst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37" name="Shape 337"/>
          <p:cNvGrpSpPr/>
          <p:nvPr/>
        </p:nvGrpSpPr>
        <p:grpSpPr>
          <a:xfrm>
            <a:off x="2476208" y="801549"/>
            <a:ext cx="875768" cy="381731"/>
            <a:chOff x="4217325" y="1018950"/>
            <a:chExt cx="1018809" cy="319200"/>
          </a:xfrm>
        </p:grpSpPr>
        <p:sp>
          <p:nvSpPr>
            <p:cNvPr id="338" name="Shape 338"/>
            <p:cNvSpPr/>
            <p:nvPr/>
          </p:nvSpPr>
          <p:spPr>
            <a:xfrm>
              <a:off x="4391334" y="1018950"/>
              <a:ext cx="844800" cy="319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300">
                  <a:latin typeface="Roboto"/>
                  <a:ea typeface="Roboto"/>
                  <a:cs typeface="Roboto"/>
                  <a:sym typeface="Roboto"/>
                </a:rPr>
                <a:t>google</a:t>
              </a:r>
            </a:p>
          </p:txBody>
        </p:sp>
        <p:sp>
          <p:nvSpPr>
            <p:cNvPr id="329" name="Shape 329"/>
            <p:cNvSpPr/>
            <p:nvPr/>
          </p:nvSpPr>
          <p:spPr>
            <a:xfrm>
              <a:off x="4217325" y="1091550"/>
              <a:ext cx="174000" cy="174000"/>
            </a:xfrm>
            <a:prstGeom prst="ellipse">
              <a:avLst/>
            </a:prstGeom>
            <a:solidFill>
              <a:srgbClr val="F4C23C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 sz="1300"/>
            </a:p>
          </p:txBody>
        </p:sp>
      </p:grpSp>
      <p:grpSp>
        <p:nvGrpSpPr>
          <p:cNvPr id="339" name="Shape 339"/>
          <p:cNvGrpSpPr/>
          <p:nvPr/>
        </p:nvGrpSpPr>
        <p:grpSpPr>
          <a:xfrm>
            <a:off x="311733" y="2194293"/>
            <a:ext cx="683106" cy="381731"/>
            <a:chOff x="777922" y="2412153"/>
            <a:chExt cx="794678" cy="319200"/>
          </a:xfrm>
        </p:grpSpPr>
        <p:sp>
          <p:nvSpPr>
            <p:cNvPr id="340" name="Shape 340"/>
            <p:cNvSpPr/>
            <p:nvPr/>
          </p:nvSpPr>
          <p:spPr>
            <a:xfrm>
              <a:off x="777922" y="2412153"/>
              <a:ext cx="614700" cy="319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 rtl="0" algn="r">
                <a:spcBef>
                  <a:spcPts val="0"/>
                </a:spcBef>
                <a:buNone/>
              </a:pPr>
              <a:r>
                <a:rPr lang="en" sz="1300">
                  <a:latin typeface="Roboto"/>
                  <a:ea typeface="Roboto"/>
                  <a:cs typeface="Roboto"/>
                  <a:sym typeface="Roboto"/>
                </a:rPr>
                <a:t>root</a:t>
              </a:r>
            </a:p>
          </p:txBody>
        </p:sp>
        <p:sp>
          <p:nvSpPr>
            <p:cNvPr id="323" name="Shape 323"/>
            <p:cNvSpPr/>
            <p:nvPr/>
          </p:nvSpPr>
          <p:spPr>
            <a:xfrm>
              <a:off x="1398600" y="2484750"/>
              <a:ext cx="174000" cy="174000"/>
            </a:xfrm>
            <a:prstGeom prst="ellipse">
              <a:avLst/>
            </a:prstGeom>
            <a:solidFill>
              <a:srgbClr val="B0230D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 rtl="0" algn="r">
                <a:spcBef>
                  <a:spcPts val="0"/>
                </a:spcBef>
                <a:buNone/>
              </a:pPr>
              <a:r>
                <a:t/>
              </a:r>
              <a:endParaRPr sz="1300"/>
            </a:p>
          </p:txBody>
        </p:sp>
      </p:grpSp>
      <p:grpSp>
        <p:nvGrpSpPr>
          <p:cNvPr id="341" name="Shape 341"/>
          <p:cNvGrpSpPr/>
          <p:nvPr/>
        </p:nvGrpSpPr>
        <p:grpSpPr>
          <a:xfrm>
            <a:off x="1464955" y="2865496"/>
            <a:ext cx="528367" cy="381731"/>
            <a:chOff x="2274825" y="3348150"/>
            <a:chExt cx="702896" cy="319200"/>
          </a:xfrm>
        </p:grpSpPr>
        <p:sp>
          <p:nvSpPr>
            <p:cNvPr id="333" name="Shape 333"/>
            <p:cNvSpPr/>
            <p:nvPr/>
          </p:nvSpPr>
          <p:spPr>
            <a:xfrm>
              <a:off x="2448821" y="3348150"/>
              <a:ext cx="528900" cy="319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300">
                  <a:latin typeface="Roboto"/>
                  <a:ea typeface="Roboto"/>
                  <a:cs typeface="Roboto"/>
                  <a:sym typeface="Roboto"/>
                </a:rPr>
                <a:t>ca</a:t>
              </a:r>
            </a:p>
          </p:txBody>
        </p:sp>
        <p:sp>
          <p:nvSpPr>
            <p:cNvPr id="324" name="Shape 324"/>
            <p:cNvSpPr/>
            <p:nvPr/>
          </p:nvSpPr>
          <p:spPr>
            <a:xfrm>
              <a:off x="2274825" y="3420750"/>
              <a:ext cx="174000" cy="174000"/>
            </a:xfrm>
            <a:prstGeom prst="ellipse">
              <a:avLst/>
            </a:prstGeom>
            <a:solidFill>
              <a:srgbClr val="F0660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 sz="1300"/>
            </a:p>
          </p:txBody>
        </p:sp>
      </p:grpSp>
      <p:grpSp>
        <p:nvGrpSpPr>
          <p:cNvPr id="342" name="Shape 342"/>
          <p:cNvGrpSpPr/>
          <p:nvPr/>
        </p:nvGrpSpPr>
        <p:grpSpPr>
          <a:xfrm>
            <a:off x="2476208" y="1767176"/>
            <a:ext cx="1165875" cy="381731"/>
            <a:chOff x="4217325" y="1933350"/>
            <a:chExt cx="1356300" cy="319200"/>
          </a:xfrm>
        </p:grpSpPr>
        <p:sp>
          <p:nvSpPr>
            <p:cNvPr id="343" name="Shape 343"/>
            <p:cNvSpPr/>
            <p:nvPr/>
          </p:nvSpPr>
          <p:spPr>
            <a:xfrm>
              <a:off x="4391325" y="1933350"/>
              <a:ext cx="1182300" cy="319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300">
                  <a:latin typeface="Roboto"/>
                  <a:ea typeface="Roboto"/>
                  <a:cs typeface="Roboto"/>
                  <a:sym typeface="Roboto"/>
                </a:rPr>
                <a:t>netflix</a:t>
              </a:r>
            </a:p>
          </p:txBody>
        </p:sp>
        <p:sp>
          <p:nvSpPr>
            <p:cNvPr id="331" name="Shape 331"/>
            <p:cNvSpPr/>
            <p:nvPr/>
          </p:nvSpPr>
          <p:spPr>
            <a:xfrm>
              <a:off x="4217325" y="1991250"/>
              <a:ext cx="174000" cy="174000"/>
            </a:xfrm>
            <a:prstGeom prst="ellipse">
              <a:avLst/>
            </a:prstGeom>
            <a:solidFill>
              <a:srgbClr val="F4C23C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 sz="1300"/>
            </a:p>
          </p:txBody>
        </p:sp>
      </p:grpSp>
      <p:grpSp>
        <p:nvGrpSpPr>
          <p:cNvPr id="344" name="Shape 344"/>
          <p:cNvGrpSpPr/>
          <p:nvPr/>
        </p:nvGrpSpPr>
        <p:grpSpPr>
          <a:xfrm>
            <a:off x="2478518" y="2541934"/>
            <a:ext cx="1165875" cy="381731"/>
            <a:chOff x="4217325" y="2890950"/>
            <a:chExt cx="1356300" cy="319200"/>
          </a:xfrm>
        </p:grpSpPr>
        <p:sp>
          <p:nvSpPr>
            <p:cNvPr id="345" name="Shape 345"/>
            <p:cNvSpPr/>
            <p:nvPr/>
          </p:nvSpPr>
          <p:spPr>
            <a:xfrm>
              <a:off x="4391325" y="2890950"/>
              <a:ext cx="1182300" cy="319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300">
                  <a:latin typeface="Roboto"/>
                  <a:ea typeface="Roboto"/>
                  <a:cs typeface="Roboto"/>
                  <a:sym typeface="Roboto"/>
                </a:rPr>
                <a:t>yahoo</a:t>
              </a:r>
            </a:p>
          </p:txBody>
        </p:sp>
        <p:sp>
          <p:nvSpPr>
            <p:cNvPr id="334" name="Shape 334"/>
            <p:cNvSpPr/>
            <p:nvPr/>
          </p:nvSpPr>
          <p:spPr>
            <a:xfrm>
              <a:off x="4217325" y="2963550"/>
              <a:ext cx="174000" cy="174000"/>
            </a:xfrm>
            <a:prstGeom prst="ellipse">
              <a:avLst/>
            </a:prstGeom>
            <a:solidFill>
              <a:srgbClr val="F4C23C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 sz="1300"/>
            </a:p>
          </p:txBody>
        </p:sp>
      </p:grpSp>
      <p:grpSp>
        <p:nvGrpSpPr>
          <p:cNvPr id="346" name="Shape 346"/>
          <p:cNvGrpSpPr/>
          <p:nvPr/>
        </p:nvGrpSpPr>
        <p:grpSpPr>
          <a:xfrm>
            <a:off x="2478518" y="3453219"/>
            <a:ext cx="1122556" cy="381731"/>
            <a:chOff x="4217325" y="3805360"/>
            <a:chExt cx="1305906" cy="319200"/>
          </a:xfrm>
        </p:grpSpPr>
        <p:sp>
          <p:nvSpPr>
            <p:cNvPr id="347" name="Shape 347"/>
            <p:cNvSpPr/>
            <p:nvPr/>
          </p:nvSpPr>
          <p:spPr>
            <a:xfrm>
              <a:off x="4391331" y="3805360"/>
              <a:ext cx="1131900" cy="319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300">
                  <a:latin typeface="Roboto"/>
                  <a:ea typeface="Roboto"/>
                  <a:cs typeface="Roboto"/>
                  <a:sym typeface="Roboto"/>
                </a:rPr>
                <a:t>uwaterloo</a:t>
              </a:r>
            </a:p>
          </p:txBody>
        </p:sp>
        <p:sp>
          <p:nvSpPr>
            <p:cNvPr id="336" name="Shape 336"/>
            <p:cNvSpPr/>
            <p:nvPr/>
          </p:nvSpPr>
          <p:spPr>
            <a:xfrm>
              <a:off x="4217325" y="3877950"/>
              <a:ext cx="174000" cy="174000"/>
            </a:xfrm>
            <a:prstGeom prst="ellipse">
              <a:avLst/>
            </a:prstGeom>
            <a:solidFill>
              <a:srgbClr val="F4C23C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 sz="1300"/>
            </a:p>
          </p:txBody>
        </p:sp>
      </p:grpSp>
      <p:cxnSp>
        <p:nvCxnSpPr>
          <p:cNvPr id="348" name="Shape 348"/>
          <p:cNvCxnSpPr>
            <a:stCxn id="347" idx="3"/>
            <a:endCxn id="349" idx="2"/>
          </p:cNvCxnSpPr>
          <p:nvPr/>
        </p:nvCxnSpPr>
        <p:spPr>
          <a:xfrm>
            <a:off x="3601075" y="3644085"/>
            <a:ext cx="262500" cy="600"/>
          </a:xfrm>
          <a:prstGeom prst="bentConnector3">
            <a:avLst>
              <a:gd fmla="val 49984" name="adj1"/>
            </a:avLst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0" name="Shape 350"/>
          <p:cNvCxnSpPr>
            <a:stCxn id="347" idx="3"/>
            <a:endCxn id="351" idx="2"/>
          </p:cNvCxnSpPr>
          <p:nvPr/>
        </p:nvCxnSpPr>
        <p:spPr>
          <a:xfrm>
            <a:off x="3601075" y="3644085"/>
            <a:ext cx="262500" cy="911400"/>
          </a:xfrm>
          <a:prstGeom prst="bentConnector3">
            <a:avLst>
              <a:gd fmla="val 49984" name="adj1"/>
            </a:avLst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52" name="Shape 352"/>
          <p:cNvGrpSpPr/>
          <p:nvPr/>
        </p:nvGrpSpPr>
        <p:grpSpPr>
          <a:xfrm>
            <a:off x="3863549" y="3453225"/>
            <a:ext cx="590292" cy="381731"/>
            <a:chOff x="4217325" y="2890950"/>
            <a:chExt cx="686705" cy="319200"/>
          </a:xfrm>
        </p:grpSpPr>
        <p:sp>
          <p:nvSpPr>
            <p:cNvPr id="353" name="Shape 353"/>
            <p:cNvSpPr/>
            <p:nvPr/>
          </p:nvSpPr>
          <p:spPr>
            <a:xfrm>
              <a:off x="4391330" y="2890950"/>
              <a:ext cx="512700" cy="319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300">
                  <a:latin typeface="Roboto"/>
                  <a:ea typeface="Roboto"/>
                  <a:cs typeface="Roboto"/>
                  <a:sym typeface="Roboto"/>
                </a:rPr>
                <a:t>cs</a:t>
              </a:r>
            </a:p>
          </p:txBody>
        </p:sp>
        <p:sp>
          <p:nvSpPr>
            <p:cNvPr id="349" name="Shape 349"/>
            <p:cNvSpPr/>
            <p:nvPr/>
          </p:nvSpPr>
          <p:spPr>
            <a:xfrm>
              <a:off x="4217325" y="2963550"/>
              <a:ext cx="174000" cy="174000"/>
            </a:xfrm>
            <a:prstGeom prst="ellipse">
              <a:avLst/>
            </a:prstGeom>
            <a:solidFill>
              <a:srgbClr val="F4C23C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 sz="1300"/>
            </a:p>
          </p:txBody>
        </p:sp>
      </p:grpSp>
      <p:grpSp>
        <p:nvGrpSpPr>
          <p:cNvPr id="354" name="Shape 354"/>
          <p:cNvGrpSpPr/>
          <p:nvPr/>
        </p:nvGrpSpPr>
        <p:grpSpPr>
          <a:xfrm>
            <a:off x="3863549" y="4364498"/>
            <a:ext cx="1165875" cy="381731"/>
            <a:chOff x="4217325" y="3805350"/>
            <a:chExt cx="1356300" cy="319200"/>
          </a:xfrm>
        </p:grpSpPr>
        <p:sp>
          <p:nvSpPr>
            <p:cNvPr id="355" name="Shape 355"/>
            <p:cNvSpPr/>
            <p:nvPr/>
          </p:nvSpPr>
          <p:spPr>
            <a:xfrm>
              <a:off x="4391325" y="3805350"/>
              <a:ext cx="1182300" cy="319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300">
                  <a:latin typeface="Roboto"/>
                  <a:ea typeface="Roboto"/>
                  <a:cs typeface="Roboto"/>
                  <a:sym typeface="Roboto"/>
                </a:rPr>
                <a:t>www</a:t>
              </a:r>
            </a:p>
          </p:txBody>
        </p:sp>
        <p:sp>
          <p:nvSpPr>
            <p:cNvPr id="351" name="Shape 351"/>
            <p:cNvSpPr/>
            <p:nvPr/>
          </p:nvSpPr>
          <p:spPr>
            <a:xfrm>
              <a:off x="4217325" y="3877950"/>
              <a:ext cx="174000" cy="174000"/>
            </a:xfrm>
            <a:prstGeom prst="ellipse">
              <a:avLst/>
            </a:prstGeom>
            <a:solidFill>
              <a:srgbClr val="F4C23C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 sz="1300"/>
            </a:p>
          </p:txBody>
        </p:sp>
      </p:grpSp>
      <p:grpSp>
        <p:nvGrpSpPr>
          <p:cNvPr id="356" name="Shape 356"/>
          <p:cNvGrpSpPr/>
          <p:nvPr/>
        </p:nvGrpSpPr>
        <p:grpSpPr>
          <a:xfrm>
            <a:off x="3863549" y="2541934"/>
            <a:ext cx="1165875" cy="381731"/>
            <a:chOff x="4217325" y="2890950"/>
            <a:chExt cx="1356300" cy="319200"/>
          </a:xfrm>
        </p:grpSpPr>
        <p:sp>
          <p:nvSpPr>
            <p:cNvPr id="357" name="Shape 357"/>
            <p:cNvSpPr/>
            <p:nvPr/>
          </p:nvSpPr>
          <p:spPr>
            <a:xfrm>
              <a:off x="4391325" y="2890950"/>
              <a:ext cx="1182300" cy="319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300">
                  <a:latin typeface="Roboto"/>
                  <a:ea typeface="Roboto"/>
                  <a:cs typeface="Roboto"/>
                  <a:sym typeface="Roboto"/>
                </a:rPr>
                <a:t>ctf</a:t>
              </a:r>
            </a:p>
          </p:txBody>
        </p:sp>
        <p:sp>
          <p:nvSpPr>
            <p:cNvPr id="358" name="Shape 358"/>
            <p:cNvSpPr/>
            <p:nvPr/>
          </p:nvSpPr>
          <p:spPr>
            <a:xfrm>
              <a:off x="4217325" y="2963550"/>
              <a:ext cx="174000" cy="174000"/>
            </a:xfrm>
            <a:prstGeom prst="ellipse">
              <a:avLst/>
            </a:prstGeom>
            <a:solidFill>
              <a:srgbClr val="F4C23C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 sz="1300"/>
            </a:p>
          </p:txBody>
        </p:sp>
      </p:grpSp>
      <p:cxnSp>
        <p:nvCxnSpPr>
          <p:cNvPr id="359" name="Shape 359"/>
          <p:cNvCxnSpPr>
            <a:stCxn id="347" idx="3"/>
            <a:endCxn id="358" idx="2"/>
          </p:cNvCxnSpPr>
          <p:nvPr/>
        </p:nvCxnSpPr>
        <p:spPr>
          <a:xfrm flipH="1" rot="10800000">
            <a:off x="3601075" y="2732685"/>
            <a:ext cx="262500" cy="911400"/>
          </a:xfrm>
          <a:prstGeom prst="bentConnector3">
            <a:avLst>
              <a:gd fmla="val 49984" name="adj1"/>
            </a:avLst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0" name="Shape 360"/>
          <p:cNvCxnSpPr>
            <a:stCxn id="338" idx="3"/>
            <a:endCxn id="361" idx="2"/>
          </p:cNvCxnSpPr>
          <p:nvPr/>
        </p:nvCxnSpPr>
        <p:spPr>
          <a:xfrm>
            <a:off x="3351977" y="992415"/>
            <a:ext cx="511500" cy="507300"/>
          </a:xfrm>
          <a:prstGeom prst="bentConnector3">
            <a:avLst>
              <a:gd fmla="val 50001" name="adj1"/>
            </a:avLst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62" name="Shape 362"/>
          <p:cNvGrpSpPr/>
          <p:nvPr/>
        </p:nvGrpSpPr>
        <p:grpSpPr>
          <a:xfrm>
            <a:off x="3863549" y="1308804"/>
            <a:ext cx="1165875" cy="381731"/>
            <a:chOff x="4217325" y="3805350"/>
            <a:chExt cx="1356300" cy="319200"/>
          </a:xfrm>
        </p:grpSpPr>
        <p:sp>
          <p:nvSpPr>
            <p:cNvPr id="363" name="Shape 363"/>
            <p:cNvSpPr/>
            <p:nvPr/>
          </p:nvSpPr>
          <p:spPr>
            <a:xfrm>
              <a:off x="4391325" y="3805350"/>
              <a:ext cx="1182300" cy="319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300">
                  <a:latin typeface="Roboto"/>
                  <a:ea typeface="Roboto"/>
                  <a:cs typeface="Roboto"/>
                  <a:sym typeface="Roboto"/>
                </a:rPr>
                <a:t>maps</a:t>
              </a:r>
            </a:p>
          </p:txBody>
        </p:sp>
        <p:sp>
          <p:nvSpPr>
            <p:cNvPr id="361" name="Shape 361"/>
            <p:cNvSpPr/>
            <p:nvPr/>
          </p:nvSpPr>
          <p:spPr>
            <a:xfrm>
              <a:off x="4217325" y="3877950"/>
              <a:ext cx="174000" cy="174000"/>
            </a:xfrm>
            <a:prstGeom prst="ellipse">
              <a:avLst/>
            </a:prstGeom>
            <a:solidFill>
              <a:srgbClr val="F4C23C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 sz="1300"/>
            </a:p>
          </p:txBody>
        </p:sp>
      </p:grpSp>
      <p:grpSp>
        <p:nvGrpSpPr>
          <p:cNvPr id="364" name="Shape 364"/>
          <p:cNvGrpSpPr/>
          <p:nvPr/>
        </p:nvGrpSpPr>
        <p:grpSpPr>
          <a:xfrm>
            <a:off x="3863549" y="719353"/>
            <a:ext cx="1165875" cy="381731"/>
            <a:chOff x="4217325" y="2890950"/>
            <a:chExt cx="1356300" cy="319200"/>
          </a:xfrm>
        </p:grpSpPr>
        <p:sp>
          <p:nvSpPr>
            <p:cNvPr id="365" name="Shape 365"/>
            <p:cNvSpPr/>
            <p:nvPr/>
          </p:nvSpPr>
          <p:spPr>
            <a:xfrm>
              <a:off x="4391325" y="2890950"/>
              <a:ext cx="1182300" cy="319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300">
                  <a:latin typeface="Roboto"/>
                  <a:ea typeface="Roboto"/>
                  <a:cs typeface="Roboto"/>
                  <a:sym typeface="Roboto"/>
                </a:rPr>
                <a:t>drive</a:t>
              </a:r>
            </a:p>
          </p:txBody>
        </p:sp>
        <p:sp>
          <p:nvSpPr>
            <p:cNvPr id="366" name="Shape 366"/>
            <p:cNvSpPr/>
            <p:nvPr/>
          </p:nvSpPr>
          <p:spPr>
            <a:xfrm>
              <a:off x="4217325" y="2963550"/>
              <a:ext cx="174000" cy="174000"/>
            </a:xfrm>
            <a:prstGeom prst="ellipse">
              <a:avLst/>
            </a:prstGeom>
            <a:solidFill>
              <a:srgbClr val="F4C23C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 sz="1300"/>
            </a:p>
          </p:txBody>
        </p:sp>
      </p:grpSp>
      <p:cxnSp>
        <p:nvCxnSpPr>
          <p:cNvPr id="367" name="Shape 367"/>
          <p:cNvCxnSpPr>
            <a:stCxn id="338" idx="3"/>
            <a:endCxn id="366" idx="2"/>
          </p:cNvCxnSpPr>
          <p:nvPr/>
        </p:nvCxnSpPr>
        <p:spPr>
          <a:xfrm flipH="1" rot="10800000">
            <a:off x="3351977" y="910215"/>
            <a:ext cx="511500" cy="82200"/>
          </a:xfrm>
          <a:prstGeom prst="bentConnector3">
            <a:avLst>
              <a:gd fmla="val 50002" name="adj1"/>
            </a:avLst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8" name="Shape 368"/>
          <p:cNvCxnSpPr>
            <a:stCxn id="353" idx="3"/>
            <a:endCxn id="369" idx="2"/>
          </p:cNvCxnSpPr>
          <p:nvPr/>
        </p:nvCxnSpPr>
        <p:spPr>
          <a:xfrm>
            <a:off x="4453841" y="3644090"/>
            <a:ext cx="363300" cy="600"/>
          </a:xfrm>
          <a:prstGeom prst="bentConnector3">
            <a:avLst>
              <a:gd fmla="val 50002" name="adj1"/>
            </a:avLst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70" name="Shape 370"/>
          <p:cNvGrpSpPr/>
          <p:nvPr/>
        </p:nvGrpSpPr>
        <p:grpSpPr>
          <a:xfrm>
            <a:off x="4817159" y="3453219"/>
            <a:ext cx="972999" cy="381731"/>
            <a:chOff x="4217325" y="3805360"/>
            <a:chExt cx="1131921" cy="319200"/>
          </a:xfrm>
        </p:grpSpPr>
        <p:sp>
          <p:nvSpPr>
            <p:cNvPr id="371" name="Shape 371"/>
            <p:cNvSpPr/>
            <p:nvPr/>
          </p:nvSpPr>
          <p:spPr>
            <a:xfrm>
              <a:off x="4391346" y="3805360"/>
              <a:ext cx="957900" cy="319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300">
                  <a:latin typeface="Roboto"/>
                  <a:ea typeface="Roboto"/>
                  <a:cs typeface="Roboto"/>
                  <a:sym typeface="Roboto"/>
                </a:rPr>
                <a:t>student</a:t>
              </a:r>
            </a:p>
          </p:txBody>
        </p:sp>
        <p:sp>
          <p:nvSpPr>
            <p:cNvPr id="369" name="Shape 369"/>
            <p:cNvSpPr/>
            <p:nvPr/>
          </p:nvSpPr>
          <p:spPr>
            <a:xfrm>
              <a:off x="4217325" y="3877950"/>
              <a:ext cx="174000" cy="174000"/>
            </a:xfrm>
            <a:prstGeom prst="ellipse">
              <a:avLst/>
            </a:prstGeom>
            <a:solidFill>
              <a:srgbClr val="F4C23C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 sz="1300"/>
            </a:p>
          </p:txBody>
        </p:sp>
      </p:grpSp>
      <p:grpSp>
        <p:nvGrpSpPr>
          <p:cNvPr id="372" name="Shape 372"/>
          <p:cNvGrpSpPr/>
          <p:nvPr/>
        </p:nvGrpSpPr>
        <p:grpSpPr>
          <a:xfrm>
            <a:off x="1463658" y="4116625"/>
            <a:ext cx="684145" cy="381731"/>
            <a:chOff x="2274825" y="1476147"/>
            <a:chExt cx="878686" cy="319200"/>
          </a:xfrm>
        </p:grpSpPr>
        <p:sp>
          <p:nvSpPr>
            <p:cNvPr id="373" name="Shape 373"/>
            <p:cNvSpPr/>
            <p:nvPr/>
          </p:nvSpPr>
          <p:spPr>
            <a:xfrm>
              <a:off x="2448811" y="1476147"/>
              <a:ext cx="704700" cy="319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300">
                  <a:latin typeface="Roboto"/>
                  <a:ea typeface="Roboto"/>
                  <a:cs typeface="Roboto"/>
                  <a:sym typeface="Roboto"/>
                </a:rPr>
                <a:t>org</a:t>
              </a:r>
            </a:p>
          </p:txBody>
        </p:sp>
        <p:sp>
          <p:nvSpPr>
            <p:cNvPr id="374" name="Shape 374"/>
            <p:cNvSpPr/>
            <p:nvPr/>
          </p:nvSpPr>
          <p:spPr>
            <a:xfrm>
              <a:off x="2274825" y="1548750"/>
              <a:ext cx="174000" cy="174000"/>
            </a:xfrm>
            <a:prstGeom prst="ellipse">
              <a:avLst/>
            </a:prstGeom>
            <a:solidFill>
              <a:srgbClr val="F0660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 sz="1300"/>
            </a:p>
          </p:txBody>
        </p:sp>
      </p:grpSp>
      <p:cxnSp>
        <p:nvCxnSpPr>
          <p:cNvPr id="375" name="Shape 375"/>
          <p:cNvCxnSpPr>
            <a:stCxn id="323" idx="6"/>
            <a:endCxn id="374" idx="2"/>
          </p:cNvCxnSpPr>
          <p:nvPr/>
        </p:nvCxnSpPr>
        <p:spPr>
          <a:xfrm>
            <a:off x="994838" y="2385155"/>
            <a:ext cx="468900" cy="1922400"/>
          </a:xfrm>
          <a:prstGeom prst="bentConnector3">
            <a:avLst>
              <a:gd fmla="val 50006" name="adj1"/>
            </a:avLst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76" name="Shape 376"/>
          <p:cNvGrpSpPr/>
          <p:nvPr/>
        </p:nvGrpSpPr>
        <p:grpSpPr>
          <a:xfrm>
            <a:off x="1456687" y="727644"/>
            <a:ext cx="661218" cy="381731"/>
            <a:chOff x="2274825" y="1476160"/>
            <a:chExt cx="769215" cy="319200"/>
          </a:xfrm>
        </p:grpSpPr>
        <p:sp>
          <p:nvSpPr>
            <p:cNvPr id="377" name="Shape 377"/>
            <p:cNvSpPr/>
            <p:nvPr/>
          </p:nvSpPr>
          <p:spPr>
            <a:xfrm>
              <a:off x="2448840" y="1476160"/>
              <a:ext cx="595200" cy="319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300">
                  <a:latin typeface="Roboto"/>
                  <a:ea typeface="Roboto"/>
                  <a:cs typeface="Roboto"/>
                  <a:sym typeface="Roboto"/>
                </a:rPr>
                <a:t>edu</a:t>
              </a:r>
            </a:p>
          </p:txBody>
        </p:sp>
        <p:sp>
          <p:nvSpPr>
            <p:cNvPr id="378" name="Shape 378"/>
            <p:cNvSpPr/>
            <p:nvPr/>
          </p:nvSpPr>
          <p:spPr>
            <a:xfrm>
              <a:off x="2274825" y="1548750"/>
              <a:ext cx="174000" cy="174000"/>
            </a:xfrm>
            <a:prstGeom prst="ellipse">
              <a:avLst/>
            </a:prstGeom>
            <a:solidFill>
              <a:srgbClr val="F0660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 sz="1300"/>
            </a:p>
          </p:txBody>
        </p:sp>
      </p:grpSp>
      <p:cxnSp>
        <p:nvCxnSpPr>
          <p:cNvPr id="379" name="Shape 379"/>
          <p:cNvCxnSpPr>
            <a:stCxn id="378" idx="2"/>
            <a:endCxn id="323" idx="6"/>
          </p:cNvCxnSpPr>
          <p:nvPr/>
        </p:nvCxnSpPr>
        <p:spPr>
          <a:xfrm flipH="1">
            <a:off x="994987" y="918498"/>
            <a:ext cx="461700" cy="1466700"/>
          </a:xfrm>
          <a:prstGeom prst="bentConnector3">
            <a:avLst>
              <a:gd fmla="val 49998" name="adj1"/>
            </a:avLst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80" name="Shape 380"/>
          <p:cNvGrpSpPr/>
          <p:nvPr/>
        </p:nvGrpSpPr>
        <p:grpSpPr>
          <a:xfrm>
            <a:off x="1456687" y="1614418"/>
            <a:ext cx="723367" cy="381731"/>
            <a:chOff x="2274825" y="1476147"/>
            <a:chExt cx="841516" cy="319200"/>
          </a:xfrm>
        </p:grpSpPr>
        <p:sp>
          <p:nvSpPr>
            <p:cNvPr id="328" name="Shape 328"/>
            <p:cNvSpPr/>
            <p:nvPr/>
          </p:nvSpPr>
          <p:spPr>
            <a:xfrm>
              <a:off x="2448841" y="1476147"/>
              <a:ext cx="667500" cy="319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300">
                  <a:latin typeface="Roboto"/>
                  <a:ea typeface="Roboto"/>
                  <a:cs typeface="Roboto"/>
                  <a:sym typeface="Roboto"/>
                </a:rPr>
                <a:t>com</a:t>
              </a:r>
            </a:p>
          </p:txBody>
        </p:sp>
        <p:sp>
          <p:nvSpPr>
            <p:cNvPr id="326" name="Shape 326"/>
            <p:cNvSpPr/>
            <p:nvPr/>
          </p:nvSpPr>
          <p:spPr>
            <a:xfrm>
              <a:off x="2274825" y="1548750"/>
              <a:ext cx="174000" cy="174000"/>
            </a:xfrm>
            <a:prstGeom prst="ellipse">
              <a:avLst/>
            </a:prstGeom>
            <a:solidFill>
              <a:srgbClr val="F0660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 sz="1300"/>
            </a:p>
          </p:txBody>
        </p:sp>
      </p:grpSp>
      <p:cxnSp>
        <p:nvCxnSpPr>
          <p:cNvPr id="381" name="Shape 381"/>
          <p:cNvCxnSpPr>
            <a:stCxn id="371" idx="3"/>
            <a:endCxn id="382" idx="2"/>
          </p:cNvCxnSpPr>
          <p:nvPr/>
        </p:nvCxnSpPr>
        <p:spPr>
          <a:xfrm>
            <a:off x="5790158" y="3644085"/>
            <a:ext cx="266400" cy="600"/>
          </a:xfrm>
          <a:prstGeom prst="bentConnector3">
            <a:avLst>
              <a:gd fmla="val 49985" name="adj1"/>
            </a:avLst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83" name="Shape 383"/>
          <p:cNvGrpSpPr/>
          <p:nvPr/>
        </p:nvGrpSpPr>
        <p:grpSpPr>
          <a:xfrm>
            <a:off x="6056463" y="3453569"/>
            <a:ext cx="810789" cy="381731"/>
            <a:chOff x="4217325" y="3805353"/>
            <a:chExt cx="943217" cy="319200"/>
          </a:xfrm>
        </p:grpSpPr>
        <p:sp>
          <p:nvSpPr>
            <p:cNvPr id="384" name="Shape 384"/>
            <p:cNvSpPr/>
            <p:nvPr/>
          </p:nvSpPr>
          <p:spPr>
            <a:xfrm>
              <a:off x="4391342" y="3805353"/>
              <a:ext cx="769200" cy="319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300">
                  <a:latin typeface="Roboto"/>
                  <a:ea typeface="Roboto"/>
                  <a:cs typeface="Roboto"/>
                  <a:sym typeface="Roboto"/>
                </a:rPr>
                <a:t>www</a:t>
              </a:r>
            </a:p>
          </p:txBody>
        </p:sp>
        <p:sp>
          <p:nvSpPr>
            <p:cNvPr id="382" name="Shape 382"/>
            <p:cNvSpPr/>
            <p:nvPr/>
          </p:nvSpPr>
          <p:spPr>
            <a:xfrm>
              <a:off x="4217325" y="3877950"/>
              <a:ext cx="174000" cy="174000"/>
            </a:xfrm>
            <a:prstGeom prst="ellipse">
              <a:avLst/>
            </a:prstGeom>
            <a:solidFill>
              <a:srgbClr val="F4C23C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 sz="1300"/>
            </a:p>
          </p:txBody>
        </p:sp>
      </p:grpSp>
      <p:sp>
        <p:nvSpPr>
          <p:cNvPr id="385" name="Shape 38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386" name="Shape 386"/>
          <p:cNvSpPr txBox="1"/>
          <p:nvPr/>
        </p:nvSpPr>
        <p:spPr>
          <a:xfrm>
            <a:off x="4657975" y="801550"/>
            <a:ext cx="4174200" cy="26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30200" lvl="0" marL="457200" rtl="0">
              <a:lnSpc>
                <a:spcPct val="115000"/>
              </a:lnSpc>
              <a:spcBef>
                <a:spcPts val="0"/>
              </a:spcBef>
              <a:buSzPct val="100000"/>
              <a:buChar char="-"/>
            </a:pPr>
            <a:r>
              <a:rPr lang="en" sz="1600"/>
              <a:t>DNS Servers are structured into hierarchies to allow distributed control</a:t>
            </a:r>
          </a:p>
          <a:p>
            <a:pPr indent="-330200" lvl="0" marL="457200" rtl="0">
              <a:lnSpc>
                <a:spcPct val="115000"/>
              </a:lnSpc>
              <a:spcBef>
                <a:spcPts val="0"/>
              </a:spcBef>
              <a:buSzPct val="100000"/>
              <a:buChar char="-"/>
            </a:pPr>
            <a:r>
              <a:rPr lang="en" sz="1600"/>
              <a:t>Structure goes from root -&gt; Top Level Domains -&gt; Domains</a:t>
            </a:r>
          </a:p>
          <a:p>
            <a:pPr indent="-330200" lvl="0" marL="457200" rtl="0">
              <a:lnSpc>
                <a:spcPct val="115000"/>
              </a:lnSpc>
              <a:spcBef>
                <a:spcPts val="0"/>
              </a:spcBef>
              <a:buSzPct val="100000"/>
              <a:buChar char="-"/>
            </a:pPr>
            <a:r>
              <a:rPr lang="en" sz="1600"/>
              <a:t>Each zone of domain names can be separately administered. </a:t>
            </a:r>
          </a:p>
          <a:p>
            <a:pPr indent="-330200" lvl="0" marL="457200" rtl="0">
              <a:lnSpc>
                <a:spcPct val="115000"/>
              </a:lnSpc>
              <a:spcBef>
                <a:spcPts val="0"/>
              </a:spcBef>
              <a:buSzPct val="100000"/>
              <a:buChar char="-"/>
            </a:pPr>
            <a:r>
              <a:rPr lang="en" sz="1600"/>
              <a:t>Servers can be replicated (can have multiple servers responding to queries for same domain)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Domain Name System (DNS)</a:t>
            </a:r>
          </a:p>
        </p:txBody>
      </p:sp>
      <p:sp>
        <p:nvSpPr>
          <p:cNvPr id="392" name="Shape 392"/>
          <p:cNvSpPr txBox="1"/>
          <p:nvPr/>
        </p:nvSpPr>
        <p:spPr>
          <a:xfrm>
            <a:off x="1740150" y="1234950"/>
            <a:ext cx="5663700" cy="22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600"/>
              <a:t>Clients perform recursive queries to DNS resolvers which returns the desired IP address</a:t>
            </a: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600"/>
              <a:t>Resolvers perform non-recursive queries to DNS servers which return results one step at a time</a:t>
            </a: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600"/>
              <a:t>Resolvers cache results to increase efficiency of future queries</a:t>
            </a:r>
          </a:p>
          <a:p>
            <a:pPr indent="-330200" lvl="0" marL="457200" rtl="0">
              <a:spcBef>
                <a:spcPts val="0"/>
              </a:spcBef>
              <a:buSzPct val="100000"/>
              <a:buChar char="-"/>
            </a:pPr>
            <a:r>
              <a:rPr lang="en" sz="1600"/>
              <a:t>See the following slide for a visual representation of a DNS Query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Shape 397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Domain Name System (DNS)</a:t>
            </a:r>
          </a:p>
        </p:txBody>
      </p:sp>
      <p:pic>
        <p:nvPicPr>
          <p:cNvPr descr="server.png" id="398" name="Shape 3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21479" y="3416768"/>
            <a:ext cx="833674" cy="123702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erver.png" id="399" name="Shape 3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15260" y="1289835"/>
            <a:ext cx="833674" cy="123702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erver.png" id="400" name="Shape 4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69950" y="1289830"/>
            <a:ext cx="833678" cy="123702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erver.png" id="401" name="Shape 4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16517" y="3523855"/>
            <a:ext cx="833674" cy="123702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erver.png" id="402" name="Shape 4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3523855"/>
            <a:ext cx="833674" cy="1237020"/>
          </a:xfrm>
          <a:prstGeom prst="rect">
            <a:avLst/>
          </a:prstGeom>
          <a:noFill/>
          <a:ln>
            <a:noFill/>
          </a:ln>
        </p:spPr>
      </p:pic>
      <p:sp>
        <p:nvSpPr>
          <p:cNvPr id="403" name="Shape 403"/>
          <p:cNvSpPr txBox="1"/>
          <p:nvPr/>
        </p:nvSpPr>
        <p:spPr>
          <a:xfrm>
            <a:off x="346232" y="3063063"/>
            <a:ext cx="833400" cy="3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Client</a:t>
            </a:r>
          </a:p>
        </p:txBody>
      </p:sp>
      <p:sp>
        <p:nvSpPr>
          <p:cNvPr id="404" name="Shape 404"/>
          <p:cNvSpPr txBox="1"/>
          <p:nvPr/>
        </p:nvSpPr>
        <p:spPr>
          <a:xfrm>
            <a:off x="7521479" y="2902488"/>
            <a:ext cx="1310700" cy="3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Domain</a:t>
            </a:r>
          </a:p>
        </p:txBody>
      </p:sp>
      <p:sp>
        <p:nvSpPr>
          <p:cNvPr id="405" name="Shape 405"/>
          <p:cNvSpPr txBox="1"/>
          <p:nvPr/>
        </p:nvSpPr>
        <p:spPr>
          <a:xfrm>
            <a:off x="6515342" y="775500"/>
            <a:ext cx="2305500" cy="3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Top Level Domain </a:t>
            </a:r>
          </a:p>
        </p:txBody>
      </p:sp>
      <p:sp>
        <p:nvSpPr>
          <p:cNvPr id="406" name="Shape 406"/>
          <p:cNvSpPr txBox="1"/>
          <p:nvPr/>
        </p:nvSpPr>
        <p:spPr>
          <a:xfrm>
            <a:off x="3869978" y="775500"/>
            <a:ext cx="833400" cy="3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Root</a:t>
            </a:r>
          </a:p>
        </p:txBody>
      </p:sp>
      <p:sp>
        <p:nvSpPr>
          <p:cNvPr id="407" name="Shape 407"/>
          <p:cNvSpPr txBox="1"/>
          <p:nvPr/>
        </p:nvSpPr>
        <p:spPr>
          <a:xfrm>
            <a:off x="2556657" y="3063063"/>
            <a:ext cx="1153500" cy="3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Resolver</a:t>
            </a:r>
          </a:p>
        </p:txBody>
      </p:sp>
      <p:cxnSp>
        <p:nvCxnSpPr>
          <p:cNvPr id="408" name="Shape 408"/>
          <p:cNvCxnSpPr>
            <a:stCxn id="402" idx="3"/>
            <a:endCxn id="401" idx="1"/>
          </p:cNvCxnSpPr>
          <p:nvPr/>
        </p:nvCxnSpPr>
        <p:spPr>
          <a:xfrm>
            <a:off x="1145374" y="4142365"/>
            <a:ext cx="1571100" cy="0"/>
          </a:xfrm>
          <a:prstGeom prst="straightConnector1">
            <a:avLst/>
          </a:prstGeom>
          <a:noFill/>
          <a:ln cap="flat" cmpd="sng" w="28575">
            <a:solidFill>
              <a:srgbClr val="4285F4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409" name="Shape 409"/>
          <p:cNvSpPr txBox="1"/>
          <p:nvPr/>
        </p:nvSpPr>
        <p:spPr>
          <a:xfrm>
            <a:off x="1068125" y="3689350"/>
            <a:ext cx="1725600" cy="38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600"/>
              <a:t>cs.uwaterloo.ca?</a:t>
            </a:r>
          </a:p>
        </p:txBody>
      </p:sp>
      <p:cxnSp>
        <p:nvCxnSpPr>
          <p:cNvPr id="410" name="Shape 410"/>
          <p:cNvCxnSpPr/>
          <p:nvPr/>
        </p:nvCxnSpPr>
        <p:spPr>
          <a:xfrm flipH="1" rot="10800000">
            <a:off x="3699950" y="2233175"/>
            <a:ext cx="2718900" cy="1513500"/>
          </a:xfrm>
          <a:prstGeom prst="straightConnector1">
            <a:avLst/>
          </a:prstGeom>
          <a:noFill/>
          <a:ln cap="flat" cmpd="sng" w="28575">
            <a:solidFill>
              <a:srgbClr val="EA9999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411" name="Shape 411"/>
          <p:cNvCxnSpPr/>
          <p:nvPr/>
        </p:nvCxnSpPr>
        <p:spPr>
          <a:xfrm flipH="1">
            <a:off x="3474000" y="2507400"/>
            <a:ext cx="532500" cy="672600"/>
          </a:xfrm>
          <a:prstGeom prst="straightConnector1">
            <a:avLst/>
          </a:prstGeom>
          <a:noFill/>
          <a:ln cap="flat" cmpd="sng" w="28575">
            <a:solidFill>
              <a:srgbClr val="B6D7A8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412" name="Shape 412"/>
          <p:cNvSpPr txBox="1"/>
          <p:nvPr/>
        </p:nvSpPr>
        <p:spPr>
          <a:xfrm>
            <a:off x="3812075" y="2813075"/>
            <a:ext cx="833400" cy="353700"/>
          </a:xfrm>
          <a:prstGeom prst="rect">
            <a:avLst/>
          </a:prstGeom>
          <a:noFill/>
          <a:ln cap="flat" cmpd="sng" w="19050">
            <a:solidFill>
              <a:srgbClr val="B6D7A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600"/>
              <a:t>x.x.x.x</a:t>
            </a:r>
          </a:p>
        </p:txBody>
      </p:sp>
      <p:cxnSp>
        <p:nvCxnSpPr>
          <p:cNvPr id="413" name="Shape 413"/>
          <p:cNvCxnSpPr/>
          <p:nvPr/>
        </p:nvCxnSpPr>
        <p:spPr>
          <a:xfrm flipH="1" rot="10800000">
            <a:off x="3217482" y="2401263"/>
            <a:ext cx="594600" cy="661800"/>
          </a:xfrm>
          <a:prstGeom prst="straightConnector1">
            <a:avLst/>
          </a:prstGeom>
          <a:noFill/>
          <a:ln cap="flat" cmpd="sng" w="28575">
            <a:solidFill>
              <a:srgbClr val="B6D7A8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414" name="Shape 414"/>
          <p:cNvSpPr txBox="1"/>
          <p:nvPr/>
        </p:nvSpPr>
        <p:spPr>
          <a:xfrm>
            <a:off x="2913300" y="2324825"/>
            <a:ext cx="560700" cy="353700"/>
          </a:xfrm>
          <a:prstGeom prst="rect">
            <a:avLst/>
          </a:prstGeom>
          <a:noFill/>
          <a:ln cap="flat" cmpd="sng" w="19050">
            <a:solidFill>
              <a:srgbClr val="B6D7A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600"/>
              <a:t>ca?</a:t>
            </a:r>
          </a:p>
        </p:txBody>
      </p:sp>
      <p:sp>
        <p:nvSpPr>
          <p:cNvPr id="415" name="Shape 415"/>
          <p:cNvSpPr txBox="1"/>
          <p:nvPr/>
        </p:nvSpPr>
        <p:spPr>
          <a:xfrm>
            <a:off x="4919888" y="2020750"/>
            <a:ext cx="1226700" cy="353700"/>
          </a:xfrm>
          <a:prstGeom prst="rect">
            <a:avLst/>
          </a:prstGeom>
          <a:noFill/>
          <a:ln cap="flat" cmpd="sng" w="19050">
            <a:solidFill>
              <a:srgbClr val="EA999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600"/>
              <a:t>uwaterloo?</a:t>
            </a:r>
          </a:p>
        </p:txBody>
      </p:sp>
      <p:cxnSp>
        <p:nvCxnSpPr>
          <p:cNvPr id="416" name="Shape 416"/>
          <p:cNvCxnSpPr/>
          <p:nvPr/>
        </p:nvCxnSpPr>
        <p:spPr>
          <a:xfrm flipH="1">
            <a:off x="3742200" y="2526850"/>
            <a:ext cx="2830800" cy="1541700"/>
          </a:xfrm>
          <a:prstGeom prst="straightConnector1">
            <a:avLst/>
          </a:prstGeom>
          <a:noFill/>
          <a:ln cap="flat" cmpd="sng" w="28575">
            <a:solidFill>
              <a:srgbClr val="EA9999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417" name="Shape 417"/>
          <p:cNvSpPr txBox="1"/>
          <p:nvPr/>
        </p:nvSpPr>
        <p:spPr>
          <a:xfrm>
            <a:off x="5774175" y="3002125"/>
            <a:ext cx="833700" cy="353700"/>
          </a:xfrm>
          <a:prstGeom prst="rect">
            <a:avLst/>
          </a:prstGeom>
          <a:noFill/>
          <a:ln cap="flat" cmpd="sng" w="28575">
            <a:solidFill>
              <a:srgbClr val="EA999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600"/>
              <a:t>x.x.x.x</a:t>
            </a:r>
          </a:p>
        </p:txBody>
      </p:sp>
      <p:cxnSp>
        <p:nvCxnSpPr>
          <p:cNvPr id="418" name="Shape 418"/>
          <p:cNvCxnSpPr/>
          <p:nvPr/>
        </p:nvCxnSpPr>
        <p:spPr>
          <a:xfrm flipH="1" rot="10800000">
            <a:off x="3812075" y="4195275"/>
            <a:ext cx="3419700" cy="27900"/>
          </a:xfrm>
          <a:prstGeom prst="straightConnector1">
            <a:avLst/>
          </a:prstGeom>
          <a:noFill/>
          <a:ln cap="flat" cmpd="sng" w="28575">
            <a:solidFill>
              <a:srgbClr val="B4A7D6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419" name="Shape 419"/>
          <p:cNvSpPr txBox="1"/>
          <p:nvPr/>
        </p:nvSpPr>
        <p:spPr>
          <a:xfrm>
            <a:off x="5213575" y="3782238"/>
            <a:ext cx="1725600" cy="353700"/>
          </a:xfrm>
          <a:prstGeom prst="rect">
            <a:avLst/>
          </a:prstGeom>
          <a:noFill/>
          <a:ln cap="flat" cmpd="sng" w="28575">
            <a:solidFill>
              <a:srgbClr val="B4A7D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600"/>
              <a:t>cs.uwaterloo.ca?</a:t>
            </a:r>
          </a:p>
        </p:txBody>
      </p:sp>
      <p:cxnSp>
        <p:nvCxnSpPr>
          <p:cNvPr id="420" name="Shape 420"/>
          <p:cNvCxnSpPr/>
          <p:nvPr/>
        </p:nvCxnSpPr>
        <p:spPr>
          <a:xfrm flipH="1">
            <a:off x="3756100" y="4419400"/>
            <a:ext cx="3447600" cy="27900"/>
          </a:xfrm>
          <a:prstGeom prst="straightConnector1">
            <a:avLst/>
          </a:prstGeom>
          <a:noFill/>
          <a:ln cap="flat" cmpd="sng" w="28575">
            <a:solidFill>
              <a:srgbClr val="B4A7D6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421" name="Shape 421"/>
          <p:cNvSpPr txBox="1"/>
          <p:nvPr/>
        </p:nvSpPr>
        <p:spPr>
          <a:xfrm>
            <a:off x="5269625" y="4503475"/>
            <a:ext cx="1485600" cy="387300"/>
          </a:xfrm>
          <a:prstGeom prst="rect">
            <a:avLst/>
          </a:prstGeom>
          <a:noFill/>
          <a:ln cap="flat" cmpd="sng" w="28575">
            <a:solidFill>
              <a:srgbClr val="B4A7D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600"/>
              <a:t>129.97.173.41</a:t>
            </a:r>
          </a:p>
        </p:txBody>
      </p:sp>
      <p:cxnSp>
        <p:nvCxnSpPr>
          <p:cNvPr id="422" name="Shape 422"/>
          <p:cNvCxnSpPr/>
          <p:nvPr/>
        </p:nvCxnSpPr>
        <p:spPr>
          <a:xfrm rot="10800000">
            <a:off x="1149175" y="4503475"/>
            <a:ext cx="1541700" cy="0"/>
          </a:xfrm>
          <a:prstGeom prst="straightConnector1">
            <a:avLst/>
          </a:prstGeom>
          <a:noFill/>
          <a:ln cap="flat" cmpd="sng" w="28575">
            <a:solidFill>
              <a:srgbClr val="4285F4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423" name="Shape 423"/>
          <p:cNvSpPr txBox="1"/>
          <p:nvPr/>
        </p:nvSpPr>
        <p:spPr>
          <a:xfrm>
            <a:off x="1188150" y="4503475"/>
            <a:ext cx="1485600" cy="3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600"/>
              <a:t>129.97.173.41</a:t>
            </a:r>
          </a:p>
        </p:txBody>
      </p:sp>
      <p:sp>
        <p:nvSpPr>
          <p:cNvPr id="424" name="Shape 4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Shape 429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Transport Layer - TCP</a:t>
            </a:r>
          </a:p>
        </p:txBody>
      </p:sp>
      <p:sp>
        <p:nvSpPr>
          <p:cNvPr id="430" name="Shape 4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431" name="Shape 431"/>
          <p:cNvSpPr txBox="1"/>
          <p:nvPr/>
        </p:nvSpPr>
        <p:spPr>
          <a:xfrm>
            <a:off x="504550" y="1083825"/>
            <a:ext cx="7904400" cy="283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330200" lvl="0" marL="457200" rtl="0">
              <a:lnSpc>
                <a:spcPct val="115000"/>
              </a:lnSpc>
              <a:spcBef>
                <a:spcPts val="0"/>
              </a:spcBef>
              <a:buSzPct val="100000"/>
              <a:buChar char="-"/>
            </a:pPr>
            <a:r>
              <a:rPr lang="en" sz="1600"/>
              <a:t>Most commonly used transport protocol: TCP (Transmission Control Protocol)</a:t>
            </a:r>
          </a:p>
          <a:p>
            <a:pPr indent="-330200" lvl="0" marL="457200" rtl="0">
              <a:lnSpc>
                <a:spcPct val="115000"/>
              </a:lnSpc>
              <a:spcBef>
                <a:spcPts val="0"/>
              </a:spcBef>
              <a:buSzPct val="100000"/>
              <a:buChar char="-"/>
            </a:pPr>
            <a:r>
              <a:rPr lang="en" sz="1600"/>
              <a:t>P</a:t>
            </a:r>
            <a:r>
              <a:rPr lang="en" sz="1600"/>
              <a:t>rovides a reliable, end-to-end, bidirectional byte stream service</a:t>
            </a:r>
          </a:p>
          <a:p>
            <a:pPr indent="-330200" lvl="0" marL="457200" rtl="0">
              <a:lnSpc>
                <a:spcPct val="115000"/>
              </a:lnSpc>
              <a:spcBef>
                <a:spcPts val="0"/>
              </a:spcBef>
              <a:buSzPct val="100000"/>
              <a:buChar char="-"/>
            </a:pPr>
            <a:r>
              <a:rPr lang="en" sz="1600"/>
              <a:t>TCP Properties:</a:t>
            </a:r>
          </a:p>
          <a:p>
            <a:pPr indent="-330200" lvl="1" marL="914400" rtl="0">
              <a:lnSpc>
                <a:spcPct val="115000"/>
              </a:lnSpc>
              <a:spcBef>
                <a:spcPts val="0"/>
              </a:spcBef>
              <a:buSzPct val="100000"/>
              <a:buChar char="-"/>
            </a:pPr>
            <a:r>
              <a:rPr lang="en" sz="1600"/>
              <a:t>Acknowledgements to indicate that data has been delivered</a:t>
            </a:r>
          </a:p>
          <a:p>
            <a:pPr indent="-330200" lvl="1" marL="914400" rtl="0">
              <a:lnSpc>
                <a:spcPct val="115000"/>
              </a:lnSpc>
              <a:spcBef>
                <a:spcPts val="0"/>
              </a:spcBef>
              <a:buSzPct val="100000"/>
              <a:buChar char="-"/>
            </a:pPr>
            <a:r>
              <a:rPr lang="en" sz="1600"/>
              <a:t>Checksums to detect corrupt data</a:t>
            </a:r>
          </a:p>
          <a:p>
            <a:pPr indent="-330200" lvl="1" marL="914400" rtl="0">
              <a:lnSpc>
                <a:spcPct val="115000"/>
              </a:lnSpc>
              <a:spcBef>
                <a:spcPts val="0"/>
              </a:spcBef>
              <a:buSzPct val="100000"/>
              <a:buChar char="-"/>
            </a:pPr>
            <a:r>
              <a:rPr lang="en" sz="1600"/>
              <a:t>Sequence numbers to detect missing data</a:t>
            </a:r>
          </a:p>
          <a:p>
            <a:pPr indent="-330200" lvl="1" marL="914400" rtl="0">
              <a:lnSpc>
                <a:spcPct val="115000"/>
              </a:lnSpc>
              <a:spcBef>
                <a:spcPts val="0"/>
              </a:spcBef>
              <a:buSzPct val="100000"/>
              <a:buChar char="-"/>
            </a:pPr>
            <a:r>
              <a:rPr lang="en" sz="1600"/>
              <a:t>Flow-control to prevent overrunning the receiver</a:t>
            </a:r>
          </a:p>
          <a:p>
            <a:pPr indent="-330200" lvl="1" marL="914400" rtl="0">
              <a:lnSpc>
                <a:spcPct val="115000"/>
              </a:lnSpc>
              <a:spcBef>
                <a:spcPts val="0"/>
              </a:spcBef>
              <a:buSzPct val="100000"/>
              <a:buChar char="-"/>
            </a:pPr>
            <a:r>
              <a:rPr lang="en" sz="1600"/>
              <a:t>Data is delivered to the application in the sequence that is was transmitted.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Shape 436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Transport Layer - TCP</a:t>
            </a:r>
          </a:p>
        </p:txBody>
      </p:sp>
      <p:sp>
        <p:nvSpPr>
          <p:cNvPr id="437" name="Shape 4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438" name="Shape 438"/>
          <p:cNvSpPr/>
          <p:nvPr/>
        </p:nvSpPr>
        <p:spPr>
          <a:xfrm>
            <a:off x="886350" y="851125"/>
            <a:ext cx="140100" cy="3307500"/>
          </a:xfrm>
          <a:prstGeom prst="roundRect">
            <a:avLst>
              <a:gd fmla="val 16667" name="adj"/>
            </a:avLst>
          </a:prstGeom>
          <a:solidFill>
            <a:srgbClr val="4285F4"/>
          </a:solidFill>
          <a:ln cap="flat" cmpd="sng" w="9525">
            <a:solidFill>
              <a:srgbClr val="4285F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9" name="Shape 439"/>
          <p:cNvSpPr/>
          <p:nvPr/>
        </p:nvSpPr>
        <p:spPr>
          <a:xfrm>
            <a:off x="5383375" y="851125"/>
            <a:ext cx="140100" cy="3307500"/>
          </a:xfrm>
          <a:prstGeom prst="roundRect">
            <a:avLst>
              <a:gd fmla="val 16667" name="adj"/>
            </a:avLst>
          </a:prstGeom>
          <a:solidFill>
            <a:srgbClr val="4285F4"/>
          </a:solidFill>
          <a:ln cap="flat" cmpd="sng" w="9525">
            <a:solidFill>
              <a:srgbClr val="4285F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0" name="Shape 440"/>
          <p:cNvSpPr txBox="1"/>
          <p:nvPr/>
        </p:nvSpPr>
        <p:spPr>
          <a:xfrm>
            <a:off x="311700" y="4158625"/>
            <a:ext cx="1289400" cy="50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600"/>
              <a:t>Host A</a:t>
            </a:r>
          </a:p>
        </p:txBody>
      </p:sp>
      <p:sp>
        <p:nvSpPr>
          <p:cNvPr id="441" name="Shape 441"/>
          <p:cNvSpPr txBox="1"/>
          <p:nvPr/>
        </p:nvSpPr>
        <p:spPr>
          <a:xfrm>
            <a:off x="4808725" y="4158625"/>
            <a:ext cx="1289400" cy="50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600"/>
              <a:t>Host B</a:t>
            </a:r>
          </a:p>
        </p:txBody>
      </p:sp>
      <p:cxnSp>
        <p:nvCxnSpPr>
          <p:cNvPr id="442" name="Shape 442"/>
          <p:cNvCxnSpPr/>
          <p:nvPr/>
        </p:nvCxnSpPr>
        <p:spPr>
          <a:xfrm>
            <a:off x="1054525" y="1187475"/>
            <a:ext cx="4344600" cy="588600"/>
          </a:xfrm>
          <a:prstGeom prst="straightConnector1">
            <a:avLst/>
          </a:prstGeom>
          <a:noFill/>
          <a:ln cap="flat" cmpd="sng" w="38100">
            <a:solidFill>
              <a:srgbClr val="4285F4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443" name="Shape 443"/>
          <p:cNvSpPr txBox="1"/>
          <p:nvPr/>
        </p:nvSpPr>
        <p:spPr>
          <a:xfrm rot="480171">
            <a:off x="2876411" y="1047334"/>
            <a:ext cx="706783" cy="39354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000"/>
              <a:t>SYN</a:t>
            </a:r>
          </a:p>
        </p:txBody>
      </p:sp>
      <p:cxnSp>
        <p:nvCxnSpPr>
          <p:cNvPr id="444" name="Shape 444"/>
          <p:cNvCxnSpPr/>
          <p:nvPr/>
        </p:nvCxnSpPr>
        <p:spPr>
          <a:xfrm flipH="1">
            <a:off x="1054600" y="2000350"/>
            <a:ext cx="4288500" cy="840900"/>
          </a:xfrm>
          <a:prstGeom prst="straightConnector1">
            <a:avLst/>
          </a:prstGeom>
          <a:noFill/>
          <a:ln cap="flat" cmpd="sng" w="38100">
            <a:solidFill>
              <a:srgbClr val="4285F4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445" name="Shape 445"/>
          <p:cNvSpPr txBox="1"/>
          <p:nvPr/>
        </p:nvSpPr>
        <p:spPr>
          <a:xfrm rot="-697415">
            <a:off x="2035503" y="2064135"/>
            <a:ext cx="1429414" cy="39355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000"/>
              <a:t>SYN, ACK</a:t>
            </a:r>
          </a:p>
        </p:txBody>
      </p:sp>
      <p:cxnSp>
        <p:nvCxnSpPr>
          <p:cNvPr id="446" name="Shape 446"/>
          <p:cNvCxnSpPr/>
          <p:nvPr/>
        </p:nvCxnSpPr>
        <p:spPr>
          <a:xfrm>
            <a:off x="1054525" y="3121550"/>
            <a:ext cx="4288500" cy="672600"/>
          </a:xfrm>
          <a:prstGeom prst="straightConnector1">
            <a:avLst/>
          </a:prstGeom>
          <a:noFill/>
          <a:ln cap="flat" cmpd="sng" w="38100">
            <a:solidFill>
              <a:srgbClr val="4285F4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447" name="Shape 447"/>
          <p:cNvSpPr txBox="1"/>
          <p:nvPr/>
        </p:nvSpPr>
        <p:spPr>
          <a:xfrm rot="525286">
            <a:off x="2848388" y="3065501"/>
            <a:ext cx="758841" cy="393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2000"/>
              <a:t>ACK</a:t>
            </a:r>
          </a:p>
        </p:txBody>
      </p:sp>
      <p:sp>
        <p:nvSpPr>
          <p:cNvPr id="448" name="Shape 448"/>
          <p:cNvSpPr txBox="1"/>
          <p:nvPr/>
        </p:nvSpPr>
        <p:spPr>
          <a:xfrm>
            <a:off x="6057300" y="1128150"/>
            <a:ext cx="2775000" cy="28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600"/>
              <a:t>TCP Connection Setup:</a:t>
            </a: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1600"/>
              <a:t>A sends SYN (synchronize) message to B</a:t>
            </a: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1600"/>
              <a:t>B acknowledges SYN message from A and sends back SYN message</a:t>
            </a:r>
          </a:p>
          <a:p>
            <a:pPr indent="-330200" lvl="0" marL="457200">
              <a:spcBef>
                <a:spcPts val="0"/>
              </a:spcBef>
              <a:buSzPct val="100000"/>
              <a:buAutoNum type="arabicPeriod"/>
            </a:pPr>
            <a:r>
              <a:rPr lang="en" sz="1600"/>
              <a:t>A acknowledges SYN message from B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Shape 453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Transport Layer - TCP</a:t>
            </a:r>
          </a:p>
        </p:txBody>
      </p:sp>
      <p:sp>
        <p:nvSpPr>
          <p:cNvPr id="454" name="Shape 4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455" name="Shape 455"/>
          <p:cNvSpPr/>
          <p:nvPr/>
        </p:nvSpPr>
        <p:spPr>
          <a:xfrm>
            <a:off x="918975" y="875375"/>
            <a:ext cx="140100" cy="3307500"/>
          </a:xfrm>
          <a:prstGeom prst="roundRect">
            <a:avLst>
              <a:gd fmla="val 16667" name="adj"/>
            </a:avLst>
          </a:prstGeom>
          <a:solidFill>
            <a:srgbClr val="4285F4"/>
          </a:solidFill>
          <a:ln cap="flat" cmpd="sng" w="9525">
            <a:solidFill>
              <a:srgbClr val="4285F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6" name="Shape 456"/>
          <p:cNvSpPr/>
          <p:nvPr/>
        </p:nvSpPr>
        <p:spPr>
          <a:xfrm>
            <a:off x="5416000" y="875375"/>
            <a:ext cx="140100" cy="3307500"/>
          </a:xfrm>
          <a:prstGeom prst="roundRect">
            <a:avLst>
              <a:gd fmla="val 16667" name="adj"/>
            </a:avLst>
          </a:prstGeom>
          <a:solidFill>
            <a:srgbClr val="4285F4"/>
          </a:solidFill>
          <a:ln cap="flat" cmpd="sng" w="9525">
            <a:solidFill>
              <a:srgbClr val="4285F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7" name="Shape 457"/>
          <p:cNvSpPr txBox="1"/>
          <p:nvPr/>
        </p:nvSpPr>
        <p:spPr>
          <a:xfrm>
            <a:off x="344325" y="4182875"/>
            <a:ext cx="1289400" cy="50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600"/>
              <a:t>Host A</a:t>
            </a:r>
          </a:p>
        </p:txBody>
      </p:sp>
      <p:sp>
        <p:nvSpPr>
          <p:cNvPr id="458" name="Shape 458"/>
          <p:cNvSpPr txBox="1"/>
          <p:nvPr/>
        </p:nvSpPr>
        <p:spPr>
          <a:xfrm>
            <a:off x="4841350" y="4182875"/>
            <a:ext cx="1289400" cy="50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600"/>
              <a:t>Host B</a:t>
            </a:r>
          </a:p>
        </p:txBody>
      </p:sp>
      <p:cxnSp>
        <p:nvCxnSpPr>
          <p:cNvPr id="459" name="Shape 459"/>
          <p:cNvCxnSpPr/>
          <p:nvPr/>
        </p:nvCxnSpPr>
        <p:spPr>
          <a:xfrm>
            <a:off x="1087150" y="1211725"/>
            <a:ext cx="4344600" cy="588600"/>
          </a:xfrm>
          <a:prstGeom prst="straightConnector1">
            <a:avLst/>
          </a:prstGeom>
          <a:noFill/>
          <a:ln cap="flat" cmpd="sng" w="38100">
            <a:solidFill>
              <a:srgbClr val="4285F4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460" name="Shape 460"/>
          <p:cNvSpPr txBox="1"/>
          <p:nvPr/>
        </p:nvSpPr>
        <p:spPr>
          <a:xfrm rot="480171">
            <a:off x="2909036" y="1071584"/>
            <a:ext cx="706783" cy="39354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000"/>
              <a:t>FIN</a:t>
            </a:r>
          </a:p>
        </p:txBody>
      </p:sp>
      <p:cxnSp>
        <p:nvCxnSpPr>
          <p:cNvPr id="461" name="Shape 461"/>
          <p:cNvCxnSpPr/>
          <p:nvPr/>
        </p:nvCxnSpPr>
        <p:spPr>
          <a:xfrm flipH="1">
            <a:off x="1087225" y="2024600"/>
            <a:ext cx="4288500" cy="840900"/>
          </a:xfrm>
          <a:prstGeom prst="straightConnector1">
            <a:avLst/>
          </a:prstGeom>
          <a:noFill/>
          <a:ln cap="flat" cmpd="sng" w="38100">
            <a:solidFill>
              <a:srgbClr val="4285F4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462" name="Shape 462"/>
          <p:cNvSpPr txBox="1"/>
          <p:nvPr/>
        </p:nvSpPr>
        <p:spPr>
          <a:xfrm rot="-696794">
            <a:off x="2577862" y="2055464"/>
            <a:ext cx="922484" cy="39355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000"/>
              <a:t> ACK</a:t>
            </a:r>
          </a:p>
        </p:txBody>
      </p:sp>
      <p:cxnSp>
        <p:nvCxnSpPr>
          <p:cNvPr id="463" name="Shape 463"/>
          <p:cNvCxnSpPr/>
          <p:nvPr/>
        </p:nvCxnSpPr>
        <p:spPr>
          <a:xfrm flipH="1">
            <a:off x="1087225" y="2558000"/>
            <a:ext cx="4288500" cy="840900"/>
          </a:xfrm>
          <a:prstGeom prst="straightConnector1">
            <a:avLst/>
          </a:prstGeom>
          <a:noFill/>
          <a:ln cap="flat" cmpd="sng" w="38100">
            <a:solidFill>
              <a:srgbClr val="4285F4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464" name="Shape 464"/>
          <p:cNvSpPr txBox="1"/>
          <p:nvPr/>
        </p:nvSpPr>
        <p:spPr>
          <a:xfrm rot="-696638">
            <a:off x="2629928" y="2606050"/>
            <a:ext cx="818345" cy="39355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000"/>
              <a:t> FIN</a:t>
            </a:r>
          </a:p>
        </p:txBody>
      </p:sp>
      <p:cxnSp>
        <p:nvCxnSpPr>
          <p:cNvPr id="465" name="Shape 465"/>
          <p:cNvCxnSpPr/>
          <p:nvPr/>
        </p:nvCxnSpPr>
        <p:spPr>
          <a:xfrm>
            <a:off x="1087150" y="3526800"/>
            <a:ext cx="4288500" cy="672600"/>
          </a:xfrm>
          <a:prstGeom prst="straightConnector1">
            <a:avLst/>
          </a:prstGeom>
          <a:noFill/>
          <a:ln cap="flat" cmpd="sng" w="38100">
            <a:solidFill>
              <a:srgbClr val="4285F4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466" name="Shape 466"/>
          <p:cNvSpPr txBox="1"/>
          <p:nvPr/>
        </p:nvSpPr>
        <p:spPr>
          <a:xfrm rot="525286">
            <a:off x="2881013" y="3470751"/>
            <a:ext cx="758841" cy="393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000"/>
              <a:t>ACK</a:t>
            </a:r>
          </a:p>
        </p:txBody>
      </p:sp>
      <p:sp>
        <p:nvSpPr>
          <p:cNvPr id="467" name="Shape 467"/>
          <p:cNvSpPr txBox="1"/>
          <p:nvPr/>
        </p:nvSpPr>
        <p:spPr>
          <a:xfrm>
            <a:off x="5893650" y="943675"/>
            <a:ext cx="2938800" cy="330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600"/>
              <a:t>TCP Connection Teardown:</a:t>
            </a: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1600"/>
              <a:t>A sends FIN message to B, indicating that A has no more data to send</a:t>
            </a: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1600"/>
              <a:t>B acknowledges FIN message from A (now has the decision to keep sending data or terminate connection by sending FIN message)</a:t>
            </a:r>
          </a:p>
          <a:p>
            <a:pPr indent="-330200" lvl="0" marL="457200">
              <a:spcBef>
                <a:spcPts val="0"/>
              </a:spcBef>
              <a:buSzPct val="100000"/>
              <a:buAutoNum type="arabicPeriod"/>
            </a:pPr>
            <a:r>
              <a:rPr lang="en" sz="1600"/>
              <a:t>A acknowledges FIN message from B to terminate connection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Shape 472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Transport Layer - TCP vs UDP</a:t>
            </a:r>
          </a:p>
        </p:txBody>
      </p:sp>
      <p:sp>
        <p:nvSpPr>
          <p:cNvPr id="473" name="Shape 47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474" name="Shape 4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1" y="744475"/>
            <a:ext cx="4341275" cy="3296353"/>
          </a:xfrm>
          <a:prstGeom prst="rect">
            <a:avLst/>
          </a:prstGeom>
          <a:noFill/>
          <a:ln>
            <a:noFill/>
          </a:ln>
        </p:spPr>
      </p:pic>
      <p:pic>
        <p:nvPicPr>
          <p:cNvPr id="475" name="Shape 47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52977" y="840050"/>
            <a:ext cx="4215775" cy="1344491"/>
          </a:xfrm>
          <a:prstGeom prst="rect">
            <a:avLst/>
          </a:prstGeom>
          <a:noFill/>
          <a:ln>
            <a:noFill/>
          </a:ln>
        </p:spPr>
      </p:pic>
      <p:sp>
        <p:nvSpPr>
          <p:cNvPr id="476" name="Shape 476"/>
          <p:cNvSpPr txBox="1"/>
          <p:nvPr/>
        </p:nvSpPr>
        <p:spPr>
          <a:xfrm>
            <a:off x="1683438" y="3888625"/>
            <a:ext cx="1597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1800"/>
              <a:t>TCP Header</a:t>
            </a:r>
          </a:p>
        </p:txBody>
      </p:sp>
      <p:sp>
        <p:nvSpPr>
          <p:cNvPr id="477" name="Shape 477"/>
          <p:cNvSpPr txBox="1"/>
          <p:nvPr/>
        </p:nvSpPr>
        <p:spPr>
          <a:xfrm>
            <a:off x="5961950" y="2184550"/>
            <a:ext cx="1597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800"/>
              <a:t>UDP</a:t>
            </a:r>
            <a:r>
              <a:rPr b="1" lang="en" sz="1800"/>
              <a:t> Header</a:t>
            </a:r>
          </a:p>
        </p:txBody>
      </p:sp>
      <p:sp>
        <p:nvSpPr>
          <p:cNvPr id="478" name="Shape 478"/>
          <p:cNvSpPr txBox="1"/>
          <p:nvPr/>
        </p:nvSpPr>
        <p:spPr>
          <a:xfrm>
            <a:off x="5000150" y="2709738"/>
            <a:ext cx="3521400" cy="182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600"/>
              <a:t>UDP (User Datagram Protocol)</a:t>
            </a: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600"/>
              <a:t>Much simpler than TCP</a:t>
            </a: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600"/>
              <a:t>Provides no connection</a:t>
            </a: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600"/>
              <a:t>Provides no reliability</a:t>
            </a: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600"/>
              <a:t>Lightweight and fast</a:t>
            </a:r>
          </a:p>
          <a:p>
            <a:pPr indent="-330200" lvl="0" marL="457200">
              <a:spcBef>
                <a:spcPts val="0"/>
              </a:spcBef>
              <a:buSzPct val="100000"/>
              <a:buChar char="-"/>
            </a:pPr>
            <a:r>
              <a:rPr lang="en" sz="1600"/>
              <a:t>Used with application that don’t need reliability (ie DNS, DHCP)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Shape 483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Transport Layer - ICMP</a:t>
            </a:r>
          </a:p>
        </p:txBody>
      </p:sp>
      <p:sp>
        <p:nvSpPr>
          <p:cNvPr id="484" name="Shape 48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485" name="Shape 4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1113" y="1325362"/>
            <a:ext cx="2492776" cy="2492776"/>
          </a:xfrm>
          <a:prstGeom prst="rect">
            <a:avLst/>
          </a:prstGeom>
          <a:noFill/>
          <a:ln>
            <a:noFill/>
          </a:ln>
        </p:spPr>
      </p:pic>
      <p:sp>
        <p:nvSpPr>
          <p:cNvPr id="486" name="Shape 486"/>
          <p:cNvSpPr txBox="1"/>
          <p:nvPr/>
        </p:nvSpPr>
        <p:spPr>
          <a:xfrm>
            <a:off x="4064350" y="1086150"/>
            <a:ext cx="4232400" cy="297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600"/>
              <a:t>ICMP (Internet Control Message Protocol)</a:t>
            </a:r>
          </a:p>
          <a:p>
            <a:pPr indent="-3302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600"/>
              <a:t>Communicates network layer information between hosts and routers</a:t>
            </a:r>
          </a:p>
          <a:p>
            <a:pPr indent="-3302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600"/>
              <a:t>Reports error conditions and helps us diagnose network problems</a:t>
            </a:r>
          </a:p>
          <a:p>
            <a:pPr indent="-3302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600"/>
              <a:t>Technically a transport layer protocol since it runs above the network layer</a:t>
            </a:r>
          </a:p>
          <a:p>
            <a:pPr indent="-3302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600"/>
              <a:t>Provides no reliability (a simple service)</a:t>
            </a:r>
          </a:p>
          <a:p>
            <a:pPr indent="-330200" lvl="0" marL="457200" rtl="0">
              <a:lnSpc>
                <a:spcPct val="115000"/>
              </a:lnSpc>
              <a:spcBef>
                <a:spcPts val="0"/>
              </a:spcBef>
              <a:buSzPct val="100000"/>
              <a:buChar char="-"/>
            </a:pPr>
            <a:r>
              <a:rPr lang="en" sz="1600"/>
              <a:t>Relied on by command line tools like </a:t>
            </a:r>
            <a:r>
              <a:rPr i="1" lang="en" sz="1600"/>
              <a:t>ping</a:t>
            </a:r>
            <a:r>
              <a:rPr lang="en" sz="1600"/>
              <a:t> and </a:t>
            </a:r>
            <a:r>
              <a:rPr i="1" lang="en" sz="1600"/>
              <a:t>traceroute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Shape 491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Network Layer</a:t>
            </a:r>
          </a:p>
        </p:txBody>
      </p:sp>
      <p:sp>
        <p:nvSpPr>
          <p:cNvPr id="492" name="Shape 49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descr="layers3.PNG" id="493" name="Shape 4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6300" y="851850"/>
            <a:ext cx="5871401" cy="2053925"/>
          </a:xfrm>
          <a:prstGeom prst="rect">
            <a:avLst/>
          </a:prstGeom>
          <a:noFill/>
          <a:ln>
            <a:noFill/>
          </a:ln>
        </p:spPr>
      </p:pic>
      <p:sp>
        <p:nvSpPr>
          <p:cNvPr id="494" name="Shape 494"/>
          <p:cNvSpPr txBox="1"/>
          <p:nvPr/>
        </p:nvSpPr>
        <p:spPr>
          <a:xfrm>
            <a:off x="485175" y="4447425"/>
            <a:ext cx="8091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/>
              <a:t>Image source: Levis, Nick and Nick McKeown. Introduction to Computer Networking. Stanford University, March 2015, https://lagunita.stanford.edu/courses/Engineering/Networking-SP/SelfPaced.</a:t>
            </a:r>
          </a:p>
        </p:txBody>
      </p:sp>
      <p:sp>
        <p:nvSpPr>
          <p:cNvPr id="495" name="Shape 495"/>
          <p:cNvSpPr txBox="1"/>
          <p:nvPr/>
        </p:nvSpPr>
        <p:spPr>
          <a:xfrm>
            <a:off x="812875" y="3214100"/>
            <a:ext cx="7287900" cy="9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600"/>
              <a:t>The Network Layer is responsible for delivering data end-to-end from source to destination</a:t>
            </a:r>
          </a:p>
          <a:p>
            <a:pPr indent="-330200" lvl="0" marL="457200">
              <a:spcBef>
                <a:spcPts val="0"/>
              </a:spcBef>
              <a:buSzPct val="100000"/>
              <a:buChar char="-"/>
            </a:pPr>
            <a:r>
              <a:rPr lang="en" sz="1600"/>
              <a:t>It is restricted to using the Internet Protocol (IP)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4 Layer Internet Model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62" name="Shape 162"/>
          <p:cNvGrpSpPr/>
          <p:nvPr/>
        </p:nvGrpSpPr>
        <p:grpSpPr>
          <a:xfrm>
            <a:off x="1027807" y="1905144"/>
            <a:ext cx="2342313" cy="573560"/>
            <a:chOff x="2834043" y="1687411"/>
            <a:chExt cx="1649400" cy="1769700"/>
          </a:xfrm>
        </p:grpSpPr>
        <p:sp>
          <p:nvSpPr>
            <p:cNvPr id="163" name="Shape 163"/>
            <p:cNvSpPr/>
            <p:nvPr/>
          </p:nvSpPr>
          <p:spPr>
            <a:xfrm flipH="1" rot="10800000">
              <a:off x="2834043" y="1687411"/>
              <a:ext cx="1649400" cy="1769700"/>
            </a:xfrm>
            <a:prstGeom prst="snip1Rect">
              <a:avLst>
                <a:gd fmla="val 0" name="adj"/>
              </a:avLst>
            </a:prstGeom>
            <a:solidFill>
              <a:srgbClr val="4285F4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4" name="Shape 164"/>
            <p:cNvSpPr txBox="1"/>
            <p:nvPr/>
          </p:nvSpPr>
          <p:spPr>
            <a:xfrm>
              <a:off x="2966450" y="1795520"/>
              <a:ext cx="1383000" cy="147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wrap="square" tIns="91425">
              <a:noAutofit/>
            </a:bodyPr>
            <a:lstStyle/>
            <a:p>
              <a:pPr lvl="0" rtl="0" algn="ctr">
                <a:lnSpc>
                  <a:spcPct val="100000"/>
                </a:lnSpc>
                <a:spcBef>
                  <a:spcPts val="0"/>
                </a:spcBef>
                <a:buNone/>
              </a:pPr>
              <a:r>
                <a:rPr b="1"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Transport Layer</a:t>
              </a:r>
            </a:p>
          </p:txBody>
        </p:sp>
      </p:grpSp>
      <p:grpSp>
        <p:nvGrpSpPr>
          <p:cNvPr id="165" name="Shape 165"/>
          <p:cNvGrpSpPr/>
          <p:nvPr/>
        </p:nvGrpSpPr>
        <p:grpSpPr>
          <a:xfrm>
            <a:off x="1026338" y="3422615"/>
            <a:ext cx="2354396" cy="573560"/>
            <a:chOff x="6541819" y="1687421"/>
            <a:chExt cx="1597500" cy="1769700"/>
          </a:xfrm>
        </p:grpSpPr>
        <p:sp>
          <p:nvSpPr>
            <p:cNvPr id="166" name="Shape 166"/>
            <p:cNvSpPr/>
            <p:nvPr/>
          </p:nvSpPr>
          <p:spPr>
            <a:xfrm flipH="1" rot="10800000">
              <a:off x="6541819" y="1687421"/>
              <a:ext cx="1597500" cy="1769700"/>
            </a:xfrm>
            <a:prstGeom prst="snip1Rect">
              <a:avLst>
                <a:gd fmla="val 0" name="adj"/>
              </a:avLst>
            </a:prstGeom>
            <a:solidFill>
              <a:srgbClr val="4285F4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7" name="Shape 167"/>
            <p:cNvSpPr txBox="1"/>
            <p:nvPr/>
          </p:nvSpPr>
          <p:spPr>
            <a:xfrm>
              <a:off x="6622400" y="1795520"/>
              <a:ext cx="1383000" cy="147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wrap="square" tIns="91425">
              <a:noAutofit/>
            </a:bodyPr>
            <a:lstStyle/>
            <a:p>
              <a:pPr lvl="0" rtl="0" algn="ctr">
                <a:lnSpc>
                  <a:spcPct val="100000"/>
                </a:lnSpc>
                <a:spcBef>
                  <a:spcPts val="0"/>
                </a:spcBef>
                <a:buNone/>
              </a:pPr>
              <a:r>
                <a:rPr b="1"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Link Layer</a:t>
              </a:r>
            </a:p>
          </p:txBody>
        </p:sp>
      </p:grpSp>
      <p:grpSp>
        <p:nvGrpSpPr>
          <p:cNvPr id="168" name="Shape 168"/>
          <p:cNvGrpSpPr/>
          <p:nvPr/>
        </p:nvGrpSpPr>
        <p:grpSpPr>
          <a:xfrm>
            <a:off x="1026221" y="1147325"/>
            <a:ext cx="2354242" cy="572675"/>
            <a:chOff x="943236" y="1686435"/>
            <a:chExt cx="1657800" cy="1769700"/>
          </a:xfrm>
        </p:grpSpPr>
        <p:sp>
          <p:nvSpPr>
            <p:cNvPr id="169" name="Shape 169"/>
            <p:cNvSpPr/>
            <p:nvPr/>
          </p:nvSpPr>
          <p:spPr>
            <a:xfrm flipH="1">
              <a:off x="943236" y="1686435"/>
              <a:ext cx="1657800" cy="1769700"/>
            </a:xfrm>
            <a:prstGeom prst="snip1Rect">
              <a:avLst>
                <a:gd fmla="val 0" name="adj"/>
              </a:avLst>
            </a:prstGeom>
            <a:solidFill>
              <a:srgbClr val="4285F4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0" name="Shape 170"/>
            <p:cNvSpPr txBox="1"/>
            <p:nvPr/>
          </p:nvSpPr>
          <p:spPr>
            <a:xfrm>
              <a:off x="1002522" y="1795521"/>
              <a:ext cx="1518900" cy="147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wrap="square" tIns="91425">
              <a:noAutofit/>
            </a:bodyPr>
            <a:lstStyle/>
            <a:p>
              <a:pPr lvl="0" algn="ctr">
                <a:lnSpc>
                  <a:spcPct val="100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Application Layer</a:t>
              </a:r>
            </a:p>
          </p:txBody>
        </p:sp>
      </p:grpSp>
      <p:grpSp>
        <p:nvGrpSpPr>
          <p:cNvPr id="171" name="Shape 171"/>
          <p:cNvGrpSpPr/>
          <p:nvPr/>
        </p:nvGrpSpPr>
        <p:grpSpPr>
          <a:xfrm>
            <a:off x="1026119" y="2663897"/>
            <a:ext cx="2382723" cy="573560"/>
            <a:chOff x="4660575" y="1686400"/>
            <a:chExt cx="1649400" cy="1769700"/>
          </a:xfrm>
        </p:grpSpPr>
        <p:sp>
          <p:nvSpPr>
            <p:cNvPr id="172" name="Shape 172"/>
            <p:cNvSpPr/>
            <p:nvPr/>
          </p:nvSpPr>
          <p:spPr>
            <a:xfrm flipH="1">
              <a:off x="4660575" y="1686400"/>
              <a:ext cx="1649400" cy="1769700"/>
            </a:xfrm>
            <a:prstGeom prst="snip1Rect">
              <a:avLst>
                <a:gd fmla="val 0" name="adj"/>
              </a:avLst>
            </a:prstGeom>
            <a:solidFill>
              <a:srgbClr val="4285F4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3" name="Shape 173"/>
            <p:cNvSpPr txBox="1"/>
            <p:nvPr/>
          </p:nvSpPr>
          <p:spPr>
            <a:xfrm>
              <a:off x="4794425" y="1795520"/>
              <a:ext cx="1383000" cy="147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wrap="square" tIns="91425">
              <a:noAutofit/>
            </a:bodyPr>
            <a:lstStyle/>
            <a:p>
              <a:pPr lvl="0" rtl="0" algn="ctr">
                <a:lnSpc>
                  <a:spcPct val="100000"/>
                </a:lnSpc>
                <a:spcBef>
                  <a:spcPts val="0"/>
                </a:spcBef>
                <a:buNone/>
              </a:pPr>
              <a:r>
                <a:rPr b="1"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Network Layer</a:t>
              </a:r>
            </a:p>
          </p:txBody>
        </p:sp>
      </p:grpSp>
      <p:sp>
        <p:nvSpPr>
          <p:cNvPr id="174" name="Shape 17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75" name="Shape 175"/>
          <p:cNvSpPr txBox="1"/>
          <p:nvPr/>
        </p:nvSpPr>
        <p:spPr>
          <a:xfrm>
            <a:off x="4255825" y="1738625"/>
            <a:ext cx="3988500" cy="175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600"/>
              <a:t>Applications reuse the same building blocks for transmitting data</a:t>
            </a: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600"/>
              <a:t>The internet is made up of end hosts, links and routers</a:t>
            </a:r>
          </a:p>
          <a:p>
            <a:pPr indent="-330200" lvl="0" marL="457200" rtl="0">
              <a:spcBef>
                <a:spcPts val="0"/>
              </a:spcBef>
              <a:buSzPct val="100000"/>
              <a:buChar char="-"/>
            </a:pPr>
            <a:r>
              <a:rPr lang="en" sz="1600"/>
              <a:t>The 4 Layer Internet Model is used to describe the operations that make up the internet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Shape 500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Layers - Recap</a:t>
            </a:r>
          </a:p>
        </p:txBody>
      </p:sp>
      <p:sp>
        <p:nvSpPr>
          <p:cNvPr id="501" name="Shape 50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502" name="Shape 502"/>
          <p:cNvSpPr txBox="1"/>
          <p:nvPr/>
        </p:nvSpPr>
        <p:spPr>
          <a:xfrm>
            <a:off x="448475" y="1012625"/>
            <a:ext cx="4400700" cy="23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600"/>
              <a:t>IP datagrams consist of a header and data</a:t>
            </a: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600"/>
              <a:t>The transport layer hands a transport segment down to the network layer, which puts the transport segment into a new IP datagram</a:t>
            </a:r>
          </a:p>
          <a:p>
            <a:pPr indent="-330200" lvl="0" marL="457200">
              <a:spcBef>
                <a:spcPts val="0"/>
              </a:spcBef>
              <a:buSzPct val="100000"/>
              <a:buChar char="-"/>
            </a:pPr>
            <a:r>
              <a:rPr lang="en" sz="1600"/>
              <a:t>IP sends the datagram to the link layer to be sent off to the first router</a:t>
            </a:r>
          </a:p>
        </p:txBody>
      </p:sp>
      <p:sp>
        <p:nvSpPr>
          <p:cNvPr id="503" name="Shape 503"/>
          <p:cNvSpPr txBox="1"/>
          <p:nvPr/>
        </p:nvSpPr>
        <p:spPr>
          <a:xfrm>
            <a:off x="5217089" y="2257918"/>
            <a:ext cx="2719800" cy="767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800">
                <a:solidFill>
                  <a:srgbClr val="FFFFFF"/>
                </a:solidFill>
              </a:rPr>
              <a:t>IP Header   </a:t>
            </a:r>
          </a:p>
        </p:txBody>
      </p:sp>
      <p:sp>
        <p:nvSpPr>
          <p:cNvPr id="504" name="Shape 504"/>
          <p:cNvSpPr txBox="1"/>
          <p:nvPr/>
        </p:nvSpPr>
        <p:spPr>
          <a:xfrm>
            <a:off x="6551123" y="2258595"/>
            <a:ext cx="2193900" cy="765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solidFill>
                  <a:srgbClr val="FFFFFF"/>
                </a:solidFill>
              </a:rPr>
              <a:t>Data</a:t>
            </a:r>
          </a:p>
        </p:txBody>
      </p:sp>
      <p:sp>
        <p:nvSpPr>
          <p:cNvPr id="505" name="Shape 505"/>
          <p:cNvSpPr txBox="1"/>
          <p:nvPr/>
        </p:nvSpPr>
        <p:spPr>
          <a:xfrm>
            <a:off x="3703550" y="3520148"/>
            <a:ext cx="5041500" cy="767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800">
                <a:solidFill>
                  <a:srgbClr val="FFFFFF"/>
                </a:solidFill>
              </a:rPr>
              <a:t>Link Layer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800">
                <a:solidFill>
                  <a:srgbClr val="FFFFFF"/>
                </a:solidFill>
              </a:rPr>
              <a:t>Header   </a:t>
            </a:r>
          </a:p>
        </p:txBody>
      </p:sp>
      <p:sp>
        <p:nvSpPr>
          <p:cNvPr id="506" name="Shape 506"/>
          <p:cNvSpPr txBox="1"/>
          <p:nvPr/>
        </p:nvSpPr>
        <p:spPr>
          <a:xfrm>
            <a:off x="5217089" y="3521421"/>
            <a:ext cx="3527700" cy="765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solidFill>
                  <a:srgbClr val="FFFFFF"/>
                </a:solidFill>
              </a:rPr>
              <a:t>Data</a:t>
            </a:r>
          </a:p>
        </p:txBody>
      </p:sp>
      <p:grpSp>
        <p:nvGrpSpPr>
          <p:cNvPr id="507" name="Shape 507"/>
          <p:cNvGrpSpPr/>
          <p:nvPr/>
        </p:nvGrpSpPr>
        <p:grpSpPr>
          <a:xfrm>
            <a:off x="6551251" y="1012622"/>
            <a:ext cx="2193867" cy="766988"/>
            <a:chOff x="5300299" y="1373536"/>
            <a:chExt cx="1649400" cy="1769700"/>
          </a:xfrm>
        </p:grpSpPr>
        <p:sp>
          <p:nvSpPr>
            <p:cNvPr id="508" name="Shape 508"/>
            <p:cNvSpPr/>
            <p:nvPr/>
          </p:nvSpPr>
          <p:spPr>
            <a:xfrm flipH="1" rot="10800000">
              <a:off x="5300299" y="1373536"/>
              <a:ext cx="1649400" cy="1769700"/>
            </a:xfrm>
            <a:prstGeom prst="snip1Rect">
              <a:avLst>
                <a:gd fmla="val 0" name="adj"/>
              </a:avLst>
            </a:prstGeom>
            <a:solidFill>
              <a:schemeClr val="lt2"/>
            </a:solidFill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 sz="1800"/>
            </a:p>
          </p:txBody>
        </p:sp>
        <p:sp>
          <p:nvSpPr>
            <p:cNvPr id="509" name="Shape 509"/>
            <p:cNvSpPr txBox="1"/>
            <p:nvPr/>
          </p:nvSpPr>
          <p:spPr>
            <a:xfrm>
              <a:off x="5322636" y="1481670"/>
              <a:ext cx="1576200" cy="14760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 rtl="0" algn="ctr">
                <a:lnSpc>
                  <a:spcPct val="100000"/>
                </a:lnSpc>
                <a:spcBef>
                  <a:spcPts val="0"/>
                </a:spcBef>
                <a:buNone/>
              </a:pPr>
              <a:r>
                <a:rPr b="1" lang="en" sz="1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Transport Layer </a:t>
              </a:r>
            </a:p>
            <a:p>
              <a:pPr lvl="0" rtl="0" algn="ctr">
                <a:lnSpc>
                  <a:spcPct val="100000"/>
                </a:lnSpc>
                <a:spcBef>
                  <a:spcPts val="0"/>
                </a:spcBef>
                <a:buNone/>
              </a:pPr>
              <a:r>
                <a:rPr b="1" lang="en" sz="1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Packet</a:t>
              </a:r>
            </a:p>
          </p:txBody>
        </p:sp>
      </p:grpSp>
      <p:cxnSp>
        <p:nvCxnSpPr>
          <p:cNvPr id="510" name="Shape 510"/>
          <p:cNvCxnSpPr/>
          <p:nvPr/>
        </p:nvCxnSpPr>
        <p:spPr>
          <a:xfrm>
            <a:off x="6575078" y="1779587"/>
            <a:ext cx="6000" cy="4788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dash"/>
            <a:round/>
            <a:headEnd len="lg" w="lg" type="none"/>
            <a:tailEnd len="lg" w="lg" type="none"/>
          </a:ln>
        </p:spPr>
      </p:cxnSp>
      <p:cxnSp>
        <p:nvCxnSpPr>
          <p:cNvPr id="511" name="Shape 511"/>
          <p:cNvCxnSpPr/>
          <p:nvPr/>
        </p:nvCxnSpPr>
        <p:spPr>
          <a:xfrm>
            <a:off x="8744688" y="1779587"/>
            <a:ext cx="300" cy="5094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dash"/>
            <a:round/>
            <a:headEnd len="lg" w="lg" type="none"/>
            <a:tailEnd len="lg" w="lg" type="none"/>
          </a:ln>
        </p:spPr>
      </p:cxnSp>
      <p:cxnSp>
        <p:nvCxnSpPr>
          <p:cNvPr id="512" name="Shape 512"/>
          <p:cNvCxnSpPr/>
          <p:nvPr/>
        </p:nvCxnSpPr>
        <p:spPr>
          <a:xfrm>
            <a:off x="5217089" y="3033827"/>
            <a:ext cx="6000" cy="4788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dash"/>
            <a:round/>
            <a:headEnd len="lg" w="lg" type="none"/>
            <a:tailEnd len="lg" w="lg" type="none"/>
          </a:ln>
        </p:spPr>
      </p:cxnSp>
      <p:cxnSp>
        <p:nvCxnSpPr>
          <p:cNvPr id="513" name="Shape 513"/>
          <p:cNvCxnSpPr/>
          <p:nvPr/>
        </p:nvCxnSpPr>
        <p:spPr>
          <a:xfrm>
            <a:off x="8741991" y="3033827"/>
            <a:ext cx="6000" cy="4788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dash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Shape 518"/>
          <p:cNvSpPr/>
          <p:nvPr/>
        </p:nvSpPr>
        <p:spPr>
          <a:xfrm>
            <a:off x="2584721" y="839350"/>
            <a:ext cx="3716928" cy="2879280"/>
          </a:xfrm>
          <a:prstGeom prst="cloud">
            <a:avLst/>
          </a:prstGeom>
          <a:solidFill>
            <a:srgbClr val="B7B7B7"/>
          </a:solidFill>
          <a:ln cap="flat" cmpd="sng" w="9525">
            <a:solidFill>
              <a:srgbClr val="4285F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9" name="Shape 519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Internet Protocol</a:t>
            </a:r>
          </a:p>
        </p:txBody>
      </p:sp>
      <p:sp>
        <p:nvSpPr>
          <p:cNvPr id="520" name="Shape 5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descr="server.png" id="521" name="Shape 5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4375" y="1848807"/>
            <a:ext cx="631349" cy="8603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erver.png" id="522" name="Shape 5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11654" y="2569904"/>
            <a:ext cx="561320" cy="76493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erver.png" id="523" name="Shape 5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05699" y="1848807"/>
            <a:ext cx="631349" cy="8603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erver.png" id="524" name="Shape 5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8677" y="2259544"/>
            <a:ext cx="561320" cy="76493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erver.png" id="525" name="Shape 5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8387" y="1222261"/>
            <a:ext cx="561320" cy="764934"/>
          </a:xfrm>
          <a:prstGeom prst="rect">
            <a:avLst/>
          </a:prstGeom>
          <a:noFill/>
          <a:ln>
            <a:noFill/>
          </a:ln>
        </p:spPr>
      </p:pic>
      <p:sp>
        <p:nvSpPr>
          <p:cNvPr id="526" name="Shape 526"/>
          <p:cNvSpPr txBox="1"/>
          <p:nvPr/>
        </p:nvSpPr>
        <p:spPr>
          <a:xfrm>
            <a:off x="1434375" y="1573850"/>
            <a:ext cx="807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/>
              <a:t>Source</a:t>
            </a:r>
          </a:p>
        </p:txBody>
      </p:sp>
      <p:sp>
        <p:nvSpPr>
          <p:cNvPr id="527" name="Shape 527"/>
          <p:cNvSpPr txBox="1"/>
          <p:nvPr/>
        </p:nvSpPr>
        <p:spPr>
          <a:xfrm>
            <a:off x="6873975" y="1524800"/>
            <a:ext cx="1235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Destination</a:t>
            </a:r>
          </a:p>
        </p:txBody>
      </p:sp>
      <p:cxnSp>
        <p:nvCxnSpPr>
          <p:cNvPr id="528" name="Shape 528"/>
          <p:cNvCxnSpPr>
            <a:stCxn id="521" idx="3"/>
            <a:endCxn id="522" idx="1"/>
          </p:cNvCxnSpPr>
          <p:nvPr/>
        </p:nvCxnSpPr>
        <p:spPr>
          <a:xfrm>
            <a:off x="2065724" y="2278995"/>
            <a:ext cx="1245900" cy="673500"/>
          </a:xfrm>
          <a:prstGeom prst="straightConnector1">
            <a:avLst/>
          </a:prstGeom>
          <a:noFill/>
          <a:ln cap="flat" cmpd="sng" w="28575">
            <a:solidFill>
              <a:srgbClr val="4285F4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529" name="Shape 529"/>
          <p:cNvCxnSpPr>
            <a:stCxn id="522" idx="0"/>
          </p:cNvCxnSpPr>
          <p:nvPr/>
        </p:nvCxnSpPr>
        <p:spPr>
          <a:xfrm flipH="1" rot="10800000">
            <a:off x="3592314" y="1925804"/>
            <a:ext cx="408000" cy="644100"/>
          </a:xfrm>
          <a:prstGeom prst="straightConnector1">
            <a:avLst/>
          </a:prstGeom>
          <a:noFill/>
          <a:ln cap="flat" cmpd="sng" w="28575">
            <a:solidFill>
              <a:srgbClr val="4285F4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530" name="Shape 530"/>
          <p:cNvCxnSpPr>
            <a:endCxn id="524" idx="1"/>
          </p:cNvCxnSpPr>
          <p:nvPr/>
        </p:nvCxnSpPr>
        <p:spPr>
          <a:xfrm>
            <a:off x="4467277" y="1867411"/>
            <a:ext cx="641400" cy="774600"/>
          </a:xfrm>
          <a:prstGeom prst="straightConnector1">
            <a:avLst/>
          </a:prstGeom>
          <a:noFill/>
          <a:ln cap="flat" cmpd="sng" w="28575">
            <a:solidFill>
              <a:srgbClr val="4285F4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531" name="Shape 531"/>
          <p:cNvCxnSpPr>
            <a:stCxn id="524" idx="3"/>
            <a:endCxn id="523" idx="1"/>
          </p:cNvCxnSpPr>
          <p:nvPr/>
        </p:nvCxnSpPr>
        <p:spPr>
          <a:xfrm flipH="1" rot="10800000">
            <a:off x="5669997" y="2279011"/>
            <a:ext cx="1235700" cy="363000"/>
          </a:xfrm>
          <a:prstGeom prst="straightConnector1">
            <a:avLst/>
          </a:prstGeom>
          <a:noFill/>
          <a:ln cap="flat" cmpd="sng" w="28575">
            <a:solidFill>
              <a:srgbClr val="4285F4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532" name="Shape 532"/>
          <p:cNvSpPr txBox="1"/>
          <p:nvPr/>
        </p:nvSpPr>
        <p:spPr>
          <a:xfrm>
            <a:off x="840900" y="3858800"/>
            <a:ext cx="7631400" cy="103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The destination address in the IP header helps the router decide where to send the datagram next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The source address in the IP header lets the receiver know where to send a response</a:t>
            </a:r>
          </a:p>
          <a:p>
            <a:pPr indent="-317500" lvl="0" marL="457200">
              <a:spcBef>
                <a:spcPts val="0"/>
              </a:spcBef>
              <a:buSzPct val="100000"/>
              <a:buChar char="-"/>
            </a:pPr>
            <a:r>
              <a:rPr lang="en"/>
              <a:t>Datagrams are routed hop by hop from source to destination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Shape 537"/>
          <p:cNvSpPr/>
          <p:nvPr/>
        </p:nvSpPr>
        <p:spPr>
          <a:xfrm>
            <a:off x="2584721" y="839350"/>
            <a:ext cx="3716928" cy="2879280"/>
          </a:xfrm>
          <a:prstGeom prst="cloud">
            <a:avLst/>
          </a:prstGeom>
          <a:solidFill>
            <a:srgbClr val="B7B7B7"/>
          </a:solidFill>
          <a:ln cap="flat" cmpd="sng" w="9525">
            <a:solidFill>
              <a:srgbClr val="4285F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8" name="Shape 538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Internet Protocol</a:t>
            </a:r>
          </a:p>
        </p:txBody>
      </p:sp>
      <p:sp>
        <p:nvSpPr>
          <p:cNvPr id="539" name="Shape 5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descr="server.png" id="540" name="Shape 5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4375" y="1848807"/>
            <a:ext cx="631349" cy="8603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erver.png" id="541" name="Shape 5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11654" y="2569904"/>
            <a:ext cx="561320" cy="76493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erver.png" id="542" name="Shape 5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05699" y="1848807"/>
            <a:ext cx="631349" cy="8603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erver.png" id="543" name="Shape 5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8677" y="2259544"/>
            <a:ext cx="561320" cy="76493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erver.png" id="544" name="Shape 5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8387" y="1222261"/>
            <a:ext cx="561320" cy="764934"/>
          </a:xfrm>
          <a:prstGeom prst="rect">
            <a:avLst/>
          </a:prstGeom>
          <a:noFill/>
          <a:ln>
            <a:noFill/>
          </a:ln>
        </p:spPr>
      </p:pic>
      <p:sp>
        <p:nvSpPr>
          <p:cNvPr id="545" name="Shape 545"/>
          <p:cNvSpPr txBox="1"/>
          <p:nvPr/>
        </p:nvSpPr>
        <p:spPr>
          <a:xfrm>
            <a:off x="1434375" y="1573850"/>
            <a:ext cx="807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Source</a:t>
            </a:r>
          </a:p>
        </p:txBody>
      </p:sp>
      <p:sp>
        <p:nvSpPr>
          <p:cNvPr id="546" name="Shape 546"/>
          <p:cNvSpPr txBox="1"/>
          <p:nvPr/>
        </p:nvSpPr>
        <p:spPr>
          <a:xfrm>
            <a:off x="6873975" y="1524800"/>
            <a:ext cx="1235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Destination</a:t>
            </a:r>
          </a:p>
        </p:txBody>
      </p:sp>
      <p:cxnSp>
        <p:nvCxnSpPr>
          <p:cNvPr id="547" name="Shape 547"/>
          <p:cNvCxnSpPr>
            <a:stCxn id="540" idx="3"/>
            <a:endCxn id="541" idx="1"/>
          </p:cNvCxnSpPr>
          <p:nvPr/>
        </p:nvCxnSpPr>
        <p:spPr>
          <a:xfrm>
            <a:off x="2065724" y="2278995"/>
            <a:ext cx="1245900" cy="673500"/>
          </a:xfrm>
          <a:prstGeom prst="straightConnector1">
            <a:avLst/>
          </a:prstGeom>
          <a:noFill/>
          <a:ln cap="flat" cmpd="sng" w="28575">
            <a:solidFill>
              <a:srgbClr val="4285F4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548" name="Shape 548"/>
          <p:cNvCxnSpPr>
            <a:stCxn id="541" idx="0"/>
          </p:cNvCxnSpPr>
          <p:nvPr/>
        </p:nvCxnSpPr>
        <p:spPr>
          <a:xfrm flipH="1" rot="10800000">
            <a:off x="3592314" y="1925804"/>
            <a:ext cx="408000" cy="644100"/>
          </a:xfrm>
          <a:prstGeom prst="straightConnector1">
            <a:avLst/>
          </a:prstGeom>
          <a:noFill/>
          <a:ln cap="flat" cmpd="sng" w="28575">
            <a:solidFill>
              <a:srgbClr val="4285F4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549" name="Shape 549"/>
          <p:cNvCxnSpPr>
            <a:endCxn id="543" idx="1"/>
          </p:cNvCxnSpPr>
          <p:nvPr/>
        </p:nvCxnSpPr>
        <p:spPr>
          <a:xfrm>
            <a:off x="4467277" y="1867411"/>
            <a:ext cx="641400" cy="774600"/>
          </a:xfrm>
          <a:prstGeom prst="straightConnector1">
            <a:avLst/>
          </a:prstGeom>
          <a:noFill/>
          <a:ln cap="flat" cmpd="sng" w="28575">
            <a:solidFill>
              <a:srgbClr val="4285F4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550" name="Shape 550"/>
          <p:cNvCxnSpPr>
            <a:stCxn id="543" idx="3"/>
            <a:endCxn id="542" idx="1"/>
          </p:cNvCxnSpPr>
          <p:nvPr/>
        </p:nvCxnSpPr>
        <p:spPr>
          <a:xfrm flipH="1" rot="10800000">
            <a:off x="5669997" y="2279011"/>
            <a:ext cx="1235700" cy="363000"/>
          </a:xfrm>
          <a:prstGeom prst="straightConnector1">
            <a:avLst/>
          </a:prstGeom>
          <a:noFill/>
          <a:ln cap="flat" cmpd="sng" w="28575">
            <a:solidFill>
              <a:srgbClr val="4285F4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551" name="Shape 551"/>
          <p:cNvSpPr txBox="1"/>
          <p:nvPr/>
        </p:nvSpPr>
        <p:spPr>
          <a:xfrm>
            <a:off x="840900" y="3858800"/>
            <a:ext cx="7631400" cy="119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17500" lvl="0" marL="457200" rtl="0">
              <a:lnSpc>
                <a:spcPct val="115000"/>
              </a:lnSpc>
              <a:spcBef>
                <a:spcPts val="0"/>
              </a:spcBef>
              <a:buSzPct val="100000"/>
              <a:buChar char="-"/>
            </a:pPr>
            <a:r>
              <a:rPr lang="en"/>
              <a:t>IP is unreliable and simple</a:t>
            </a: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Simplicity keeps the network minimal, fast, and easy to maintain</a:t>
            </a: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Reliably/unreliable services can be built on top of IP</a:t>
            </a: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buSzPct val="100000"/>
              <a:buChar char="-"/>
            </a:pPr>
            <a:r>
              <a:rPr lang="en"/>
              <a:t>The simple design allows IP to work over any link layer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Shape 556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Internet Protocol</a:t>
            </a:r>
          </a:p>
        </p:txBody>
      </p:sp>
      <p:sp>
        <p:nvSpPr>
          <p:cNvPr id="557" name="Shape 5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558" name="Shape 558"/>
          <p:cNvSpPr txBox="1"/>
          <p:nvPr/>
        </p:nvSpPr>
        <p:spPr>
          <a:xfrm>
            <a:off x="5045400" y="186875"/>
            <a:ext cx="3728100" cy="47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/>
              <a:t>Header Fields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TTL (Time To Live): prevents packets from looping forever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ID, Flags, Fragmentation Offset: IP fragments packets if they are too long for the link layer; these fields help the end host put them back together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Checksum: reduces chances of corrupt data and delivery to the wrong destination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Version: IPv4 or IPv6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Options: enable more functionality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IHL: Internet Header Length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Type-of-Service: how important the packet is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Protocol: what is inside the data field (ex: 6 for a TCP segment)</a:t>
            </a:r>
          </a:p>
        </p:txBody>
      </p:sp>
      <p:graphicFrame>
        <p:nvGraphicFramePr>
          <p:cNvPr id="559" name="Shape 559"/>
          <p:cNvGraphicFramePr/>
          <p:nvPr/>
        </p:nvGraphicFramePr>
        <p:xfrm>
          <a:off x="244800" y="941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{B39BDD6F-5BBD-4355-8ED3-9C5C548F14E6}</a:tableStyleId>
              </a:tblPr>
              <a:tblGrid>
                <a:gridCol w="978025"/>
                <a:gridCol w="668125"/>
                <a:gridCol w="964050"/>
                <a:gridCol w="877075"/>
                <a:gridCol w="1348100"/>
              </a:tblGrid>
              <a:tr h="4154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300"/>
                        <a:t>Version</a:t>
                      </a: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300"/>
                        <a:t>IHL</a:t>
                      </a: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300"/>
                        <a:t>Type-Of- Service</a:t>
                      </a: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gridSpan="2"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300"/>
                        <a:t>Total Length</a:t>
                      </a: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</a:tr>
              <a:tr h="654350">
                <a:tc gridSpan="3"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300"/>
                        <a:t>Identification</a:t>
                      </a: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  <a:tc hMerge="1"/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300"/>
                        <a:t>Flags</a:t>
                      </a: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300"/>
                        <a:t>Fragmentation Offset</a:t>
                      </a: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4154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300"/>
                        <a:t>Time-to-</a:t>
                      </a:r>
                    </a:p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300"/>
                        <a:t>live</a:t>
                      </a: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gridSpan="2"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300"/>
                        <a:t>Protocol</a:t>
                      </a: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  <a:tc gridSpan="2"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300"/>
                        <a:t>Header Checksum</a:t>
                      </a: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</a:tr>
              <a:tr h="415400">
                <a:tc gridSpan="5"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300"/>
                        <a:t>Source Address</a:t>
                      </a: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  <a:tc hMerge="1"/>
                <a:tc hMerge="1"/>
                <a:tc hMerge="1"/>
              </a:tr>
              <a:tr h="415400">
                <a:tc gridSpan="5"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300"/>
                        <a:t>Destination Address</a:t>
                      </a: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  <a:tc hMerge="1"/>
                <a:tc hMerge="1"/>
                <a:tc hMerge="1"/>
              </a:tr>
              <a:tr h="415400">
                <a:tc gridSpan="5"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300"/>
                        <a:t>Options</a:t>
                      </a: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  <a:tc hMerge="1"/>
                <a:tc hMerge="1"/>
                <a:tc hMerge="1"/>
              </a:tr>
              <a:tr h="415400">
                <a:tc gridSpan="5"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300"/>
                        <a:t>Data</a:t>
                      </a: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  <a:tc hMerge="1"/>
                <a:tc hMerge="1"/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Shape 564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IPv4 vs IPv6</a:t>
            </a:r>
          </a:p>
        </p:txBody>
      </p:sp>
      <p:sp>
        <p:nvSpPr>
          <p:cNvPr id="565" name="Shape 56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566" name="Shape 566"/>
          <p:cNvSpPr txBox="1"/>
          <p:nvPr/>
        </p:nvSpPr>
        <p:spPr>
          <a:xfrm>
            <a:off x="1448300" y="1372025"/>
            <a:ext cx="1930800" cy="67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n" sz="2400"/>
              <a:t>172.217.1.3</a:t>
            </a:r>
          </a:p>
        </p:txBody>
      </p:sp>
      <p:sp>
        <p:nvSpPr>
          <p:cNvPr id="567" name="Shape 567"/>
          <p:cNvSpPr txBox="1"/>
          <p:nvPr/>
        </p:nvSpPr>
        <p:spPr>
          <a:xfrm>
            <a:off x="474950" y="3004200"/>
            <a:ext cx="3877500" cy="67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400"/>
              <a:t>2607:f8b0:400b:80f::2003</a:t>
            </a:r>
          </a:p>
        </p:txBody>
      </p:sp>
      <p:sp>
        <p:nvSpPr>
          <p:cNvPr id="568" name="Shape 568"/>
          <p:cNvSpPr txBox="1"/>
          <p:nvPr/>
        </p:nvSpPr>
        <p:spPr>
          <a:xfrm>
            <a:off x="4708950" y="956850"/>
            <a:ext cx="3763500" cy="3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600"/>
              <a:t>IPv4: </a:t>
            </a: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600"/>
              <a:t>32 bit long addresses, 4 groups of 8 bits</a:t>
            </a:r>
          </a:p>
          <a:p>
            <a:pPr indent="-330200" lvl="0" marL="457200">
              <a:spcBef>
                <a:spcPts val="0"/>
              </a:spcBef>
              <a:buSzPct val="100000"/>
              <a:buChar char="-"/>
            </a:pPr>
            <a:r>
              <a:rPr lang="en" sz="1600"/>
              <a:t>Not enough to keep up with the growth of the internet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600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600"/>
          </a:p>
          <a:p>
            <a:pPr lvl="0">
              <a:spcBef>
                <a:spcPts val="0"/>
              </a:spcBef>
              <a:buNone/>
            </a:pPr>
            <a:r>
              <a:rPr lang="en" sz="1600"/>
              <a:t>IPv6: </a:t>
            </a: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600"/>
              <a:t>128 bit long addresses, 8 groups of 18 bits</a:t>
            </a:r>
          </a:p>
          <a:p>
            <a:pPr indent="-330200" lvl="0" marL="457200" rtl="0">
              <a:spcBef>
                <a:spcPts val="0"/>
              </a:spcBef>
              <a:buSzPct val="100000"/>
              <a:buChar char="-"/>
            </a:pPr>
            <a:r>
              <a:rPr lang="en" sz="1600"/>
              <a:t>We are in the process of transitioning from IPv4 to IPv6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Shape 573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6to4 IP Addresses</a:t>
            </a:r>
          </a:p>
        </p:txBody>
      </p:sp>
      <p:sp>
        <p:nvSpPr>
          <p:cNvPr id="574" name="Shape 57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575" name="Shape 575"/>
          <p:cNvSpPr txBox="1"/>
          <p:nvPr/>
        </p:nvSpPr>
        <p:spPr>
          <a:xfrm>
            <a:off x="3700050" y="1070100"/>
            <a:ext cx="3877500" cy="67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400"/>
              <a:t>2002:**:**::</a:t>
            </a:r>
          </a:p>
        </p:txBody>
      </p:sp>
      <p:sp>
        <p:nvSpPr>
          <p:cNvPr id="576" name="Shape 576"/>
          <p:cNvSpPr txBox="1"/>
          <p:nvPr/>
        </p:nvSpPr>
        <p:spPr>
          <a:xfrm>
            <a:off x="3449350" y="2856475"/>
            <a:ext cx="1905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6to4 Prefix</a:t>
            </a:r>
          </a:p>
        </p:txBody>
      </p:sp>
      <p:sp>
        <p:nvSpPr>
          <p:cNvPr id="577" name="Shape 577"/>
          <p:cNvSpPr txBox="1"/>
          <p:nvPr/>
        </p:nvSpPr>
        <p:spPr>
          <a:xfrm>
            <a:off x="5952950" y="2744575"/>
            <a:ext cx="1905900" cy="103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IPv4 Address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(Hexadecimal notation)</a:t>
            </a:r>
          </a:p>
        </p:txBody>
      </p:sp>
      <p:cxnSp>
        <p:nvCxnSpPr>
          <p:cNvPr id="578" name="Shape 578"/>
          <p:cNvCxnSpPr>
            <a:stCxn id="576" idx="0"/>
          </p:cNvCxnSpPr>
          <p:nvPr/>
        </p:nvCxnSpPr>
        <p:spPr>
          <a:xfrm flipH="1" rot="10800000">
            <a:off x="4402300" y="1931575"/>
            <a:ext cx="784800" cy="924900"/>
          </a:xfrm>
          <a:prstGeom prst="straightConnector1">
            <a:avLst/>
          </a:prstGeom>
          <a:noFill/>
          <a:ln cap="flat" cmpd="sng" w="28575">
            <a:solidFill>
              <a:srgbClr val="4285F4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579" name="Shape 579"/>
          <p:cNvCxnSpPr>
            <a:stCxn id="577" idx="0"/>
          </p:cNvCxnSpPr>
          <p:nvPr/>
        </p:nvCxnSpPr>
        <p:spPr>
          <a:xfrm rot="10800000">
            <a:off x="6052700" y="1931575"/>
            <a:ext cx="853200" cy="813000"/>
          </a:xfrm>
          <a:prstGeom prst="straightConnector1">
            <a:avLst/>
          </a:prstGeom>
          <a:noFill/>
          <a:ln cap="flat" cmpd="sng" w="28575">
            <a:solidFill>
              <a:srgbClr val="4285F4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580" name="Shape 580"/>
          <p:cNvSpPr txBox="1"/>
          <p:nvPr/>
        </p:nvSpPr>
        <p:spPr>
          <a:xfrm rot="5400000">
            <a:off x="4905491" y="884125"/>
            <a:ext cx="548700" cy="15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30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  <p:sp>
        <p:nvSpPr>
          <p:cNvPr id="581" name="Shape 581"/>
          <p:cNvSpPr txBox="1"/>
          <p:nvPr/>
        </p:nvSpPr>
        <p:spPr>
          <a:xfrm rot="5400000">
            <a:off x="5642166" y="884125"/>
            <a:ext cx="548700" cy="15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30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  <p:sp>
        <p:nvSpPr>
          <p:cNvPr id="582" name="Shape 582"/>
          <p:cNvSpPr txBox="1"/>
          <p:nvPr/>
        </p:nvSpPr>
        <p:spPr>
          <a:xfrm>
            <a:off x="672725" y="1793300"/>
            <a:ext cx="2550600" cy="16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600"/>
              <a:t>We can translate between IPv4 and IPv6 addresses using 6to4 addresses.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Shape 587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IP Routing</a:t>
            </a:r>
          </a:p>
        </p:txBody>
      </p:sp>
      <p:sp>
        <p:nvSpPr>
          <p:cNvPr id="588" name="Shape 58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descr="server.png" id="589" name="Shape 5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0076" y="779200"/>
            <a:ext cx="1349724" cy="207052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90" name="Shape 590"/>
          <p:cNvCxnSpPr/>
          <p:nvPr/>
        </p:nvCxnSpPr>
        <p:spPr>
          <a:xfrm flipH="1">
            <a:off x="628285" y="1141049"/>
            <a:ext cx="1557300" cy="1770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591" name="Shape 591"/>
          <p:cNvCxnSpPr/>
          <p:nvPr/>
        </p:nvCxnSpPr>
        <p:spPr>
          <a:xfrm flipH="1">
            <a:off x="628285" y="1492947"/>
            <a:ext cx="1557300" cy="177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592" name="Shape 592"/>
          <p:cNvCxnSpPr/>
          <p:nvPr/>
        </p:nvCxnSpPr>
        <p:spPr>
          <a:xfrm flipH="1">
            <a:off x="628285" y="1844845"/>
            <a:ext cx="1557300" cy="17700"/>
          </a:xfrm>
          <a:prstGeom prst="straightConnector1">
            <a:avLst/>
          </a:prstGeom>
          <a:noFill/>
          <a:ln cap="flat" cmpd="sng" w="38100">
            <a:solidFill>
              <a:srgbClr val="4285F4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593" name="Shape 593"/>
          <p:cNvCxnSpPr/>
          <p:nvPr/>
        </p:nvCxnSpPr>
        <p:spPr>
          <a:xfrm flipH="1">
            <a:off x="628285" y="2196744"/>
            <a:ext cx="1557300" cy="1770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594" name="Shape 594"/>
          <p:cNvCxnSpPr/>
          <p:nvPr/>
        </p:nvCxnSpPr>
        <p:spPr>
          <a:xfrm flipH="1">
            <a:off x="628285" y="2548642"/>
            <a:ext cx="1557300" cy="17700"/>
          </a:xfrm>
          <a:prstGeom prst="straightConnector1">
            <a:avLst/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lg" w="lg" type="none"/>
            <a:tailEnd len="lg" w="lg" type="none"/>
          </a:ln>
        </p:spPr>
      </p:cxnSp>
      <p:pic>
        <p:nvPicPr>
          <p:cNvPr descr="server.png" id="595" name="Shape 5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333629"/>
            <a:ext cx="291890" cy="44776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erver.png" id="596" name="Shape 5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926035"/>
            <a:ext cx="291890" cy="44776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erver.png" id="597" name="Shape 5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77934"/>
            <a:ext cx="291890" cy="44776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erver.png" id="598" name="Shape 5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629832"/>
            <a:ext cx="291890" cy="44776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erver.png" id="599" name="Shape 5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981731"/>
            <a:ext cx="291890" cy="447768"/>
          </a:xfrm>
          <a:prstGeom prst="rect">
            <a:avLst/>
          </a:prstGeom>
          <a:noFill/>
          <a:ln>
            <a:noFill/>
          </a:ln>
        </p:spPr>
      </p:pic>
      <p:sp>
        <p:nvSpPr>
          <p:cNvPr id="600" name="Shape 600"/>
          <p:cNvSpPr txBox="1"/>
          <p:nvPr/>
        </p:nvSpPr>
        <p:spPr>
          <a:xfrm>
            <a:off x="816275" y="2781398"/>
            <a:ext cx="2154900" cy="30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n" sz="1600"/>
              <a:t>Forwarding Table</a:t>
            </a:r>
          </a:p>
        </p:txBody>
      </p:sp>
      <p:sp>
        <p:nvSpPr>
          <p:cNvPr id="601" name="Shape 601"/>
          <p:cNvSpPr txBox="1"/>
          <p:nvPr/>
        </p:nvSpPr>
        <p:spPr>
          <a:xfrm>
            <a:off x="953586" y="3090521"/>
            <a:ext cx="1880400" cy="373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r>
              <a:rPr b="1" lang="en" sz="1800"/>
              <a:t>x</a:t>
            </a:r>
            <a:r>
              <a:rPr b="1" lang="en" sz="1800"/>
              <a:t>.x.x.x | 1</a:t>
            </a:r>
          </a:p>
        </p:txBody>
      </p:sp>
      <p:sp>
        <p:nvSpPr>
          <p:cNvPr id="602" name="Shape 602"/>
          <p:cNvSpPr txBox="1"/>
          <p:nvPr/>
        </p:nvSpPr>
        <p:spPr>
          <a:xfrm>
            <a:off x="953586" y="3444179"/>
            <a:ext cx="1880400" cy="373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b="1" lang="en" sz="1800"/>
              <a:t>171</a:t>
            </a:r>
            <a:r>
              <a:rPr b="1" lang="en" sz="1800"/>
              <a:t>.33.x.x | 2</a:t>
            </a:r>
          </a:p>
        </p:txBody>
      </p:sp>
      <p:sp>
        <p:nvSpPr>
          <p:cNvPr id="603" name="Shape 603"/>
          <p:cNvSpPr txBox="1"/>
          <p:nvPr/>
        </p:nvSpPr>
        <p:spPr>
          <a:xfrm>
            <a:off x="953586" y="3797866"/>
            <a:ext cx="1880400" cy="3738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b="1" lang="en" sz="1800"/>
              <a:t>23</a:t>
            </a:r>
            <a:r>
              <a:rPr b="1" lang="en" sz="1800"/>
              <a:t>.x.x.x | 3</a:t>
            </a:r>
          </a:p>
        </p:txBody>
      </p:sp>
      <p:sp>
        <p:nvSpPr>
          <p:cNvPr id="604" name="Shape 604"/>
          <p:cNvSpPr txBox="1"/>
          <p:nvPr/>
        </p:nvSpPr>
        <p:spPr>
          <a:xfrm>
            <a:off x="953586" y="4171765"/>
            <a:ext cx="1880400" cy="373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b="1" lang="en" sz="1800"/>
              <a:t>23</a:t>
            </a:r>
            <a:r>
              <a:rPr b="1" lang="en" sz="1800"/>
              <a:t>.33.5.x | 4</a:t>
            </a:r>
          </a:p>
        </p:txBody>
      </p:sp>
      <p:sp>
        <p:nvSpPr>
          <p:cNvPr id="605" name="Shape 605"/>
          <p:cNvSpPr txBox="1"/>
          <p:nvPr/>
        </p:nvSpPr>
        <p:spPr>
          <a:xfrm>
            <a:off x="953586" y="4545653"/>
            <a:ext cx="1880400" cy="373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b="1" lang="en" sz="1800"/>
              <a:t>171.32</a:t>
            </a:r>
            <a:r>
              <a:rPr b="1" lang="en" sz="1800"/>
              <a:t>.x.x | 5</a:t>
            </a:r>
          </a:p>
        </p:txBody>
      </p:sp>
      <p:sp>
        <p:nvSpPr>
          <p:cNvPr id="606" name="Shape 606"/>
          <p:cNvSpPr txBox="1"/>
          <p:nvPr/>
        </p:nvSpPr>
        <p:spPr>
          <a:xfrm>
            <a:off x="4540850" y="999725"/>
            <a:ext cx="3783900" cy="36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Internet routers have many different links, so they use forwarding tables to decide where to send the data they are given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Forwarding tables consist of a set of partial IP addresses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Routers make decisions based off of the longest prefix match (LPM) algorithm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The algorithm chooses the most specific address in the forwarding table that matches the IP header’s destination address </a:t>
            </a:r>
          </a:p>
          <a:p>
            <a:pPr indent="-317500" lvl="0" marL="457200" rtl="0">
              <a:spcBef>
                <a:spcPts val="0"/>
              </a:spcBef>
              <a:buSzPct val="100000"/>
              <a:buChar char="-"/>
            </a:pPr>
            <a:r>
              <a:rPr lang="en"/>
              <a:t>Example: 23.33.5.5 would go to link 4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		       23.128.3.0 would go to link 3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                         179.5.4.2 would go to link 1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Shape 611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Subnet Masks</a:t>
            </a:r>
          </a:p>
        </p:txBody>
      </p:sp>
      <p:sp>
        <p:nvSpPr>
          <p:cNvPr id="612" name="Shape 6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613" name="Shape 613"/>
          <p:cNvSpPr txBox="1"/>
          <p:nvPr/>
        </p:nvSpPr>
        <p:spPr>
          <a:xfrm>
            <a:off x="311700" y="1504275"/>
            <a:ext cx="8520600" cy="15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216.3.128.12    → 11011000.00000011.10000000.00001100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255.255.255.0   → 11111111.11111111.11111111.00000000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                  -----------------------------------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216.3.128.0     ← 11011000.00000011.10000000.00000000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4" name="Shape 614"/>
          <p:cNvSpPr txBox="1"/>
          <p:nvPr/>
        </p:nvSpPr>
        <p:spPr>
          <a:xfrm>
            <a:off x="756800" y="3130025"/>
            <a:ext cx="7428000" cy="14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A subnet is an organization of connected network devices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Subnet masks separate the IP address into 2 components: the network and the host addresses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We can calculate the network address by performing bitwise AND operations</a:t>
            </a:r>
          </a:p>
          <a:p>
            <a:pPr indent="-317500" lvl="0" marL="457200" rtl="0">
              <a:spcBef>
                <a:spcPts val="0"/>
              </a:spcBef>
              <a:buSzPct val="100000"/>
              <a:buChar char="-"/>
            </a:pPr>
            <a:r>
              <a:rPr lang="en"/>
              <a:t>In the example above, 216.3.128.12 is the IP address, 255.255.255.0 is the subnet mask, and 216.3.128.0 is the network address.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Shape 619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Why Subnet?</a:t>
            </a:r>
          </a:p>
        </p:txBody>
      </p:sp>
      <p:sp>
        <p:nvSpPr>
          <p:cNvPr id="620" name="Shape 6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621" name="Shape 621"/>
          <p:cNvSpPr txBox="1"/>
          <p:nvPr/>
        </p:nvSpPr>
        <p:spPr>
          <a:xfrm>
            <a:off x="311700" y="775525"/>
            <a:ext cx="8520600" cy="16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Web Host Network Address: </a:t>
            </a: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216.3.128.0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01600" marR="101600" rtl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 sz="18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216.3.128.(0000 0000)  (1st half assigned to the web host)</a:t>
            </a:r>
            <a:br>
              <a:rPr lang="en" sz="18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8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216.3.128.(1000 0000)  (2nd half assigned to the customers)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2" name="Shape 622"/>
          <p:cNvSpPr txBox="1"/>
          <p:nvPr/>
        </p:nvSpPr>
        <p:spPr>
          <a:xfrm>
            <a:off x="816000" y="2925925"/>
            <a:ext cx="7512000" cy="12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We can use subnetting to divide networks into multiple parts</a:t>
            </a:r>
          </a:p>
          <a:p>
            <a:pPr indent="-317500" lvl="0" marL="457200">
              <a:spcBef>
                <a:spcPts val="0"/>
              </a:spcBef>
              <a:buSzPct val="100000"/>
              <a:buChar char="-"/>
            </a:pPr>
            <a:r>
              <a:rPr lang="en"/>
              <a:t>Every time a network is divide into 2 subnets, we lose the ability to use 2 addresses since one must correspond to the network IP and one must correspond to the broadcast IP.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Shape 627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Classless InterDomain Routing (CIDR)</a:t>
            </a:r>
          </a:p>
        </p:txBody>
      </p:sp>
      <p:sp>
        <p:nvSpPr>
          <p:cNvPr id="628" name="Shape 6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629" name="Shape 629"/>
          <p:cNvSpPr txBox="1"/>
          <p:nvPr/>
        </p:nvSpPr>
        <p:spPr>
          <a:xfrm>
            <a:off x="896400" y="2666150"/>
            <a:ext cx="7351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101600" rtl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 sz="18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Web Host Address: 216.3.128.0(/25) &lt;- CIDR notation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0" name="Shape 630"/>
          <p:cNvSpPr txBox="1"/>
          <p:nvPr/>
        </p:nvSpPr>
        <p:spPr>
          <a:xfrm>
            <a:off x="955575" y="688675"/>
            <a:ext cx="2369400" cy="1889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600"/>
              <a:t>Class A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600"/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600"/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600"/>
          </a:p>
          <a:p>
            <a:pPr lvl="0" rtl="0" algn="ctr">
              <a:spcBef>
                <a:spcPts val="0"/>
              </a:spcBef>
              <a:buNone/>
            </a:pPr>
            <a:r>
              <a:rPr b="1" lang="en" sz="1600"/>
              <a:t>Subnet Mask: 255.0.0.0</a:t>
            </a:r>
          </a:p>
        </p:txBody>
      </p:sp>
      <p:sp>
        <p:nvSpPr>
          <p:cNvPr id="631" name="Shape 631"/>
          <p:cNvSpPr txBox="1"/>
          <p:nvPr/>
        </p:nvSpPr>
        <p:spPr>
          <a:xfrm>
            <a:off x="3387300" y="1198525"/>
            <a:ext cx="2369400" cy="1379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600"/>
              <a:t>Class B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b="1" sz="1600"/>
          </a:p>
          <a:p>
            <a:pPr lvl="0" rtl="0" algn="ctr">
              <a:spcBef>
                <a:spcPts val="0"/>
              </a:spcBef>
              <a:buNone/>
            </a:pPr>
            <a:r>
              <a:rPr b="1" lang="en" sz="1600"/>
              <a:t>Subnet Mask: 255.255.0.0</a:t>
            </a:r>
          </a:p>
        </p:txBody>
      </p:sp>
      <p:sp>
        <p:nvSpPr>
          <p:cNvPr id="632" name="Shape 632"/>
          <p:cNvSpPr txBox="1"/>
          <p:nvPr/>
        </p:nvSpPr>
        <p:spPr>
          <a:xfrm>
            <a:off x="5819025" y="1618400"/>
            <a:ext cx="2369400" cy="959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600"/>
              <a:t>Class C</a:t>
            </a:r>
          </a:p>
          <a:p>
            <a:pPr lvl="0" rtl="0" algn="ctr">
              <a:spcBef>
                <a:spcPts val="0"/>
              </a:spcBef>
              <a:buNone/>
            </a:pPr>
            <a:r>
              <a:rPr b="1" lang="en" sz="1600"/>
              <a:t>Subnet Mask: 255.255.255.0</a:t>
            </a:r>
          </a:p>
        </p:txBody>
      </p:sp>
      <p:sp>
        <p:nvSpPr>
          <p:cNvPr id="633" name="Shape 633"/>
          <p:cNvSpPr txBox="1"/>
          <p:nvPr/>
        </p:nvSpPr>
        <p:spPr>
          <a:xfrm>
            <a:off x="953025" y="3238850"/>
            <a:ext cx="7519500" cy="16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IP addresses were originally assigned using classes (A-D)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Each class corresponds to a size of a block of addresses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This was wasteful so we’ve begun using Classless InterDomain Routing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We can represent addresses with their subnet masks in CIDR notation</a:t>
            </a:r>
          </a:p>
          <a:p>
            <a:pPr indent="-317500" lvl="0" marL="457200">
              <a:spcBef>
                <a:spcPts val="0"/>
              </a:spcBef>
              <a:buSzPct val="100000"/>
              <a:buChar char="-"/>
            </a:pPr>
            <a:r>
              <a:rPr lang="en"/>
              <a:t>The number next to the slash indicates the number of bits assigned to the network address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4 Layer Internet Model - Link Layer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81" name="Shape 181"/>
          <p:cNvGrpSpPr/>
          <p:nvPr/>
        </p:nvGrpSpPr>
        <p:grpSpPr>
          <a:xfrm>
            <a:off x="3382332" y="1905144"/>
            <a:ext cx="2342313" cy="573560"/>
            <a:chOff x="2834043" y="1687411"/>
            <a:chExt cx="1649400" cy="1769700"/>
          </a:xfrm>
        </p:grpSpPr>
        <p:sp>
          <p:nvSpPr>
            <p:cNvPr id="182" name="Shape 182"/>
            <p:cNvSpPr/>
            <p:nvPr/>
          </p:nvSpPr>
          <p:spPr>
            <a:xfrm flipH="1" rot="10800000">
              <a:off x="2834043" y="1687411"/>
              <a:ext cx="1649400" cy="1769700"/>
            </a:xfrm>
            <a:prstGeom prst="snip1Rect">
              <a:avLst>
                <a:gd fmla="val 0" name="adj"/>
              </a:avLst>
            </a:prstGeom>
            <a:solidFill>
              <a:srgbClr val="4285F4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3" name="Shape 183"/>
            <p:cNvSpPr txBox="1"/>
            <p:nvPr/>
          </p:nvSpPr>
          <p:spPr>
            <a:xfrm>
              <a:off x="2966450" y="1795520"/>
              <a:ext cx="1383000" cy="147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wrap="square" tIns="91425">
              <a:noAutofit/>
            </a:bodyPr>
            <a:lstStyle/>
            <a:p>
              <a:pPr lvl="0" rtl="0" algn="ctr">
                <a:lnSpc>
                  <a:spcPct val="100000"/>
                </a:lnSpc>
                <a:spcBef>
                  <a:spcPts val="0"/>
                </a:spcBef>
                <a:buNone/>
              </a:pPr>
              <a:r>
                <a:rPr b="1"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Transport Layer</a:t>
              </a:r>
            </a:p>
          </p:txBody>
        </p:sp>
      </p:grpSp>
      <p:grpSp>
        <p:nvGrpSpPr>
          <p:cNvPr id="184" name="Shape 184"/>
          <p:cNvGrpSpPr/>
          <p:nvPr/>
        </p:nvGrpSpPr>
        <p:grpSpPr>
          <a:xfrm>
            <a:off x="3380863" y="3422615"/>
            <a:ext cx="2354396" cy="573560"/>
            <a:chOff x="6541819" y="1687421"/>
            <a:chExt cx="1597500" cy="1769700"/>
          </a:xfrm>
        </p:grpSpPr>
        <p:sp>
          <p:nvSpPr>
            <p:cNvPr id="185" name="Shape 185"/>
            <p:cNvSpPr/>
            <p:nvPr/>
          </p:nvSpPr>
          <p:spPr>
            <a:xfrm flipH="1" rot="10800000">
              <a:off x="6541819" y="1687421"/>
              <a:ext cx="1597500" cy="1769700"/>
            </a:xfrm>
            <a:prstGeom prst="snip1Rect">
              <a:avLst>
                <a:gd fmla="val 0" name="adj"/>
              </a:avLst>
            </a:prstGeom>
            <a:solidFill>
              <a:srgbClr val="4285F4"/>
            </a:solidFill>
            <a:ln cap="flat" cmpd="sng" w="76200">
              <a:solidFill>
                <a:schemeClr val="accent6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6" name="Shape 186"/>
            <p:cNvSpPr txBox="1"/>
            <p:nvPr/>
          </p:nvSpPr>
          <p:spPr>
            <a:xfrm>
              <a:off x="6622400" y="1795520"/>
              <a:ext cx="1383000" cy="147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wrap="square" tIns="91425">
              <a:noAutofit/>
            </a:bodyPr>
            <a:lstStyle/>
            <a:p>
              <a:pPr lvl="0" rtl="0" algn="ctr">
                <a:lnSpc>
                  <a:spcPct val="100000"/>
                </a:lnSpc>
                <a:spcBef>
                  <a:spcPts val="0"/>
                </a:spcBef>
                <a:buNone/>
              </a:pPr>
              <a:r>
                <a:rPr b="1"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Link Layer</a:t>
              </a:r>
            </a:p>
          </p:txBody>
        </p:sp>
      </p:grpSp>
      <p:grpSp>
        <p:nvGrpSpPr>
          <p:cNvPr id="187" name="Shape 187"/>
          <p:cNvGrpSpPr/>
          <p:nvPr/>
        </p:nvGrpSpPr>
        <p:grpSpPr>
          <a:xfrm>
            <a:off x="3380746" y="1147325"/>
            <a:ext cx="2354242" cy="572675"/>
            <a:chOff x="943236" y="1686435"/>
            <a:chExt cx="1657800" cy="1769700"/>
          </a:xfrm>
        </p:grpSpPr>
        <p:sp>
          <p:nvSpPr>
            <p:cNvPr id="188" name="Shape 188"/>
            <p:cNvSpPr/>
            <p:nvPr/>
          </p:nvSpPr>
          <p:spPr>
            <a:xfrm flipH="1">
              <a:off x="943236" y="1686435"/>
              <a:ext cx="1657800" cy="1769700"/>
            </a:xfrm>
            <a:prstGeom prst="snip1Rect">
              <a:avLst>
                <a:gd fmla="val 0" name="adj"/>
              </a:avLst>
            </a:prstGeom>
            <a:solidFill>
              <a:srgbClr val="4285F4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9" name="Shape 189"/>
            <p:cNvSpPr txBox="1"/>
            <p:nvPr/>
          </p:nvSpPr>
          <p:spPr>
            <a:xfrm>
              <a:off x="1002522" y="1795521"/>
              <a:ext cx="1518900" cy="147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wrap="square" tIns="91425">
              <a:noAutofit/>
            </a:bodyPr>
            <a:lstStyle/>
            <a:p>
              <a:pPr lvl="0" rtl="0" algn="ctr">
                <a:lnSpc>
                  <a:spcPct val="100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Application Layer</a:t>
              </a:r>
            </a:p>
          </p:txBody>
        </p:sp>
      </p:grpSp>
      <p:grpSp>
        <p:nvGrpSpPr>
          <p:cNvPr id="190" name="Shape 190"/>
          <p:cNvGrpSpPr/>
          <p:nvPr/>
        </p:nvGrpSpPr>
        <p:grpSpPr>
          <a:xfrm>
            <a:off x="3380644" y="2663897"/>
            <a:ext cx="2382723" cy="573560"/>
            <a:chOff x="4660575" y="1686400"/>
            <a:chExt cx="1649400" cy="1769700"/>
          </a:xfrm>
        </p:grpSpPr>
        <p:sp>
          <p:nvSpPr>
            <p:cNvPr id="191" name="Shape 191"/>
            <p:cNvSpPr/>
            <p:nvPr/>
          </p:nvSpPr>
          <p:spPr>
            <a:xfrm flipH="1">
              <a:off x="4660575" y="1686400"/>
              <a:ext cx="1649400" cy="1769700"/>
            </a:xfrm>
            <a:prstGeom prst="snip1Rect">
              <a:avLst>
                <a:gd fmla="val 0" name="adj"/>
              </a:avLst>
            </a:prstGeom>
            <a:solidFill>
              <a:srgbClr val="4285F4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2" name="Shape 192"/>
            <p:cNvSpPr txBox="1"/>
            <p:nvPr/>
          </p:nvSpPr>
          <p:spPr>
            <a:xfrm>
              <a:off x="4794425" y="1795520"/>
              <a:ext cx="1383000" cy="147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wrap="square" tIns="91425">
              <a:noAutofit/>
            </a:bodyPr>
            <a:lstStyle/>
            <a:p>
              <a:pPr lvl="0" rtl="0" algn="ctr">
                <a:lnSpc>
                  <a:spcPct val="100000"/>
                </a:lnSpc>
                <a:spcBef>
                  <a:spcPts val="0"/>
                </a:spcBef>
                <a:buNone/>
              </a:pPr>
              <a:r>
                <a:rPr b="1"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Network Layer</a:t>
              </a:r>
            </a:p>
          </p:txBody>
        </p:sp>
      </p:grpSp>
      <p:sp>
        <p:nvSpPr>
          <p:cNvPr id="193" name="Shape 19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Shape 638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Link Layer</a:t>
            </a:r>
          </a:p>
        </p:txBody>
      </p:sp>
      <p:sp>
        <p:nvSpPr>
          <p:cNvPr id="639" name="Shape 6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640" name="Shape 640"/>
          <p:cNvSpPr/>
          <p:nvPr/>
        </p:nvSpPr>
        <p:spPr>
          <a:xfrm>
            <a:off x="311700" y="833875"/>
            <a:ext cx="1850100" cy="1737900"/>
          </a:xfrm>
          <a:prstGeom prst="ellipse">
            <a:avLst/>
          </a:prstGeom>
          <a:noFill/>
          <a:ln cap="flat" cmpd="sng" w="38100">
            <a:solidFill>
              <a:srgbClr val="4285F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1" name="Shape 641"/>
          <p:cNvSpPr txBox="1"/>
          <p:nvPr/>
        </p:nvSpPr>
        <p:spPr>
          <a:xfrm>
            <a:off x="392425" y="1448225"/>
            <a:ext cx="1681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n" sz="2000"/>
              <a:t>Router</a:t>
            </a:r>
          </a:p>
        </p:txBody>
      </p:sp>
      <p:sp>
        <p:nvSpPr>
          <p:cNvPr id="642" name="Shape 642"/>
          <p:cNvSpPr/>
          <p:nvPr/>
        </p:nvSpPr>
        <p:spPr>
          <a:xfrm>
            <a:off x="6622350" y="833875"/>
            <a:ext cx="1850100" cy="1737900"/>
          </a:xfrm>
          <a:prstGeom prst="ellipse">
            <a:avLst/>
          </a:prstGeom>
          <a:noFill/>
          <a:ln cap="flat" cmpd="sng" w="38100">
            <a:solidFill>
              <a:srgbClr val="4285F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3" name="Shape 643"/>
          <p:cNvSpPr txBox="1"/>
          <p:nvPr/>
        </p:nvSpPr>
        <p:spPr>
          <a:xfrm>
            <a:off x="6703075" y="1448225"/>
            <a:ext cx="1681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000"/>
              <a:t>Router</a:t>
            </a:r>
          </a:p>
        </p:txBody>
      </p:sp>
      <p:cxnSp>
        <p:nvCxnSpPr>
          <p:cNvPr id="644" name="Shape 644"/>
          <p:cNvCxnSpPr>
            <a:endCxn id="642" idx="2"/>
          </p:cNvCxnSpPr>
          <p:nvPr/>
        </p:nvCxnSpPr>
        <p:spPr>
          <a:xfrm>
            <a:off x="2161650" y="1702825"/>
            <a:ext cx="4460700" cy="0"/>
          </a:xfrm>
          <a:prstGeom prst="straightConnector1">
            <a:avLst/>
          </a:prstGeom>
          <a:noFill/>
          <a:ln cap="flat" cmpd="sng" w="76200">
            <a:solidFill>
              <a:srgbClr val="4285F4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645" name="Shape 645"/>
          <p:cNvSpPr txBox="1"/>
          <p:nvPr/>
        </p:nvSpPr>
        <p:spPr>
          <a:xfrm>
            <a:off x="2117950" y="1315825"/>
            <a:ext cx="4541400" cy="3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n" sz="1600"/>
              <a:t>1 0 1 0 1 0 1 1 0 1 1 0 0 1 1 0 1 1 0 0 0 1 0 1 0 0 </a:t>
            </a:r>
          </a:p>
        </p:txBody>
      </p:sp>
      <p:sp>
        <p:nvSpPr>
          <p:cNvPr id="646" name="Shape 646"/>
          <p:cNvSpPr txBox="1"/>
          <p:nvPr/>
        </p:nvSpPr>
        <p:spPr>
          <a:xfrm>
            <a:off x="644700" y="2989875"/>
            <a:ext cx="7740300" cy="15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600"/>
              <a:t>The Link Layer is responsible for delivering frames across links between an end host and a router or two routers</a:t>
            </a: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600"/>
              <a:t>Its key functions are Medium Access Control (MAC), error detection and correction, and message delineation</a:t>
            </a:r>
          </a:p>
          <a:p>
            <a:pPr indent="-330200" lvl="0" marL="457200">
              <a:spcBef>
                <a:spcPts val="0"/>
              </a:spcBef>
              <a:buSzPct val="100000"/>
              <a:buChar char="-"/>
            </a:pPr>
            <a:r>
              <a:rPr lang="en" sz="1600"/>
              <a:t>Data is translated to bits before being sent across the link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Shape 651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Link Layer</a:t>
            </a:r>
          </a:p>
        </p:txBody>
      </p:sp>
      <p:sp>
        <p:nvSpPr>
          <p:cNvPr id="652" name="Shape 6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653" name="Shape 6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3286" y="636725"/>
            <a:ext cx="2064189" cy="133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4" name="Shape 6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51347" y="1971574"/>
            <a:ext cx="2528053" cy="1422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5" name="Shape 65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91400" y="3550925"/>
            <a:ext cx="1447951" cy="1334849"/>
          </a:xfrm>
          <a:prstGeom prst="rect">
            <a:avLst/>
          </a:prstGeom>
          <a:noFill/>
          <a:ln>
            <a:noFill/>
          </a:ln>
        </p:spPr>
      </p:pic>
      <p:sp>
        <p:nvSpPr>
          <p:cNvPr id="656" name="Shape 656"/>
          <p:cNvSpPr txBox="1"/>
          <p:nvPr/>
        </p:nvSpPr>
        <p:spPr>
          <a:xfrm>
            <a:off x="3980250" y="298975"/>
            <a:ext cx="4492200" cy="46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1600"/>
              <a:t>Methods of data transfer:</a:t>
            </a:r>
          </a:p>
          <a:p>
            <a:pPr lvl="0">
              <a:spcBef>
                <a:spcPts val="0"/>
              </a:spcBef>
              <a:buNone/>
            </a:pPr>
            <a:r>
              <a:rPr lang="en" sz="1600"/>
              <a:t>Electricity</a:t>
            </a: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600"/>
              <a:t>Data can be transmitted using pulses of electricity through copper wire</a:t>
            </a: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600"/>
              <a:t>Signal is lost over long distances</a:t>
            </a:r>
          </a:p>
          <a:p>
            <a:pPr indent="-330200" lvl="0" marL="457200" rtl="0">
              <a:spcBef>
                <a:spcPts val="0"/>
              </a:spcBef>
              <a:buSzPct val="100000"/>
              <a:buChar char="-"/>
            </a:pPr>
            <a:r>
              <a:rPr lang="en" sz="1600"/>
              <a:t>Cheap method of data transfer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600"/>
              <a:t>Light</a:t>
            </a: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600"/>
              <a:t>Data can be transmitted by bounding light up and down the length of fiber optic cables</a:t>
            </a: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600"/>
              <a:t>No signal loss (this method is used for long distances) and very fast (travels at the speed of light)</a:t>
            </a:r>
          </a:p>
          <a:p>
            <a:pPr indent="-330200" lvl="0" marL="457200" rtl="0">
              <a:spcBef>
                <a:spcPts val="0"/>
              </a:spcBef>
              <a:buSzPct val="100000"/>
              <a:buChar char="-"/>
            </a:pPr>
            <a:r>
              <a:rPr lang="en" sz="1600"/>
              <a:t>Very expensive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600"/>
              <a:t>Radio Waves</a:t>
            </a: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600"/>
              <a:t>Wireless mediums use radio waves of different frequencies</a:t>
            </a:r>
          </a:p>
          <a:p>
            <a:pPr indent="-330200" lvl="0" marL="457200">
              <a:spcBef>
                <a:spcPts val="0"/>
              </a:spcBef>
              <a:buSzPct val="100000"/>
              <a:buChar char="-"/>
            </a:pPr>
            <a:r>
              <a:rPr lang="en" sz="1600"/>
              <a:t>Signal loss occurs over long distances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Shape 661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Message Delineation</a:t>
            </a:r>
          </a:p>
        </p:txBody>
      </p:sp>
      <p:sp>
        <p:nvSpPr>
          <p:cNvPr id="662" name="Shape 66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663" name="Shape 663"/>
          <p:cNvSpPr/>
          <p:nvPr/>
        </p:nvSpPr>
        <p:spPr>
          <a:xfrm>
            <a:off x="1267625" y="851900"/>
            <a:ext cx="187500" cy="2474400"/>
          </a:xfrm>
          <a:prstGeom prst="roundRect">
            <a:avLst>
              <a:gd fmla="val 16667" name="adj"/>
            </a:avLst>
          </a:prstGeom>
          <a:solidFill>
            <a:srgbClr val="4285F4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4" name="Shape 664"/>
          <p:cNvSpPr/>
          <p:nvPr/>
        </p:nvSpPr>
        <p:spPr>
          <a:xfrm>
            <a:off x="6352785" y="851900"/>
            <a:ext cx="187500" cy="2474400"/>
          </a:xfrm>
          <a:prstGeom prst="roundRect">
            <a:avLst>
              <a:gd fmla="val 16667" name="adj"/>
            </a:avLst>
          </a:prstGeom>
          <a:solidFill>
            <a:srgbClr val="4285F4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665" name="Shape 665"/>
          <p:cNvCxnSpPr>
            <a:stCxn id="663" idx="1"/>
          </p:cNvCxnSpPr>
          <p:nvPr/>
        </p:nvCxnSpPr>
        <p:spPr>
          <a:xfrm>
            <a:off x="1267625" y="2089100"/>
            <a:ext cx="456300" cy="20100"/>
          </a:xfrm>
          <a:prstGeom prst="straightConnector1">
            <a:avLst/>
          </a:prstGeom>
          <a:noFill/>
          <a:ln cap="flat" cmpd="sng" w="28575">
            <a:solidFill>
              <a:srgbClr val="4285F4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666" name="Shape 666"/>
          <p:cNvCxnSpPr/>
          <p:nvPr/>
        </p:nvCxnSpPr>
        <p:spPr>
          <a:xfrm flipH="1" rot="10800000">
            <a:off x="1723804" y="1732339"/>
            <a:ext cx="6000" cy="386100"/>
          </a:xfrm>
          <a:prstGeom prst="straightConnector1">
            <a:avLst/>
          </a:prstGeom>
          <a:noFill/>
          <a:ln cap="flat" cmpd="sng" w="28575">
            <a:solidFill>
              <a:srgbClr val="4285F4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667" name="Shape 667"/>
          <p:cNvCxnSpPr/>
          <p:nvPr/>
        </p:nvCxnSpPr>
        <p:spPr>
          <a:xfrm>
            <a:off x="1723804" y="1732247"/>
            <a:ext cx="566100" cy="6000"/>
          </a:xfrm>
          <a:prstGeom prst="straightConnector1">
            <a:avLst/>
          </a:prstGeom>
          <a:noFill/>
          <a:ln cap="flat" cmpd="sng" w="28575">
            <a:solidFill>
              <a:srgbClr val="4285F4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668" name="Shape 668"/>
          <p:cNvCxnSpPr/>
          <p:nvPr/>
        </p:nvCxnSpPr>
        <p:spPr>
          <a:xfrm>
            <a:off x="2299367" y="2109037"/>
            <a:ext cx="545400" cy="0"/>
          </a:xfrm>
          <a:prstGeom prst="straightConnector1">
            <a:avLst/>
          </a:prstGeom>
          <a:noFill/>
          <a:ln cap="flat" cmpd="sng" w="28575">
            <a:solidFill>
              <a:srgbClr val="4285F4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669" name="Shape 669"/>
          <p:cNvCxnSpPr/>
          <p:nvPr/>
        </p:nvCxnSpPr>
        <p:spPr>
          <a:xfrm>
            <a:off x="2846669" y="1735280"/>
            <a:ext cx="545400" cy="0"/>
          </a:xfrm>
          <a:prstGeom prst="straightConnector1">
            <a:avLst/>
          </a:prstGeom>
          <a:noFill/>
          <a:ln cap="flat" cmpd="sng" w="28575">
            <a:solidFill>
              <a:srgbClr val="4285F4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670" name="Shape 670"/>
          <p:cNvCxnSpPr/>
          <p:nvPr/>
        </p:nvCxnSpPr>
        <p:spPr>
          <a:xfrm flipH="1" rot="10800000">
            <a:off x="2285237" y="1732339"/>
            <a:ext cx="6000" cy="386100"/>
          </a:xfrm>
          <a:prstGeom prst="straightConnector1">
            <a:avLst/>
          </a:prstGeom>
          <a:noFill/>
          <a:ln cap="flat" cmpd="sng" w="28575">
            <a:solidFill>
              <a:srgbClr val="4285F4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671" name="Shape 671"/>
          <p:cNvCxnSpPr/>
          <p:nvPr/>
        </p:nvCxnSpPr>
        <p:spPr>
          <a:xfrm flipH="1" rot="10800000">
            <a:off x="2846669" y="1732339"/>
            <a:ext cx="6000" cy="386100"/>
          </a:xfrm>
          <a:prstGeom prst="straightConnector1">
            <a:avLst/>
          </a:prstGeom>
          <a:noFill/>
          <a:ln cap="flat" cmpd="sng" w="28575">
            <a:solidFill>
              <a:srgbClr val="4285F4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672" name="Shape 672"/>
          <p:cNvCxnSpPr/>
          <p:nvPr/>
        </p:nvCxnSpPr>
        <p:spPr>
          <a:xfrm flipH="1" rot="10800000">
            <a:off x="5004800" y="1732339"/>
            <a:ext cx="6000" cy="386100"/>
          </a:xfrm>
          <a:prstGeom prst="straightConnector1">
            <a:avLst/>
          </a:prstGeom>
          <a:noFill/>
          <a:ln cap="flat" cmpd="sng" w="28575">
            <a:solidFill>
              <a:srgbClr val="4285F4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673" name="Shape 673"/>
          <p:cNvCxnSpPr/>
          <p:nvPr/>
        </p:nvCxnSpPr>
        <p:spPr>
          <a:xfrm flipH="1" rot="10800000">
            <a:off x="3391897" y="1732339"/>
            <a:ext cx="6000" cy="386100"/>
          </a:xfrm>
          <a:prstGeom prst="straightConnector1">
            <a:avLst/>
          </a:prstGeom>
          <a:noFill/>
          <a:ln cap="flat" cmpd="sng" w="28575">
            <a:solidFill>
              <a:srgbClr val="4285F4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674" name="Shape 674"/>
          <p:cNvCxnSpPr/>
          <p:nvPr/>
        </p:nvCxnSpPr>
        <p:spPr>
          <a:xfrm>
            <a:off x="4996423" y="1736796"/>
            <a:ext cx="545400" cy="0"/>
          </a:xfrm>
          <a:prstGeom prst="straightConnector1">
            <a:avLst/>
          </a:prstGeom>
          <a:noFill/>
          <a:ln cap="flat" cmpd="sng" w="28575">
            <a:solidFill>
              <a:srgbClr val="4285F4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675" name="Shape 675"/>
          <p:cNvCxnSpPr/>
          <p:nvPr/>
        </p:nvCxnSpPr>
        <p:spPr>
          <a:xfrm>
            <a:off x="3947302" y="1735280"/>
            <a:ext cx="502200" cy="3000"/>
          </a:xfrm>
          <a:prstGeom prst="straightConnector1">
            <a:avLst/>
          </a:prstGeom>
          <a:noFill/>
          <a:ln cap="flat" cmpd="sng" w="28575">
            <a:solidFill>
              <a:srgbClr val="4285F4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676" name="Shape 676"/>
          <p:cNvCxnSpPr/>
          <p:nvPr/>
        </p:nvCxnSpPr>
        <p:spPr>
          <a:xfrm>
            <a:off x="5538637" y="2109037"/>
            <a:ext cx="545400" cy="0"/>
          </a:xfrm>
          <a:prstGeom prst="straightConnector1">
            <a:avLst/>
          </a:prstGeom>
          <a:noFill/>
          <a:ln cap="flat" cmpd="sng" w="28575">
            <a:solidFill>
              <a:srgbClr val="4285F4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677" name="Shape 677"/>
          <p:cNvCxnSpPr/>
          <p:nvPr/>
        </p:nvCxnSpPr>
        <p:spPr>
          <a:xfrm>
            <a:off x="3397925" y="2109037"/>
            <a:ext cx="545400" cy="0"/>
          </a:xfrm>
          <a:prstGeom prst="straightConnector1">
            <a:avLst/>
          </a:prstGeom>
          <a:noFill/>
          <a:ln cap="flat" cmpd="sng" w="28575">
            <a:solidFill>
              <a:srgbClr val="4285F4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678" name="Shape 678"/>
          <p:cNvCxnSpPr/>
          <p:nvPr/>
        </p:nvCxnSpPr>
        <p:spPr>
          <a:xfrm>
            <a:off x="4462586" y="2109037"/>
            <a:ext cx="545400" cy="0"/>
          </a:xfrm>
          <a:prstGeom prst="straightConnector1">
            <a:avLst/>
          </a:prstGeom>
          <a:noFill/>
          <a:ln cap="flat" cmpd="sng" w="28575">
            <a:solidFill>
              <a:srgbClr val="4285F4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679" name="Shape 679"/>
          <p:cNvCxnSpPr/>
          <p:nvPr/>
        </p:nvCxnSpPr>
        <p:spPr>
          <a:xfrm flipH="1" rot="10800000">
            <a:off x="4459572" y="1732339"/>
            <a:ext cx="6000" cy="386100"/>
          </a:xfrm>
          <a:prstGeom prst="straightConnector1">
            <a:avLst/>
          </a:prstGeom>
          <a:noFill/>
          <a:ln cap="flat" cmpd="sng" w="28575">
            <a:solidFill>
              <a:srgbClr val="4285F4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680" name="Shape 680"/>
          <p:cNvCxnSpPr/>
          <p:nvPr/>
        </p:nvCxnSpPr>
        <p:spPr>
          <a:xfrm flipH="1" rot="10800000">
            <a:off x="3937126" y="1732339"/>
            <a:ext cx="6000" cy="386100"/>
          </a:xfrm>
          <a:prstGeom prst="straightConnector1">
            <a:avLst/>
          </a:prstGeom>
          <a:noFill/>
          <a:ln cap="flat" cmpd="sng" w="28575">
            <a:solidFill>
              <a:srgbClr val="4285F4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681" name="Shape 681"/>
          <p:cNvCxnSpPr/>
          <p:nvPr/>
        </p:nvCxnSpPr>
        <p:spPr>
          <a:xfrm flipH="1" rot="10800000">
            <a:off x="5538637" y="1732339"/>
            <a:ext cx="6000" cy="386100"/>
          </a:xfrm>
          <a:prstGeom prst="straightConnector1">
            <a:avLst/>
          </a:prstGeom>
          <a:noFill/>
          <a:ln cap="flat" cmpd="sng" w="28575">
            <a:solidFill>
              <a:srgbClr val="4285F4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682" name="Shape 682"/>
          <p:cNvCxnSpPr/>
          <p:nvPr/>
        </p:nvCxnSpPr>
        <p:spPr>
          <a:xfrm flipH="1" rot="10800000">
            <a:off x="1373250" y="2856606"/>
            <a:ext cx="342900" cy="3000"/>
          </a:xfrm>
          <a:prstGeom prst="straightConnector1">
            <a:avLst/>
          </a:prstGeom>
          <a:noFill/>
          <a:ln cap="flat" cmpd="sng" w="28575">
            <a:solidFill>
              <a:srgbClr val="4285F4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683" name="Shape 683"/>
          <p:cNvCxnSpPr/>
          <p:nvPr/>
        </p:nvCxnSpPr>
        <p:spPr>
          <a:xfrm flipH="1" rot="10800000">
            <a:off x="1716418" y="2479858"/>
            <a:ext cx="5100" cy="386100"/>
          </a:xfrm>
          <a:prstGeom prst="straightConnector1">
            <a:avLst/>
          </a:prstGeom>
          <a:noFill/>
          <a:ln cap="flat" cmpd="sng" w="28575">
            <a:solidFill>
              <a:srgbClr val="4285F4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684" name="Shape 684"/>
          <p:cNvCxnSpPr/>
          <p:nvPr/>
        </p:nvCxnSpPr>
        <p:spPr>
          <a:xfrm>
            <a:off x="1716418" y="2479775"/>
            <a:ext cx="482400" cy="6000"/>
          </a:xfrm>
          <a:prstGeom prst="straightConnector1">
            <a:avLst/>
          </a:prstGeom>
          <a:noFill/>
          <a:ln cap="flat" cmpd="sng" w="28575">
            <a:solidFill>
              <a:srgbClr val="4285F4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685" name="Shape 685"/>
          <p:cNvCxnSpPr/>
          <p:nvPr/>
        </p:nvCxnSpPr>
        <p:spPr>
          <a:xfrm>
            <a:off x="2206724" y="2856556"/>
            <a:ext cx="464400" cy="0"/>
          </a:xfrm>
          <a:prstGeom prst="straightConnector1">
            <a:avLst/>
          </a:prstGeom>
          <a:noFill/>
          <a:ln cap="flat" cmpd="sng" w="28575">
            <a:solidFill>
              <a:srgbClr val="4285F4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686" name="Shape 686"/>
          <p:cNvCxnSpPr/>
          <p:nvPr/>
        </p:nvCxnSpPr>
        <p:spPr>
          <a:xfrm>
            <a:off x="2672957" y="2482808"/>
            <a:ext cx="464400" cy="0"/>
          </a:xfrm>
          <a:prstGeom prst="straightConnector1">
            <a:avLst/>
          </a:prstGeom>
          <a:noFill/>
          <a:ln cap="flat" cmpd="sng" w="28575">
            <a:solidFill>
              <a:srgbClr val="4285F4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687" name="Shape 687"/>
          <p:cNvCxnSpPr/>
          <p:nvPr/>
        </p:nvCxnSpPr>
        <p:spPr>
          <a:xfrm flipH="1" rot="10800000">
            <a:off x="2194688" y="2479858"/>
            <a:ext cx="5100" cy="386100"/>
          </a:xfrm>
          <a:prstGeom prst="straightConnector1">
            <a:avLst/>
          </a:prstGeom>
          <a:noFill/>
          <a:ln cap="flat" cmpd="sng" w="28575">
            <a:solidFill>
              <a:srgbClr val="4285F4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688" name="Shape 688"/>
          <p:cNvCxnSpPr/>
          <p:nvPr/>
        </p:nvCxnSpPr>
        <p:spPr>
          <a:xfrm flipH="1" rot="10800000">
            <a:off x="2672957" y="2479858"/>
            <a:ext cx="5100" cy="386100"/>
          </a:xfrm>
          <a:prstGeom prst="straightConnector1">
            <a:avLst/>
          </a:prstGeom>
          <a:noFill/>
          <a:ln cap="flat" cmpd="sng" w="28575">
            <a:solidFill>
              <a:srgbClr val="4285F4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689" name="Shape 689"/>
          <p:cNvCxnSpPr/>
          <p:nvPr/>
        </p:nvCxnSpPr>
        <p:spPr>
          <a:xfrm flipH="1" rot="10800000">
            <a:off x="4511414" y="2479858"/>
            <a:ext cx="5100" cy="386100"/>
          </a:xfrm>
          <a:prstGeom prst="straightConnector1">
            <a:avLst/>
          </a:prstGeom>
          <a:noFill/>
          <a:ln cap="flat" cmpd="sng" w="28575">
            <a:solidFill>
              <a:srgbClr val="4285F4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690" name="Shape 690"/>
          <p:cNvCxnSpPr/>
          <p:nvPr/>
        </p:nvCxnSpPr>
        <p:spPr>
          <a:xfrm flipH="1" rot="10800000">
            <a:off x="3137424" y="2479858"/>
            <a:ext cx="5100" cy="386100"/>
          </a:xfrm>
          <a:prstGeom prst="straightConnector1">
            <a:avLst/>
          </a:prstGeom>
          <a:noFill/>
          <a:ln cap="flat" cmpd="sng" w="28575">
            <a:solidFill>
              <a:srgbClr val="4285F4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691" name="Shape 691"/>
          <p:cNvCxnSpPr/>
          <p:nvPr/>
        </p:nvCxnSpPr>
        <p:spPr>
          <a:xfrm>
            <a:off x="4504278" y="2484324"/>
            <a:ext cx="464400" cy="0"/>
          </a:xfrm>
          <a:prstGeom prst="straightConnector1">
            <a:avLst/>
          </a:prstGeom>
          <a:noFill/>
          <a:ln cap="flat" cmpd="sng" w="28575">
            <a:solidFill>
              <a:srgbClr val="4285F4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692" name="Shape 692"/>
          <p:cNvCxnSpPr/>
          <p:nvPr/>
        </p:nvCxnSpPr>
        <p:spPr>
          <a:xfrm>
            <a:off x="3610558" y="2482808"/>
            <a:ext cx="427800" cy="3000"/>
          </a:xfrm>
          <a:prstGeom prst="straightConnector1">
            <a:avLst/>
          </a:prstGeom>
          <a:noFill/>
          <a:ln cap="flat" cmpd="sng" w="28575">
            <a:solidFill>
              <a:srgbClr val="4285F4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693" name="Shape 693"/>
          <p:cNvCxnSpPr/>
          <p:nvPr/>
        </p:nvCxnSpPr>
        <p:spPr>
          <a:xfrm>
            <a:off x="4966176" y="2856556"/>
            <a:ext cx="464400" cy="0"/>
          </a:xfrm>
          <a:prstGeom prst="straightConnector1">
            <a:avLst/>
          </a:prstGeom>
          <a:noFill/>
          <a:ln cap="flat" cmpd="sng" w="28575">
            <a:solidFill>
              <a:srgbClr val="4285F4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694" name="Shape 694"/>
          <p:cNvCxnSpPr/>
          <p:nvPr/>
        </p:nvCxnSpPr>
        <p:spPr>
          <a:xfrm>
            <a:off x="3142559" y="2856556"/>
            <a:ext cx="464400" cy="0"/>
          </a:xfrm>
          <a:prstGeom prst="straightConnector1">
            <a:avLst/>
          </a:prstGeom>
          <a:noFill/>
          <a:ln cap="flat" cmpd="sng" w="28575">
            <a:solidFill>
              <a:srgbClr val="4285F4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695" name="Shape 695"/>
          <p:cNvCxnSpPr/>
          <p:nvPr/>
        </p:nvCxnSpPr>
        <p:spPr>
          <a:xfrm>
            <a:off x="4049515" y="2856556"/>
            <a:ext cx="464400" cy="0"/>
          </a:xfrm>
          <a:prstGeom prst="straightConnector1">
            <a:avLst/>
          </a:prstGeom>
          <a:noFill/>
          <a:ln cap="flat" cmpd="sng" w="28575">
            <a:solidFill>
              <a:srgbClr val="4285F4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696" name="Shape 696"/>
          <p:cNvCxnSpPr/>
          <p:nvPr/>
        </p:nvCxnSpPr>
        <p:spPr>
          <a:xfrm flipH="1" rot="10800000">
            <a:off x="4046948" y="2479858"/>
            <a:ext cx="5100" cy="386100"/>
          </a:xfrm>
          <a:prstGeom prst="straightConnector1">
            <a:avLst/>
          </a:prstGeom>
          <a:noFill/>
          <a:ln cap="flat" cmpd="sng" w="28575">
            <a:solidFill>
              <a:srgbClr val="4285F4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697" name="Shape 697"/>
          <p:cNvCxnSpPr/>
          <p:nvPr/>
        </p:nvCxnSpPr>
        <p:spPr>
          <a:xfrm flipH="1" rot="10800000">
            <a:off x="3601890" y="2479858"/>
            <a:ext cx="5100" cy="386100"/>
          </a:xfrm>
          <a:prstGeom prst="straightConnector1">
            <a:avLst/>
          </a:prstGeom>
          <a:noFill/>
          <a:ln cap="flat" cmpd="sng" w="28575">
            <a:solidFill>
              <a:srgbClr val="4285F4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698" name="Shape 698"/>
          <p:cNvCxnSpPr/>
          <p:nvPr/>
        </p:nvCxnSpPr>
        <p:spPr>
          <a:xfrm flipH="1" rot="10800000">
            <a:off x="4966176" y="2479858"/>
            <a:ext cx="5100" cy="386100"/>
          </a:xfrm>
          <a:prstGeom prst="straightConnector1">
            <a:avLst/>
          </a:prstGeom>
          <a:noFill/>
          <a:ln cap="flat" cmpd="sng" w="28575">
            <a:solidFill>
              <a:srgbClr val="4285F4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699" name="Shape 699"/>
          <p:cNvCxnSpPr/>
          <p:nvPr/>
        </p:nvCxnSpPr>
        <p:spPr>
          <a:xfrm flipH="1" rot="10800000">
            <a:off x="5420950" y="2479858"/>
            <a:ext cx="5100" cy="386100"/>
          </a:xfrm>
          <a:prstGeom prst="straightConnector1">
            <a:avLst/>
          </a:prstGeom>
          <a:noFill/>
          <a:ln cap="flat" cmpd="sng" w="28575">
            <a:solidFill>
              <a:srgbClr val="4285F4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700" name="Shape 700"/>
          <p:cNvCxnSpPr/>
          <p:nvPr/>
        </p:nvCxnSpPr>
        <p:spPr>
          <a:xfrm flipH="1" rot="10800000">
            <a:off x="5420950" y="2481924"/>
            <a:ext cx="459600" cy="2400"/>
          </a:xfrm>
          <a:prstGeom prst="straightConnector1">
            <a:avLst/>
          </a:prstGeom>
          <a:noFill/>
          <a:ln cap="flat" cmpd="sng" w="28575">
            <a:solidFill>
              <a:srgbClr val="4285F4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701" name="Shape 701"/>
          <p:cNvCxnSpPr/>
          <p:nvPr/>
        </p:nvCxnSpPr>
        <p:spPr>
          <a:xfrm>
            <a:off x="1447489" y="1356342"/>
            <a:ext cx="545400" cy="0"/>
          </a:xfrm>
          <a:prstGeom prst="straightConnector1">
            <a:avLst/>
          </a:prstGeom>
          <a:noFill/>
          <a:ln cap="flat" cmpd="sng" w="28575">
            <a:solidFill>
              <a:srgbClr val="4285F4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702" name="Shape 702"/>
          <p:cNvCxnSpPr/>
          <p:nvPr/>
        </p:nvCxnSpPr>
        <p:spPr>
          <a:xfrm flipH="1" rot="10800000">
            <a:off x="1992718" y="979644"/>
            <a:ext cx="6000" cy="386100"/>
          </a:xfrm>
          <a:prstGeom prst="straightConnector1">
            <a:avLst/>
          </a:prstGeom>
          <a:noFill/>
          <a:ln cap="flat" cmpd="sng" w="28575">
            <a:solidFill>
              <a:srgbClr val="4285F4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703" name="Shape 703"/>
          <p:cNvCxnSpPr/>
          <p:nvPr/>
        </p:nvCxnSpPr>
        <p:spPr>
          <a:xfrm flipH="1" rot="10800000">
            <a:off x="2002221" y="982965"/>
            <a:ext cx="1117500" cy="2400"/>
          </a:xfrm>
          <a:prstGeom prst="straightConnector1">
            <a:avLst/>
          </a:prstGeom>
          <a:noFill/>
          <a:ln cap="flat" cmpd="sng" w="28575">
            <a:solidFill>
              <a:srgbClr val="4285F4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704" name="Shape 704"/>
          <p:cNvCxnSpPr/>
          <p:nvPr/>
        </p:nvCxnSpPr>
        <p:spPr>
          <a:xfrm>
            <a:off x="3115584" y="1353242"/>
            <a:ext cx="545400" cy="0"/>
          </a:xfrm>
          <a:prstGeom prst="straightConnector1">
            <a:avLst/>
          </a:prstGeom>
          <a:noFill/>
          <a:ln cap="flat" cmpd="sng" w="28575">
            <a:solidFill>
              <a:srgbClr val="4285F4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705" name="Shape 705"/>
          <p:cNvCxnSpPr/>
          <p:nvPr/>
        </p:nvCxnSpPr>
        <p:spPr>
          <a:xfrm flipH="1" rot="10800000">
            <a:off x="3115584" y="979644"/>
            <a:ext cx="6000" cy="386100"/>
          </a:xfrm>
          <a:prstGeom prst="straightConnector1">
            <a:avLst/>
          </a:prstGeom>
          <a:noFill/>
          <a:ln cap="flat" cmpd="sng" w="28575">
            <a:solidFill>
              <a:srgbClr val="4285F4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706" name="Shape 706"/>
          <p:cNvCxnSpPr/>
          <p:nvPr/>
        </p:nvCxnSpPr>
        <p:spPr>
          <a:xfrm flipH="1" rot="10800000">
            <a:off x="5273718" y="979644"/>
            <a:ext cx="6000" cy="386100"/>
          </a:xfrm>
          <a:prstGeom prst="straightConnector1">
            <a:avLst/>
          </a:prstGeom>
          <a:noFill/>
          <a:ln cap="flat" cmpd="sng" w="28575">
            <a:solidFill>
              <a:srgbClr val="4285F4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707" name="Shape 707"/>
          <p:cNvCxnSpPr/>
          <p:nvPr/>
        </p:nvCxnSpPr>
        <p:spPr>
          <a:xfrm flipH="1" rot="10800000">
            <a:off x="3660813" y="979644"/>
            <a:ext cx="6000" cy="386100"/>
          </a:xfrm>
          <a:prstGeom prst="straightConnector1">
            <a:avLst/>
          </a:prstGeom>
          <a:noFill/>
          <a:ln cap="flat" cmpd="sng" w="28575">
            <a:solidFill>
              <a:srgbClr val="4285F4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708" name="Shape 708"/>
          <p:cNvCxnSpPr/>
          <p:nvPr/>
        </p:nvCxnSpPr>
        <p:spPr>
          <a:xfrm>
            <a:off x="5265341" y="984102"/>
            <a:ext cx="545400" cy="0"/>
          </a:xfrm>
          <a:prstGeom prst="straightConnector1">
            <a:avLst/>
          </a:prstGeom>
          <a:noFill/>
          <a:ln cap="flat" cmpd="sng" w="28575">
            <a:solidFill>
              <a:srgbClr val="4285F4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709" name="Shape 709"/>
          <p:cNvCxnSpPr/>
          <p:nvPr/>
        </p:nvCxnSpPr>
        <p:spPr>
          <a:xfrm>
            <a:off x="5807556" y="1356342"/>
            <a:ext cx="545400" cy="0"/>
          </a:xfrm>
          <a:prstGeom prst="straightConnector1">
            <a:avLst/>
          </a:prstGeom>
          <a:noFill/>
          <a:ln cap="flat" cmpd="sng" w="28575">
            <a:solidFill>
              <a:srgbClr val="4285F4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710" name="Shape 710"/>
          <p:cNvCxnSpPr/>
          <p:nvPr/>
        </p:nvCxnSpPr>
        <p:spPr>
          <a:xfrm>
            <a:off x="3652378" y="984169"/>
            <a:ext cx="545400" cy="0"/>
          </a:xfrm>
          <a:prstGeom prst="straightConnector1">
            <a:avLst/>
          </a:prstGeom>
          <a:noFill/>
          <a:ln cap="flat" cmpd="sng" w="28575">
            <a:solidFill>
              <a:srgbClr val="4285F4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711" name="Shape 711"/>
          <p:cNvCxnSpPr/>
          <p:nvPr/>
        </p:nvCxnSpPr>
        <p:spPr>
          <a:xfrm>
            <a:off x="4222094" y="1353359"/>
            <a:ext cx="1054800" cy="3000"/>
          </a:xfrm>
          <a:prstGeom prst="straightConnector1">
            <a:avLst/>
          </a:prstGeom>
          <a:noFill/>
          <a:ln cap="flat" cmpd="sng" w="28575">
            <a:solidFill>
              <a:srgbClr val="4285F4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712" name="Shape 712"/>
          <p:cNvCxnSpPr/>
          <p:nvPr/>
        </p:nvCxnSpPr>
        <p:spPr>
          <a:xfrm flipH="1" rot="10800000">
            <a:off x="4206042" y="979644"/>
            <a:ext cx="6000" cy="386100"/>
          </a:xfrm>
          <a:prstGeom prst="straightConnector1">
            <a:avLst/>
          </a:prstGeom>
          <a:noFill/>
          <a:ln cap="flat" cmpd="sng" w="28575">
            <a:solidFill>
              <a:srgbClr val="4285F4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713" name="Shape 713"/>
          <p:cNvCxnSpPr/>
          <p:nvPr/>
        </p:nvCxnSpPr>
        <p:spPr>
          <a:xfrm flipH="1" rot="10800000">
            <a:off x="5807556" y="979644"/>
            <a:ext cx="6000" cy="386100"/>
          </a:xfrm>
          <a:prstGeom prst="straightConnector1">
            <a:avLst/>
          </a:prstGeom>
          <a:noFill/>
          <a:ln cap="flat" cmpd="sng" w="28575">
            <a:solidFill>
              <a:srgbClr val="4285F4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714" name="Shape 714"/>
          <p:cNvCxnSpPr/>
          <p:nvPr/>
        </p:nvCxnSpPr>
        <p:spPr>
          <a:xfrm flipH="1" rot="10800000">
            <a:off x="6072482" y="1727317"/>
            <a:ext cx="6000" cy="386100"/>
          </a:xfrm>
          <a:prstGeom prst="straightConnector1">
            <a:avLst/>
          </a:prstGeom>
          <a:noFill/>
          <a:ln cap="flat" cmpd="sng" w="28575">
            <a:solidFill>
              <a:srgbClr val="4285F4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715" name="Shape 715"/>
          <p:cNvCxnSpPr/>
          <p:nvPr/>
        </p:nvCxnSpPr>
        <p:spPr>
          <a:xfrm>
            <a:off x="6072485" y="1733763"/>
            <a:ext cx="379800" cy="11400"/>
          </a:xfrm>
          <a:prstGeom prst="straightConnector1">
            <a:avLst/>
          </a:prstGeom>
          <a:noFill/>
          <a:ln cap="flat" cmpd="sng" w="28575">
            <a:solidFill>
              <a:srgbClr val="4285F4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716" name="Shape 716"/>
          <p:cNvSpPr txBox="1"/>
          <p:nvPr/>
        </p:nvSpPr>
        <p:spPr>
          <a:xfrm>
            <a:off x="6628093" y="1008213"/>
            <a:ext cx="1209300" cy="3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n" sz="1600"/>
              <a:t>Data</a:t>
            </a:r>
          </a:p>
        </p:txBody>
      </p:sp>
      <p:sp>
        <p:nvSpPr>
          <p:cNvPr id="717" name="Shape 717"/>
          <p:cNvSpPr txBox="1"/>
          <p:nvPr/>
        </p:nvSpPr>
        <p:spPr>
          <a:xfrm>
            <a:off x="6667077" y="1683830"/>
            <a:ext cx="1209300" cy="4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600"/>
              <a:t>Sender’s Clock</a:t>
            </a:r>
          </a:p>
        </p:txBody>
      </p:sp>
      <p:sp>
        <p:nvSpPr>
          <p:cNvPr id="718" name="Shape 718"/>
          <p:cNvSpPr txBox="1"/>
          <p:nvPr/>
        </p:nvSpPr>
        <p:spPr>
          <a:xfrm>
            <a:off x="6667077" y="2431343"/>
            <a:ext cx="1209300" cy="4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600"/>
              <a:t>Receiver’s </a:t>
            </a:r>
            <a:r>
              <a:rPr b="1" lang="en" sz="1600"/>
              <a:t>Clock</a:t>
            </a:r>
          </a:p>
        </p:txBody>
      </p:sp>
      <p:cxnSp>
        <p:nvCxnSpPr>
          <p:cNvPr id="719" name="Shape 719"/>
          <p:cNvCxnSpPr/>
          <p:nvPr/>
        </p:nvCxnSpPr>
        <p:spPr>
          <a:xfrm flipH="1" rot="10800000">
            <a:off x="5880415" y="2481779"/>
            <a:ext cx="5100" cy="386100"/>
          </a:xfrm>
          <a:prstGeom prst="straightConnector1">
            <a:avLst/>
          </a:prstGeom>
          <a:noFill/>
          <a:ln cap="flat" cmpd="sng" w="28575">
            <a:solidFill>
              <a:srgbClr val="4285F4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720" name="Shape 720"/>
          <p:cNvSpPr txBox="1"/>
          <p:nvPr/>
        </p:nvSpPr>
        <p:spPr>
          <a:xfrm>
            <a:off x="1539107" y="943075"/>
            <a:ext cx="369300" cy="3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n" sz="2000"/>
              <a:t>0</a:t>
            </a:r>
          </a:p>
        </p:txBody>
      </p:sp>
      <p:sp>
        <p:nvSpPr>
          <p:cNvPr id="721" name="Shape 721"/>
          <p:cNvSpPr txBox="1"/>
          <p:nvPr/>
        </p:nvSpPr>
        <p:spPr>
          <a:xfrm>
            <a:off x="5358851" y="945341"/>
            <a:ext cx="369300" cy="3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000"/>
              <a:t>1</a:t>
            </a:r>
          </a:p>
        </p:txBody>
      </p:sp>
      <p:sp>
        <p:nvSpPr>
          <p:cNvPr id="722" name="Shape 722"/>
          <p:cNvSpPr txBox="1"/>
          <p:nvPr/>
        </p:nvSpPr>
        <p:spPr>
          <a:xfrm>
            <a:off x="2090581" y="927843"/>
            <a:ext cx="369300" cy="3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000"/>
              <a:t>1</a:t>
            </a:r>
          </a:p>
        </p:txBody>
      </p:sp>
      <p:sp>
        <p:nvSpPr>
          <p:cNvPr id="723" name="Shape 723"/>
          <p:cNvSpPr txBox="1"/>
          <p:nvPr/>
        </p:nvSpPr>
        <p:spPr>
          <a:xfrm>
            <a:off x="2642045" y="934212"/>
            <a:ext cx="369300" cy="3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000"/>
              <a:t>1</a:t>
            </a:r>
          </a:p>
        </p:txBody>
      </p:sp>
      <p:sp>
        <p:nvSpPr>
          <p:cNvPr id="724" name="Shape 724"/>
          <p:cNvSpPr txBox="1"/>
          <p:nvPr/>
        </p:nvSpPr>
        <p:spPr>
          <a:xfrm>
            <a:off x="3759671" y="934212"/>
            <a:ext cx="369300" cy="3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000"/>
              <a:t>1</a:t>
            </a:r>
          </a:p>
        </p:txBody>
      </p:sp>
      <p:sp>
        <p:nvSpPr>
          <p:cNvPr id="725" name="Shape 725"/>
          <p:cNvSpPr txBox="1"/>
          <p:nvPr/>
        </p:nvSpPr>
        <p:spPr>
          <a:xfrm>
            <a:off x="4779610" y="943067"/>
            <a:ext cx="369300" cy="3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000"/>
              <a:t>0</a:t>
            </a:r>
          </a:p>
        </p:txBody>
      </p:sp>
      <p:sp>
        <p:nvSpPr>
          <p:cNvPr id="726" name="Shape 726"/>
          <p:cNvSpPr txBox="1"/>
          <p:nvPr/>
        </p:nvSpPr>
        <p:spPr>
          <a:xfrm>
            <a:off x="4285485" y="944583"/>
            <a:ext cx="369300" cy="3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000"/>
              <a:t>0</a:t>
            </a:r>
          </a:p>
        </p:txBody>
      </p:sp>
      <p:sp>
        <p:nvSpPr>
          <p:cNvPr id="727" name="Shape 727"/>
          <p:cNvSpPr txBox="1"/>
          <p:nvPr/>
        </p:nvSpPr>
        <p:spPr>
          <a:xfrm>
            <a:off x="3206413" y="944583"/>
            <a:ext cx="369300" cy="3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000"/>
              <a:t>0</a:t>
            </a:r>
          </a:p>
        </p:txBody>
      </p:sp>
      <p:sp>
        <p:nvSpPr>
          <p:cNvPr id="728" name="Shape 728"/>
          <p:cNvSpPr txBox="1"/>
          <p:nvPr/>
        </p:nvSpPr>
        <p:spPr>
          <a:xfrm>
            <a:off x="5898383" y="940556"/>
            <a:ext cx="369300" cy="3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000"/>
              <a:t>0</a:t>
            </a:r>
          </a:p>
        </p:txBody>
      </p:sp>
      <p:sp>
        <p:nvSpPr>
          <p:cNvPr id="729" name="Shape 729"/>
          <p:cNvSpPr txBox="1"/>
          <p:nvPr/>
        </p:nvSpPr>
        <p:spPr>
          <a:xfrm>
            <a:off x="341100" y="3466400"/>
            <a:ext cx="8461800" cy="13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600"/>
              <a:t>Message Delineation is figuring out where a message starts and where it ends</a:t>
            </a: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600"/>
              <a:t>If the receiver is accepting data at a slower rate than the sender is sending it, errors occur</a:t>
            </a:r>
          </a:p>
          <a:p>
            <a:pPr indent="-330200" lvl="0" marL="457200">
              <a:spcBef>
                <a:spcPts val="0"/>
              </a:spcBef>
              <a:buSzPct val="100000"/>
              <a:buChar char="-"/>
            </a:pPr>
            <a:r>
              <a:rPr lang="en" sz="1600"/>
              <a:t>Routers have clock recovery units to sync up their rates of data transmission to ensure that all data is properly received </a:t>
            </a:r>
          </a:p>
        </p:txBody>
      </p:sp>
      <p:cxnSp>
        <p:nvCxnSpPr>
          <p:cNvPr id="730" name="Shape 730"/>
          <p:cNvCxnSpPr/>
          <p:nvPr/>
        </p:nvCxnSpPr>
        <p:spPr>
          <a:xfrm>
            <a:off x="5875726" y="2867881"/>
            <a:ext cx="464400" cy="0"/>
          </a:xfrm>
          <a:prstGeom prst="straightConnector1">
            <a:avLst/>
          </a:prstGeom>
          <a:noFill/>
          <a:ln cap="flat" cmpd="sng" w="28575">
            <a:solidFill>
              <a:srgbClr val="4285F4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4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Shape 735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Message Delineation - Manchester Encoding</a:t>
            </a:r>
          </a:p>
        </p:txBody>
      </p:sp>
      <p:sp>
        <p:nvSpPr>
          <p:cNvPr id="736" name="Shape 7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737" name="Shape 737"/>
          <p:cNvSpPr/>
          <p:nvPr/>
        </p:nvSpPr>
        <p:spPr>
          <a:xfrm>
            <a:off x="878988" y="775475"/>
            <a:ext cx="208200" cy="1934100"/>
          </a:xfrm>
          <a:prstGeom prst="roundRect">
            <a:avLst>
              <a:gd fmla="val 16667" name="adj"/>
            </a:avLst>
          </a:prstGeom>
          <a:solidFill>
            <a:srgbClr val="4285F4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8" name="Shape 738"/>
          <p:cNvSpPr/>
          <p:nvPr/>
        </p:nvSpPr>
        <p:spPr>
          <a:xfrm>
            <a:off x="6529713" y="775475"/>
            <a:ext cx="208200" cy="1934100"/>
          </a:xfrm>
          <a:prstGeom prst="roundRect">
            <a:avLst>
              <a:gd fmla="val 16667" name="adj"/>
            </a:avLst>
          </a:prstGeom>
          <a:solidFill>
            <a:srgbClr val="4285F4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739" name="Shape 739"/>
          <p:cNvCxnSpPr/>
          <p:nvPr/>
        </p:nvCxnSpPr>
        <p:spPr>
          <a:xfrm>
            <a:off x="878988" y="2014519"/>
            <a:ext cx="513600" cy="8700"/>
          </a:xfrm>
          <a:prstGeom prst="straightConnector1">
            <a:avLst/>
          </a:prstGeom>
          <a:noFill/>
          <a:ln cap="flat" cmpd="sng" w="28575">
            <a:solidFill>
              <a:srgbClr val="4285F4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740" name="Shape 740"/>
          <p:cNvCxnSpPr/>
          <p:nvPr/>
        </p:nvCxnSpPr>
        <p:spPr>
          <a:xfrm flipH="1" rot="10800000">
            <a:off x="1385702" y="2014391"/>
            <a:ext cx="6900" cy="456300"/>
          </a:xfrm>
          <a:prstGeom prst="straightConnector1">
            <a:avLst/>
          </a:prstGeom>
          <a:noFill/>
          <a:ln cap="flat" cmpd="sng" w="28575">
            <a:solidFill>
              <a:srgbClr val="4285F4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741" name="Shape 741"/>
          <p:cNvCxnSpPr/>
          <p:nvPr/>
        </p:nvCxnSpPr>
        <p:spPr>
          <a:xfrm>
            <a:off x="1392502" y="2449215"/>
            <a:ext cx="654600" cy="7200"/>
          </a:xfrm>
          <a:prstGeom prst="straightConnector1">
            <a:avLst/>
          </a:prstGeom>
          <a:noFill/>
          <a:ln cap="flat" cmpd="sng" w="28575">
            <a:solidFill>
              <a:srgbClr val="4285F4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742" name="Shape 742"/>
          <p:cNvCxnSpPr/>
          <p:nvPr/>
        </p:nvCxnSpPr>
        <p:spPr>
          <a:xfrm>
            <a:off x="2047353" y="2022968"/>
            <a:ext cx="305400" cy="6600"/>
          </a:xfrm>
          <a:prstGeom prst="straightConnector1">
            <a:avLst/>
          </a:prstGeom>
          <a:noFill/>
          <a:ln cap="flat" cmpd="sng" w="28575">
            <a:solidFill>
              <a:srgbClr val="4285F4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743" name="Shape 743"/>
          <p:cNvCxnSpPr/>
          <p:nvPr/>
        </p:nvCxnSpPr>
        <p:spPr>
          <a:xfrm flipH="1" rot="10800000">
            <a:off x="2345430" y="2453585"/>
            <a:ext cx="292500" cy="6000"/>
          </a:xfrm>
          <a:prstGeom prst="straightConnector1">
            <a:avLst/>
          </a:prstGeom>
          <a:noFill/>
          <a:ln cap="flat" cmpd="sng" w="28575">
            <a:solidFill>
              <a:srgbClr val="4285F4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744" name="Shape 744"/>
          <p:cNvCxnSpPr/>
          <p:nvPr/>
        </p:nvCxnSpPr>
        <p:spPr>
          <a:xfrm flipH="1" rot="10800000">
            <a:off x="2034603" y="2014391"/>
            <a:ext cx="6900" cy="456300"/>
          </a:xfrm>
          <a:prstGeom prst="straightConnector1">
            <a:avLst/>
          </a:prstGeom>
          <a:noFill/>
          <a:ln cap="flat" cmpd="sng" w="28575">
            <a:solidFill>
              <a:srgbClr val="4285F4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745" name="Shape 745"/>
          <p:cNvCxnSpPr/>
          <p:nvPr/>
        </p:nvCxnSpPr>
        <p:spPr>
          <a:xfrm flipH="1" rot="10800000">
            <a:off x="2353181" y="2014391"/>
            <a:ext cx="6900" cy="456300"/>
          </a:xfrm>
          <a:prstGeom prst="straightConnector1">
            <a:avLst/>
          </a:prstGeom>
          <a:noFill/>
          <a:ln cap="flat" cmpd="sng" w="28575">
            <a:solidFill>
              <a:srgbClr val="4285F4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746" name="Shape 746"/>
          <p:cNvCxnSpPr/>
          <p:nvPr/>
        </p:nvCxnSpPr>
        <p:spPr>
          <a:xfrm rot="10800000">
            <a:off x="4411179" y="2029776"/>
            <a:ext cx="0" cy="446100"/>
          </a:xfrm>
          <a:prstGeom prst="straightConnector1">
            <a:avLst/>
          </a:prstGeom>
          <a:noFill/>
          <a:ln cap="flat" cmpd="sng" w="28575">
            <a:solidFill>
              <a:srgbClr val="4285F4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747" name="Shape 747"/>
          <p:cNvCxnSpPr/>
          <p:nvPr/>
        </p:nvCxnSpPr>
        <p:spPr>
          <a:xfrm flipH="1" rot="10800000">
            <a:off x="2625561" y="2014391"/>
            <a:ext cx="6900" cy="456300"/>
          </a:xfrm>
          <a:prstGeom prst="straightConnector1">
            <a:avLst/>
          </a:prstGeom>
          <a:noFill/>
          <a:ln cap="flat" cmpd="sng" w="28575">
            <a:solidFill>
              <a:srgbClr val="4285F4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748" name="Shape 748"/>
          <p:cNvCxnSpPr/>
          <p:nvPr/>
        </p:nvCxnSpPr>
        <p:spPr>
          <a:xfrm>
            <a:off x="3276946" y="2457793"/>
            <a:ext cx="580500" cy="3600"/>
          </a:xfrm>
          <a:prstGeom prst="straightConnector1">
            <a:avLst/>
          </a:prstGeom>
          <a:noFill/>
          <a:ln cap="flat" cmpd="sng" w="28575">
            <a:solidFill>
              <a:srgbClr val="4285F4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749" name="Shape 749"/>
          <p:cNvCxnSpPr/>
          <p:nvPr/>
        </p:nvCxnSpPr>
        <p:spPr>
          <a:xfrm>
            <a:off x="5011228" y="2488814"/>
            <a:ext cx="606000" cy="0"/>
          </a:xfrm>
          <a:prstGeom prst="straightConnector1">
            <a:avLst/>
          </a:prstGeom>
          <a:noFill/>
          <a:ln cap="flat" cmpd="sng" w="28575">
            <a:solidFill>
              <a:srgbClr val="4285F4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750" name="Shape 750"/>
          <p:cNvCxnSpPr/>
          <p:nvPr/>
        </p:nvCxnSpPr>
        <p:spPr>
          <a:xfrm>
            <a:off x="2625569" y="2026312"/>
            <a:ext cx="647700" cy="3300"/>
          </a:xfrm>
          <a:prstGeom prst="straightConnector1">
            <a:avLst/>
          </a:prstGeom>
          <a:noFill/>
          <a:ln cap="flat" cmpd="sng" w="28575">
            <a:solidFill>
              <a:srgbClr val="4285F4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751" name="Shape 751"/>
          <p:cNvCxnSpPr/>
          <p:nvPr/>
        </p:nvCxnSpPr>
        <p:spPr>
          <a:xfrm>
            <a:off x="3857345" y="2026312"/>
            <a:ext cx="553800" cy="3300"/>
          </a:xfrm>
          <a:prstGeom prst="straightConnector1">
            <a:avLst/>
          </a:prstGeom>
          <a:noFill/>
          <a:ln cap="flat" cmpd="sng" w="28575">
            <a:solidFill>
              <a:srgbClr val="4285F4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752" name="Shape 752"/>
          <p:cNvCxnSpPr/>
          <p:nvPr/>
        </p:nvCxnSpPr>
        <p:spPr>
          <a:xfrm flipH="1" rot="10800000">
            <a:off x="3857352" y="2017954"/>
            <a:ext cx="6900" cy="456300"/>
          </a:xfrm>
          <a:prstGeom prst="straightConnector1">
            <a:avLst/>
          </a:prstGeom>
          <a:noFill/>
          <a:ln cap="flat" cmpd="sng" w="28575">
            <a:solidFill>
              <a:srgbClr val="4285F4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753" name="Shape 753"/>
          <p:cNvCxnSpPr/>
          <p:nvPr/>
        </p:nvCxnSpPr>
        <p:spPr>
          <a:xfrm flipH="1" rot="10800000">
            <a:off x="3276936" y="2017954"/>
            <a:ext cx="6900" cy="456300"/>
          </a:xfrm>
          <a:prstGeom prst="straightConnector1">
            <a:avLst/>
          </a:prstGeom>
          <a:noFill/>
          <a:ln cap="flat" cmpd="sng" w="28575">
            <a:solidFill>
              <a:srgbClr val="4285F4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754" name="Shape 754"/>
          <p:cNvCxnSpPr/>
          <p:nvPr/>
        </p:nvCxnSpPr>
        <p:spPr>
          <a:xfrm flipH="1" rot="10800000">
            <a:off x="4703617" y="2017954"/>
            <a:ext cx="6900" cy="456300"/>
          </a:xfrm>
          <a:prstGeom prst="straightConnector1">
            <a:avLst/>
          </a:prstGeom>
          <a:noFill/>
          <a:ln cap="flat" cmpd="sng" w="28575">
            <a:solidFill>
              <a:srgbClr val="4285F4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755" name="Shape 755"/>
          <p:cNvCxnSpPr/>
          <p:nvPr/>
        </p:nvCxnSpPr>
        <p:spPr>
          <a:xfrm>
            <a:off x="1059113" y="1570428"/>
            <a:ext cx="606000" cy="0"/>
          </a:xfrm>
          <a:prstGeom prst="straightConnector1">
            <a:avLst/>
          </a:prstGeom>
          <a:noFill/>
          <a:ln cap="flat" cmpd="sng" w="28575">
            <a:solidFill>
              <a:srgbClr val="4285F4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756" name="Shape 756"/>
          <p:cNvCxnSpPr/>
          <p:nvPr/>
        </p:nvCxnSpPr>
        <p:spPr>
          <a:xfrm flipH="1" rot="10800000">
            <a:off x="1664982" y="1125235"/>
            <a:ext cx="6600" cy="456300"/>
          </a:xfrm>
          <a:prstGeom prst="straightConnector1">
            <a:avLst/>
          </a:prstGeom>
          <a:noFill/>
          <a:ln cap="flat" cmpd="sng" w="28575">
            <a:solidFill>
              <a:srgbClr val="4285F4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757" name="Shape 757"/>
          <p:cNvCxnSpPr/>
          <p:nvPr/>
        </p:nvCxnSpPr>
        <p:spPr>
          <a:xfrm flipH="1" rot="10800000">
            <a:off x="1675541" y="1129199"/>
            <a:ext cx="1241700" cy="3000"/>
          </a:xfrm>
          <a:prstGeom prst="straightConnector1">
            <a:avLst/>
          </a:prstGeom>
          <a:noFill/>
          <a:ln cap="flat" cmpd="sng" w="28575">
            <a:solidFill>
              <a:srgbClr val="4285F4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758" name="Shape 758"/>
          <p:cNvCxnSpPr/>
          <p:nvPr/>
        </p:nvCxnSpPr>
        <p:spPr>
          <a:xfrm>
            <a:off x="2912732" y="1566766"/>
            <a:ext cx="606000" cy="0"/>
          </a:xfrm>
          <a:prstGeom prst="straightConnector1">
            <a:avLst/>
          </a:prstGeom>
          <a:noFill/>
          <a:ln cap="flat" cmpd="sng" w="28575">
            <a:solidFill>
              <a:srgbClr val="4285F4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759" name="Shape 759"/>
          <p:cNvCxnSpPr/>
          <p:nvPr/>
        </p:nvCxnSpPr>
        <p:spPr>
          <a:xfrm flipH="1" rot="10800000">
            <a:off x="2912732" y="1125235"/>
            <a:ext cx="6600" cy="456300"/>
          </a:xfrm>
          <a:prstGeom prst="straightConnector1">
            <a:avLst/>
          </a:prstGeom>
          <a:noFill/>
          <a:ln cap="flat" cmpd="sng" w="28575">
            <a:solidFill>
              <a:srgbClr val="4285F4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760" name="Shape 760"/>
          <p:cNvCxnSpPr/>
          <p:nvPr/>
        </p:nvCxnSpPr>
        <p:spPr>
          <a:xfrm flipH="1" rot="10800000">
            <a:off x="5310891" y="1125235"/>
            <a:ext cx="6600" cy="456300"/>
          </a:xfrm>
          <a:prstGeom prst="straightConnector1">
            <a:avLst/>
          </a:prstGeom>
          <a:noFill/>
          <a:ln cap="flat" cmpd="sng" w="28575">
            <a:solidFill>
              <a:srgbClr val="4285F4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761" name="Shape 761"/>
          <p:cNvCxnSpPr/>
          <p:nvPr/>
        </p:nvCxnSpPr>
        <p:spPr>
          <a:xfrm flipH="1" rot="10800000">
            <a:off x="3518601" y="1125235"/>
            <a:ext cx="6600" cy="456300"/>
          </a:xfrm>
          <a:prstGeom prst="straightConnector1">
            <a:avLst/>
          </a:prstGeom>
          <a:noFill/>
          <a:ln cap="flat" cmpd="sng" w="28575">
            <a:solidFill>
              <a:srgbClr val="4285F4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762" name="Shape 762"/>
          <p:cNvCxnSpPr/>
          <p:nvPr/>
        </p:nvCxnSpPr>
        <p:spPr>
          <a:xfrm>
            <a:off x="5301582" y="1130706"/>
            <a:ext cx="606000" cy="0"/>
          </a:xfrm>
          <a:prstGeom prst="straightConnector1">
            <a:avLst/>
          </a:prstGeom>
          <a:noFill/>
          <a:ln cap="flat" cmpd="sng" w="28575">
            <a:solidFill>
              <a:srgbClr val="4285F4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763" name="Shape 763"/>
          <p:cNvCxnSpPr/>
          <p:nvPr/>
        </p:nvCxnSpPr>
        <p:spPr>
          <a:xfrm>
            <a:off x="5904102" y="1570428"/>
            <a:ext cx="606000" cy="0"/>
          </a:xfrm>
          <a:prstGeom prst="straightConnector1">
            <a:avLst/>
          </a:prstGeom>
          <a:noFill/>
          <a:ln cap="flat" cmpd="sng" w="28575">
            <a:solidFill>
              <a:srgbClr val="4285F4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764" name="Shape 764"/>
          <p:cNvCxnSpPr/>
          <p:nvPr/>
        </p:nvCxnSpPr>
        <p:spPr>
          <a:xfrm>
            <a:off x="3509227" y="1130786"/>
            <a:ext cx="606000" cy="0"/>
          </a:xfrm>
          <a:prstGeom prst="straightConnector1">
            <a:avLst/>
          </a:prstGeom>
          <a:noFill/>
          <a:ln cap="flat" cmpd="sng" w="28575">
            <a:solidFill>
              <a:srgbClr val="4285F4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765" name="Shape 765"/>
          <p:cNvCxnSpPr/>
          <p:nvPr/>
        </p:nvCxnSpPr>
        <p:spPr>
          <a:xfrm>
            <a:off x="4142306" y="1566905"/>
            <a:ext cx="1172100" cy="3600"/>
          </a:xfrm>
          <a:prstGeom prst="straightConnector1">
            <a:avLst/>
          </a:prstGeom>
          <a:noFill/>
          <a:ln cap="flat" cmpd="sng" w="28575">
            <a:solidFill>
              <a:srgbClr val="4285F4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766" name="Shape 766"/>
          <p:cNvCxnSpPr/>
          <p:nvPr/>
        </p:nvCxnSpPr>
        <p:spPr>
          <a:xfrm flipH="1" rot="10800000">
            <a:off x="4124470" y="1125235"/>
            <a:ext cx="6600" cy="456300"/>
          </a:xfrm>
          <a:prstGeom prst="straightConnector1">
            <a:avLst/>
          </a:prstGeom>
          <a:noFill/>
          <a:ln cap="flat" cmpd="sng" w="28575">
            <a:solidFill>
              <a:srgbClr val="4285F4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767" name="Shape 767"/>
          <p:cNvCxnSpPr/>
          <p:nvPr/>
        </p:nvCxnSpPr>
        <p:spPr>
          <a:xfrm flipH="1" rot="10800000">
            <a:off x="5904102" y="1125235"/>
            <a:ext cx="6600" cy="456300"/>
          </a:xfrm>
          <a:prstGeom prst="straightConnector1">
            <a:avLst/>
          </a:prstGeom>
          <a:noFill/>
          <a:ln cap="flat" cmpd="sng" w="28575">
            <a:solidFill>
              <a:srgbClr val="4285F4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768" name="Shape 768"/>
          <p:cNvCxnSpPr/>
          <p:nvPr/>
        </p:nvCxnSpPr>
        <p:spPr>
          <a:xfrm flipH="1" rot="10800000">
            <a:off x="5004952" y="2024592"/>
            <a:ext cx="6600" cy="456300"/>
          </a:xfrm>
          <a:prstGeom prst="straightConnector1">
            <a:avLst/>
          </a:prstGeom>
          <a:noFill/>
          <a:ln cap="flat" cmpd="sng" w="28575">
            <a:solidFill>
              <a:srgbClr val="4285F4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769" name="Shape 769"/>
          <p:cNvSpPr txBox="1"/>
          <p:nvPr/>
        </p:nvSpPr>
        <p:spPr>
          <a:xfrm>
            <a:off x="6852006" y="1174943"/>
            <a:ext cx="13437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600"/>
              <a:t>Data</a:t>
            </a:r>
          </a:p>
        </p:txBody>
      </p:sp>
      <p:sp>
        <p:nvSpPr>
          <p:cNvPr id="770" name="Shape 770"/>
          <p:cNvSpPr txBox="1"/>
          <p:nvPr/>
        </p:nvSpPr>
        <p:spPr>
          <a:xfrm>
            <a:off x="6852006" y="1973039"/>
            <a:ext cx="1413000" cy="5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600"/>
              <a:t>Manchester Encoding</a:t>
            </a:r>
          </a:p>
        </p:txBody>
      </p:sp>
      <p:sp>
        <p:nvSpPr>
          <p:cNvPr id="771" name="Shape 771"/>
          <p:cNvSpPr txBox="1"/>
          <p:nvPr/>
        </p:nvSpPr>
        <p:spPr>
          <a:xfrm>
            <a:off x="1160920" y="1172256"/>
            <a:ext cx="410400" cy="3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000"/>
              <a:t>0</a:t>
            </a:r>
          </a:p>
        </p:txBody>
      </p:sp>
      <p:sp>
        <p:nvSpPr>
          <p:cNvPr id="772" name="Shape 772"/>
          <p:cNvSpPr txBox="1"/>
          <p:nvPr/>
        </p:nvSpPr>
        <p:spPr>
          <a:xfrm>
            <a:off x="5405493" y="1174933"/>
            <a:ext cx="410400" cy="3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000"/>
              <a:t>1</a:t>
            </a:r>
          </a:p>
        </p:txBody>
      </p:sp>
      <p:sp>
        <p:nvSpPr>
          <p:cNvPr id="773" name="Shape 773"/>
          <p:cNvSpPr txBox="1"/>
          <p:nvPr/>
        </p:nvSpPr>
        <p:spPr>
          <a:xfrm>
            <a:off x="1773729" y="1154263"/>
            <a:ext cx="410400" cy="3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000"/>
              <a:t>1</a:t>
            </a:r>
          </a:p>
        </p:txBody>
      </p:sp>
      <p:sp>
        <p:nvSpPr>
          <p:cNvPr id="774" name="Shape 774"/>
          <p:cNvSpPr txBox="1"/>
          <p:nvPr/>
        </p:nvSpPr>
        <p:spPr>
          <a:xfrm>
            <a:off x="2386526" y="1161787"/>
            <a:ext cx="410400" cy="3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000"/>
              <a:t>1</a:t>
            </a:r>
          </a:p>
        </p:txBody>
      </p:sp>
      <p:sp>
        <p:nvSpPr>
          <p:cNvPr id="775" name="Shape 775"/>
          <p:cNvSpPr txBox="1"/>
          <p:nvPr/>
        </p:nvSpPr>
        <p:spPr>
          <a:xfrm>
            <a:off x="3628453" y="1161787"/>
            <a:ext cx="410400" cy="3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000"/>
              <a:t>1</a:t>
            </a:r>
          </a:p>
        </p:txBody>
      </p:sp>
      <p:sp>
        <p:nvSpPr>
          <p:cNvPr id="776" name="Shape 776"/>
          <p:cNvSpPr txBox="1"/>
          <p:nvPr/>
        </p:nvSpPr>
        <p:spPr>
          <a:xfrm>
            <a:off x="4761828" y="1172246"/>
            <a:ext cx="410400" cy="3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000"/>
              <a:t>0</a:t>
            </a:r>
          </a:p>
        </p:txBody>
      </p:sp>
      <p:sp>
        <p:nvSpPr>
          <p:cNvPr id="777" name="Shape 777"/>
          <p:cNvSpPr txBox="1"/>
          <p:nvPr/>
        </p:nvSpPr>
        <p:spPr>
          <a:xfrm>
            <a:off x="4212748" y="1174038"/>
            <a:ext cx="410400" cy="3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000"/>
              <a:t>0</a:t>
            </a:r>
          </a:p>
        </p:txBody>
      </p:sp>
      <p:sp>
        <p:nvSpPr>
          <p:cNvPr id="778" name="Shape 778"/>
          <p:cNvSpPr txBox="1"/>
          <p:nvPr/>
        </p:nvSpPr>
        <p:spPr>
          <a:xfrm>
            <a:off x="3013662" y="1174038"/>
            <a:ext cx="410400" cy="3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000"/>
              <a:t>0</a:t>
            </a:r>
          </a:p>
        </p:txBody>
      </p:sp>
      <p:sp>
        <p:nvSpPr>
          <p:cNvPr id="779" name="Shape 779"/>
          <p:cNvSpPr txBox="1"/>
          <p:nvPr/>
        </p:nvSpPr>
        <p:spPr>
          <a:xfrm>
            <a:off x="6005030" y="1169281"/>
            <a:ext cx="410400" cy="3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000"/>
              <a:t>0</a:t>
            </a:r>
          </a:p>
        </p:txBody>
      </p:sp>
      <p:cxnSp>
        <p:nvCxnSpPr>
          <p:cNvPr id="780" name="Shape 780"/>
          <p:cNvCxnSpPr/>
          <p:nvPr/>
        </p:nvCxnSpPr>
        <p:spPr>
          <a:xfrm>
            <a:off x="4695091" y="2024640"/>
            <a:ext cx="305400" cy="6600"/>
          </a:xfrm>
          <a:prstGeom prst="straightConnector1">
            <a:avLst/>
          </a:prstGeom>
          <a:noFill/>
          <a:ln cap="flat" cmpd="sng" w="28575">
            <a:solidFill>
              <a:srgbClr val="4285F4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781" name="Shape 781"/>
          <p:cNvCxnSpPr/>
          <p:nvPr/>
        </p:nvCxnSpPr>
        <p:spPr>
          <a:xfrm>
            <a:off x="4407277" y="2485480"/>
            <a:ext cx="305400" cy="6600"/>
          </a:xfrm>
          <a:prstGeom prst="straightConnector1">
            <a:avLst/>
          </a:prstGeom>
          <a:noFill/>
          <a:ln cap="flat" cmpd="sng" w="28575">
            <a:solidFill>
              <a:srgbClr val="4285F4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782" name="Shape 782"/>
          <p:cNvCxnSpPr/>
          <p:nvPr/>
        </p:nvCxnSpPr>
        <p:spPr>
          <a:xfrm flipH="1" rot="10800000">
            <a:off x="5601722" y="2019735"/>
            <a:ext cx="6600" cy="456300"/>
          </a:xfrm>
          <a:prstGeom prst="straightConnector1">
            <a:avLst/>
          </a:prstGeom>
          <a:noFill/>
          <a:ln cap="flat" cmpd="sng" w="28575">
            <a:solidFill>
              <a:srgbClr val="4285F4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783" name="Shape 783"/>
          <p:cNvCxnSpPr/>
          <p:nvPr/>
        </p:nvCxnSpPr>
        <p:spPr>
          <a:xfrm flipH="1" rot="10800000">
            <a:off x="6208810" y="2027876"/>
            <a:ext cx="6600" cy="456300"/>
          </a:xfrm>
          <a:prstGeom prst="straightConnector1">
            <a:avLst/>
          </a:prstGeom>
          <a:noFill/>
          <a:ln cap="flat" cmpd="sng" w="28575">
            <a:solidFill>
              <a:srgbClr val="4285F4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784" name="Shape 784"/>
          <p:cNvCxnSpPr/>
          <p:nvPr/>
        </p:nvCxnSpPr>
        <p:spPr>
          <a:xfrm>
            <a:off x="5610755" y="2027974"/>
            <a:ext cx="606000" cy="0"/>
          </a:xfrm>
          <a:prstGeom prst="straightConnector1">
            <a:avLst/>
          </a:prstGeom>
          <a:noFill/>
          <a:ln cap="flat" cmpd="sng" w="28575">
            <a:solidFill>
              <a:srgbClr val="4285F4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785" name="Shape 785"/>
          <p:cNvCxnSpPr/>
          <p:nvPr/>
        </p:nvCxnSpPr>
        <p:spPr>
          <a:xfrm flipH="1" rot="10800000">
            <a:off x="6198492" y="2485407"/>
            <a:ext cx="401400" cy="600"/>
          </a:xfrm>
          <a:prstGeom prst="straightConnector1">
            <a:avLst/>
          </a:prstGeom>
          <a:noFill/>
          <a:ln cap="flat" cmpd="sng" w="28575">
            <a:solidFill>
              <a:srgbClr val="4285F4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786" name="Shape 786"/>
          <p:cNvSpPr txBox="1"/>
          <p:nvPr/>
        </p:nvSpPr>
        <p:spPr>
          <a:xfrm>
            <a:off x="787950" y="2946300"/>
            <a:ext cx="7568100" cy="16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600"/>
              <a:t>Manchester Encoding:</a:t>
            </a: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600"/>
              <a:t>Use one transition for every bit of data (0 = transition down, 1 = transition up)</a:t>
            </a: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600"/>
              <a:t>Receiver will be able to match up their clock with the rate at which it sees transitions</a:t>
            </a:r>
          </a:p>
          <a:p>
            <a:pPr indent="-330200" lvl="0" marL="457200">
              <a:spcBef>
                <a:spcPts val="0"/>
              </a:spcBef>
              <a:buSzPct val="100000"/>
              <a:buChar char="-"/>
            </a:pPr>
            <a:r>
              <a:rPr lang="en" sz="1600"/>
              <a:t>Disadvantage: we insert more transitions than we really need. In the worst case, we are doubling bandwidth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0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Shape 791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Message Delineation - 4b/5b Encoding</a:t>
            </a:r>
          </a:p>
        </p:txBody>
      </p:sp>
      <p:sp>
        <p:nvSpPr>
          <p:cNvPr id="792" name="Shape 79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793" name="Shape 793"/>
          <p:cNvSpPr txBox="1"/>
          <p:nvPr/>
        </p:nvSpPr>
        <p:spPr>
          <a:xfrm>
            <a:off x="479700" y="1045200"/>
            <a:ext cx="3139200" cy="305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r>
              <a:rPr lang="en" sz="3000" u="sng"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lang="en" sz="3000">
                <a:latin typeface="Courier New"/>
                <a:ea typeface="Courier New"/>
                <a:cs typeface="Courier New"/>
                <a:sym typeface="Courier New"/>
              </a:rPr>
              <a:t> | </a:t>
            </a:r>
            <a:r>
              <a:rPr lang="en" sz="3000" u="sng">
                <a:latin typeface="Courier New"/>
                <a:ea typeface="Courier New"/>
                <a:cs typeface="Courier New"/>
                <a:sym typeface="Courier New"/>
              </a:rPr>
              <a:t>4b/5b</a:t>
            </a:r>
            <a:r>
              <a:rPr lang="en" sz="3000"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lvl="0" algn="r">
              <a:spcBef>
                <a:spcPts val="0"/>
              </a:spcBef>
              <a:buNone/>
            </a:pPr>
            <a:r>
              <a:rPr lang="en" sz="3000">
                <a:latin typeface="Courier New"/>
                <a:ea typeface="Courier New"/>
                <a:cs typeface="Courier New"/>
                <a:sym typeface="Courier New"/>
              </a:rPr>
              <a:t>0000 | 11110 </a:t>
            </a:r>
          </a:p>
          <a:p>
            <a:pPr lvl="0" algn="r">
              <a:spcBef>
                <a:spcPts val="0"/>
              </a:spcBef>
              <a:buNone/>
            </a:pPr>
            <a:r>
              <a:rPr lang="en" sz="3000">
                <a:latin typeface="Courier New"/>
                <a:ea typeface="Courier New"/>
                <a:cs typeface="Courier New"/>
                <a:sym typeface="Courier New"/>
              </a:rPr>
              <a:t>0001 | 01001</a:t>
            </a:r>
          </a:p>
          <a:p>
            <a:pPr lvl="0" algn="r">
              <a:spcBef>
                <a:spcPts val="0"/>
              </a:spcBef>
              <a:buNone/>
            </a:pPr>
            <a:r>
              <a:rPr lang="en" sz="3000">
                <a:latin typeface="Courier New"/>
                <a:ea typeface="Courier New"/>
                <a:cs typeface="Courier New"/>
                <a:sym typeface="Courier New"/>
              </a:rPr>
              <a:t>0010 | 10100</a:t>
            </a:r>
          </a:p>
          <a:p>
            <a:pPr lvl="0" rtl="0" algn="r">
              <a:spcBef>
                <a:spcPts val="0"/>
              </a:spcBef>
              <a:buNone/>
            </a:pPr>
            <a:r>
              <a:rPr lang="en" sz="3000">
                <a:latin typeface="Courier New"/>
                <a:ea typeface="Courier New"/>
                <a:cs typeface="Courier New"/>
                <a:sym typeface="Courier New"/>
              </a:rPr>
              <a:t>0011 | 10101</a:t>
            </a:r>
          </a:p>
          <a:p>
            <a:pPr lvl="0" algn="r">
              <a:spcBef>
                <a:spcPts val="0"/>
              </a:spcBef>
              <a:buNone/>
            </a:pPr>
            <a:r>
              <a:rPr lang="en" sz="3000">
                <a:latin typeface="Courier New"/>
                <a:ea typeface="Courier New"/>
                <a:cs typeface="Courier New"/>
                <a:sym typeface="Courier New"/>
              </a:rPr>
              <a:t> ... |   ...</a:t>
            </a:r>
          </a:p>
        </p:txBody>
      </p:sp>
      <p:sp>
        <p:nvSpPr>
          <p:cNvPr id="794" name="Shape 794"/>
          <p:cNvSpPr txBox="1"/>
          <p:nvPr/>
        </p:nvSpPr>
        <p:spPr>
          <a:xfrm>
            <a:off x="4316625" y="1139875"/>
            <a:ext cx="3980400" cy="34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600"/>
              <a:t>4b/5b Encoding</a:t>
            </a: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600"/>
              <a:t>If we have 4 bits of data to transmit, send 5 instead</a:t>
            </a: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600"/>
              <a:t>Choose a sequence of 5 bits that has enough transitions for the receiver to tell what clock is being used</a:t>
            </a: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600"/>
              <a:t>Sender and receiver have an agreed upon mapping of 4 to 5 bit pairs</a:t>
            </a: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600"/>
              <a:t>More efficient than Manchester coding</a:t>
            </a:r>
          </a:p>
          <a:p>
            <a:pPr indent="-330200" lvl="0" marL="457200">
              <a:spcBef>
                <a:spcPts val="0"/>
              </a:spcBef>
              <a:buSzPct val="100000"/>
              <a:buChar char="-"/>
            </a:pPr>
            <a:r>
              <a:rPr lang="en" sz="1600"/>
              <a:t>Fewer transitions makes the clock recovery more difficult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8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Shape 799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Medium Access Control (MAC)</a:t>
            </a:r>
          </a:p>
        </p:txBody>
      </p:sp>
      <p:sp>
        <p:nvSpPr>
          <p:cNvPr id="800" name="Shape 80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descr="server.png" id="801" name="Shape 8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3963" y="917201"/>
            <a:ext cx="736184" cy="102152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erver.png" id="802" name="Shape 8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93926" y="917201"/>
            <a:ext cx="736184" cy="102152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erver.png" id="803" name="Shape 8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13890" y="917201"/>
            <a:ext cx="736184" cy="102152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erver.png" id="804" name="Shape 8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33854" y="917201"/>
            <a:ext cx="736184" cy="10215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05" name="Shape 805"/>
          <p:cNvCxnSpPr>
            <a:stCxn id="801" idx="2"/>
          </p:cNvCxnSpPr>
          <p:nvPr/>
        </p:nvCxnSpPr>
        <p:spPr>
          <a:xfrm>
            <a:off x="1842055" y="1938725"/>
            <a:ext cx="4500" cy="1083600"/>
          </a:xfrm>
          <a:prstGeom prst="straightConnector1">
            <a:avLst/>
          </a:prstGeom>
          <a:noFill/>
          <a:ln cap="flat" cmpd="sng" w="28575">
            <a:solidFill>
              <a:srgbClr val="4285F4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806" name="Shape 806"/>
          <p:cNvCxnSpPr/>
          <p:nvPr/>
        </p:nvCxnSpPr>
        <p:spPr>
          <a:xfrm>
            <a:off x="7299694" y="1915396"/>
            <a:ext cx="4500" cy="1083600"/>
          </a:xfrm>
          <a:prstGeom prst="straightConnector1">
            <a:avLst/>
          </a:prstGeom>
          <a:noFill/>
          <a:ln cap="flat" cmpd="sng" w="28575">
            <a:solidFill>
              <a:srgbClr val="4285F4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807" name="Shape 807"/>
          <p:cNvCxnSpPr/>
          <p:nvPr/>
        </p:nvCxnSpPr>
        <p:spPr>
          <a:xfrm>
            <a:off x="5477522" y="1938724"/>
            <a:ext cx="4500" cy="1083600"/>
          </a:xfrm>
          <a:prstGeom prst="straightConnector1">
            <a:avLst/>
          </a:prstGeom>
          <a:noFill/>
          <a:ln cap="flat" cmpd="sng" w="28575">
            <a:solidFill>
              <a:srgbClr val="4285F4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808" name="Shape 808"/>
          <p:cNvCxnSpPr/>
          <p:nvPr/>
        </p:nvCxnSpPr>
        <p:spPr>
          <a:xfrm>
            <a:off x="3659777" y="1938724"/>
            <a:ext cx="4500" cy="1083600"/>
          </a:xfrm>
          <a:prstGeom prst="straightConnector1">
            <a:avLst/>
          </a:prstGeom>
          <a:noFill/>
          <a:ln cap="flat" cmpd="sng" w="28575">
            <a:solidFill>
              <a:srgbClr val="4285F4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809" name="Shape 809"/>
          <p:cNvCxnSpPr/>
          <p:nvPr/>
        </p:nvCxnSpPr>
        <p:spPr>
          <a:xfrm flipH="1" rot="10800000">
            <a:off x="1846525" y="2998890"/>
            <a:ext cx="5470200" cy="23400"/>
          </a:xfrm>
          <a:prstGeom prst="straightConnector1">
            <a:avLst/>
          </a:prstGeom>
          <a:noFill/>
          <a:ln cap="flat" cmpd="sng" w="28575">
            <a:solidFill>
              <a:srgbClr val="4285F4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810" name="Shape 810"/>
          <p:cNvSpPr/>
          <p:nvPr/>
        </p:nvSpPr>
        <p:spPr>
          <a:xfrm>
            <a:off x="3826676" y="2813963"/>
            <a:ext cx="420600" cy="1851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11" name="Shape 811"/>
          <p:cNvSpPr/>
          <p:nvPr/>
        </p:nvSpPr>
        <p:spPr>
          <a:xfrm>
            <a:off x="4852328" y="2813963"/>
            <a:ext cx="420600" cy="185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812" name="Shape 812"/>
          <p:cNvCxnSpPr/>
          <p:nvPr/>
        </p:nvCxnSpPr>
        <p:spPr>
          <a:xfrm>
            <a:off x="3798727" y="3138025"/>
            <a:ext cx="476700" cy="0"/>
          </a:xfrm>
          <a:prstGeom prst="straightConnector1">
            <a:avLst/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813" name="Shape 813"/>
          <p:cNvCxnSpPr/>
          <p:nvPr/>
        </p:nvCxnSpPr>
        <p:spPr>
          <a:xfrm rot="10800000">
            <a:off x="4827687" y="3138025"/>
            <a:ext cx="4701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814" name="Shape 814"/>
          <p:cNvSpPr/>
          <p:nvPr/>
        </p:nvSpPr>
        <p:spPr>
          <a:xfrm>
            <a:off x="4327117" y="2570869"/>
            <a:ext cx="420660" cy="671274"/>
          </a:xfrm>
          <a:prstGeom prst="irregularSeal1">
            <a:avLst/>
          </a:prstGeom>
          <a:solidFill>
            <a:schemeClr val="accent6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15" name="Shape 815"/>
          <p:cNvSpPr txBox="1"/>
          <p:nvPr/>
        </p:nvSpPr>
        <p:spPr>
          <a:xfrm>
            <a:off x="728775" y="3382275"/>
            <a:ext cx="7743600" cy="14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600"/>
              <a:t>We often have multiple hosts sharing a medium (cable, air space, etc.), so the Link Layer has to decide who gets to send data and when</a:t>
            </a:r>
          </a:p>
          <a:p>
            <a:pPr indent="-330200" lvl="0" marL="457200">
              <a:spcBef>
                <a:spcPts val="0"/>
              </a:spcBef>
              <a:buSzPct val="100000"/>
              <a:buChar char="-"/>
            </a:pPr>
            <a:r>
              <a:rPr lang="en" sz="1600"/>
              <a:t>Goal of Medium Access Control (MAC) Protocols is to allow high usage of a shared channel, keep it fair among host, have a simple and low cost of implementation, and remain robust to errors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9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Shape 820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Medium Access Control (MAC)</a:t>
            </a:r>
          </a:p>
        </p:txBody>
      </p:sp>
      <p:sp>
        <p:nvSpPr>
          <p:cNvPr id="821" name="Shape 8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descr="server.png" id="822" name="Shape 8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3963" y="917201"/>
            <a:ext cx="736184" cy="102152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erver.png" id="823" name="Shape 8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93926" y="917201"/>
            <a:ext cx="736184" cy="102152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erver.png" id="824" name="Shape 8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13890" y="917201"/>
            <a:ext cx="736184" cy="102152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erver.png" id="825" name="Shape 8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33854" y="917201"/>
            <a:ext cx="736184" cy="10215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26" name="Shape 826"/>
          <p:cNvCxnSpPr>
            <a:stCxn id="822" idx="2"/>
          </p:cNvCxnSpPr>
          <p:nvPr/>
        </p:nvCxnSpPr>
        <p:spPr>
          <a:xfrm>
            <a:off x="1842055" y="1938725"/>
            <a:ext cx="4500" cy="1083600"/>
          </a:xfrm>
          <a:prstGeom prst="straightConnector1">
            <a:avLst/>
          </a:prstGeom>
          <a:noFill/>
          <a:ln cap="flat" cmpd="sng" w="28575">
            <a:solidFill>
              <a:srgbClr val="4285F4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827" name="Shape 827"/>
          <p:cNvCxnSpPr/>
          <p:nvPr/>
        </p:nvCxnSpPr>
        <p:spPr>
          <a:xfrm>
            <a:off x="7299694" y="1915396"/>
            <a:ext cx="4500" cy="1083600"/>
          </a:xfrm>
          <a:prstGeom prst="straightConnector1">
            <a:avLst/>
          </a:prstGeom>
          <a:noFill/>
          <a:ln cap="flat" cmpd="sng" w="28575">
            <a:solidFill>
              <a:srgbClr val="4285F4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828" name="Shape 828"/>
          <p:cNvCxnSpPr/>
          <p:nvPr/>
        </p:nvCxnSpPr>
        <p:spPr>
          <a:xfrm>
            <a:off x="5477522" y="1938724"/>
            <a:ext cx="4500" cy="1083600"/>
          </a:xfrm>
          <a:prstGeom prst="straightConnector1">
            <a:avLst/>
          </a:prstGeom>
          <a:noFill/>
          <a:ln cap="flat" cmpd="sng" w="28575">
            <a:solidFill>
              <a:srgbClr val="4285F4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829" name="Shape 829"/>
          <p:cNvCxnSpPr/>
          <p:nvPr/>
        </p:nvCxnSpPr>
        <p:spPr>
          <a:xfrm>
            <a:off x="3659777" y="1938724"/>
            <a:ext cx="4500" cy="1083600"/>
          </a:xfrm>
          <a:prstGeom prst="straightConnector1">
            <a:avLst/>
          </a:prstGeom>
          <a:noFill/>
          <a:ln cap="flat" cmpd="sng" w="28575">
            <a:solidFill>
              <a:srgbClr val="4285F4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830" name="Shape 830"/>
          <p:cNvCxnSpPr/>
          <p:nvPr/>
        </p:nvCxnSpPr>
        <p:spPr>
          <a:xfrm flipH="1" rot="10800000">
            <a:off x="1846525" y="2998890"/>
            <a:ext cx="5470200" cy="23400"/>
          </a:xfrm>
          <a:prstGeom prst="straightConnector1">
            <a:avLst/>
          </a:prstGeom>
          <a:noFill/>
          <a:ln cap="flat" cmpd="sng" w="28575">
            <a:solidFill>
              <a:srgbClr val="4285F4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831" name="Shape 831"/>
          <p:cNvSpPr/>
          <p:nvPr/>
        </p:nvSpPr>
        <p:spPr>
          <a:xfrm>
            <a:off x="3826676" y="2813963"/>
            <a:ext cx="420600" cy="1851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32" name="Shape 832"/>
          <p:cNvSpPr/>
          <p:nvPr/>
        </p:nvSpPr>
        <p:spPr>
          <a:xfrm>
            <a:off x="4852328" y="2813963"/>
            <a:ext cx="420600" cy="185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833" name="Shape 833"/>
          <p:cNvCxnSpPr/>
          <p:nvPr/>
        </p:nvCxnSpPr>
        <p:spPr>
          <a:xfrm>
            <a:off x="3798727" y="3138025"/>
            <a:ext cx="476700" cy="0"/>
          </a:xfrm>
          <a:prstGeom prst="straightConnector1">
            <a:avLst/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834" name="Shape 834"/>
          <p:cNvCxnSpPr/>
          <p:nvPr/>
        </p:nvCxnSpPr>
        <p:spPr>
          <a:xfrm rot="10800000">
            <a:off x="4827687" y="3138025"/>
            <a:ext cx="4701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835" name="Shape 835"/>
          <p:cNvSpPr/>
          <p:nvPr/>
        </p:nvSpPr>
        <p:spPr>
          <a:xfrm>
            <a:off x="4327117" y="2570869"/>
            <a:ext cx="420660" cy="671274"/>
          </a:xfrm>
          <a:prstGeom prst="irregularSeal1">
            <a:avLst/>
          </a:prstGeom>
          <a:solidFill>
            <a:schemeClr val="accent6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36" name="Shape 836"/>
          <p:cNvSpPr txBox="1"/>
          <p:nvPr/>
        </p:nvSpPr>
        <p:spPr>
          <a:xfrm>
            <a:off x="311700" y="3382275"/>
            <a:ext cx="4204500" cy="14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600"/>
              <a:t>Aloha Protocol</a:t>
            </a: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600"/>
              <a:t>Have data to send? Transmit it</a:t>
            </a:r>
          </a:p>
          <a:p>
            <a:pPr indent="-330200" lvl="0" marL="457200" rtl="0">
              <a:spcBef>
                <a:spcPts val="0"/>
              </a:spcBef>
              <a:buSzPct val="100000"/>
              <a:buChar char="-"/>
            </a:pPr>
            <a:r>
              <a:rPr lang="en" sz="1600"/>
              <a:t>If it collides with another, try again later</a:t>
            </a:r>
          </a:p>
        </p:txBody>
      </p:sp>
      <p:sp>
        <p:nvSpPr>
          <p:cNvPr id="837" name="Shape 837"/>
          <p:cNvSpPr txBox="1"/>
          <p:nvPr/>
        </p:nvSpPr>
        <p:spPr>
          <a:xfrm>
            <a:off x="4516200" y="3382275"/>
            <a:ext cx="4204500" cy="14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600"/>
              <a:t>CSMA/CD</a:t>
            </a:r>
            <a:r>
              <a:rPr lang="en" sz="1600"/>
              <a:t> Protocol</a:t>
            </a: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600"/>
              <a:t>Check that the line is quiet before transmitting</a:t>
            </a:r>
          </a:p>
          <a:p>
            <a:pPr indent="-330200" lvl="0" marL="457200" rtl="0">
              <a:spcBef>
                <a:spcPts val="0"/>
              </a:spcBef>
              <a:buSzPct val="100000"/>
              <a:buChar char="-"/>
            </a:pPr>
            <a:r>
              <a:rPr lang="en" sz="1600"/>
              <a:t>If a collision is detected, stop transmitting, wait a random amount of time, and repeat from beginning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Shape 842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Error Detection and Correction</a:t>
            </a:r>
          </a:p>
        </p:txBody>
      </p:sp>
      <p:sp>
        <p:nvSpPr>
          <p:cNvPr id="843" name="Shape 8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844" name="Shape 844"/>
          <p:cNvSpPr txBox="1"/>
          <p:nvPr/>
        </p:nvSpPr>
        <p:spPr>
          <a:xfrm>
            <a:off x="619800" y="1394550"/>
            <a:ext cx="7904400" cy="23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302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600"/>
              <a:t>The Link Layer is prone to a lot of collisions and errors since data is sent over cables and through waves.</a:t>
            </a:r>
          </a:p>
          <a:p>
            <a:pPr indent="-3302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600"/>
              <a:t>Adding some redundancy at the physical layer can greatly improve the link layer’s ability to transmit data correctly</a:t>
            </a:r>
          </a:p>
          <a:p>
            <a:pPr indent="-3302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600"/>
              <a:t>Examples of Coding Algorithms: Reed-Solomon, Convolutional codes, Hamming codes</a:t>
            </a:r>
          </a:p>
          <a:p>
            <a:pPr indent="-330200" lvl="0" marL="457200" rtl="0">
              <a:lnSpc>
                <a:spcPct val="115000"/>
              </a:lnSpc>
              <a:spcBef>
                <a:spcPts val="0"/>
              </a:spcBef>
              <a:buSzPct val="100000"/>
              <a:buChar char="-"/>
            </a:pPr>
            <a:r>
              <a:rPr lang="en" sz="1600"/>
              <a:t>These algorithms proactively add additional data so that the receiver can correct potential errors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8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Shape 849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Ethernet</a:t>
            </a:r>
          </a:p>
        </p:txBody>
      </p:sp>
      <p:sp>
        <p:nvSpPr>
          <p:cNvPr id="850" name="Shape 8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851" name="Shape 851"/>
          <p:cNvSpPr/>
          <p:nvPr/>
        </p:nvSpPr>
        <p:spPr>
          <a:xfrm>
            <a:off x="759900" y="1139875"/>
            <a:ext cx="7624200" cy="7008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52" name="Shape 852"/>
          <p:cNvSpPr txBox="1"/>
          <p:nvPr/>
        </p:nvSpPr>
        <p:spPr>
          <a:xfrm>
            <a:off x="756800" y="1111850"/>
            <a:ext cx="7624200" cy="7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/>
              <a:t>Preamble     SFD     DA     SA     Type             Data             Pad     CRC </a:t>
            </a:r>
          </a:p>
        </p:txBody>
      </p:sp>
      <p:cxnSp>
        <p:nvCxnSpPr>
          <p:cNvPr id="853" name="Shape 853"/>
          <p:cNvCxnSpPr/>
          <p:nvPr/>
        </p:nvCxnSpPr>
        <p:spPr>
          <a:xfrm>
            <a:off x="2102250" y="1167925"/>
            <a:ext cx="0" cy="6726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854" name="Shape 854"/>
          <p:cNvCxnSpPr/>
          <p:nvPr/>
        </p:nvCxnSpPr>
        <p:spPr>
          <a:xfrm>
            <a:off x="7552325" y="1167925"/>
            <a:ext cx="0" cy="6726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855" name="Shape 855"/>
          <p:cNvCxnSpPr/>
          <p:nvPr/>
        </p:nvCxnSpPr>
        <p:spPr>
          <a:xfrm>
            <a:off x="2864250" y="1167925"/>
            <a:ext cx="0" cy="6726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856" name="Shape 856"/>
          <p:cNvCxnSpPr/>
          <p:nvPr/>
        </p:nvCxnSpPr>
        <p:spPr>
          <a:xfrm>
            <a:off x="6848025" y="1167925"/>
            <a:ext cx="0" cy="6726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857" name="Shape 857"/>
          <p:cNvCxnSpPr/>
          <p:nvPr/>
        </p:nvCxnSpPr>
        <p:spPr>
          <a:xfrm>
            <a:off x="5010325" y="1167925"/>
            <a:ext cx="0" cy="6726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858" name="Shape 858"/>
          <p:cNvCxnSpPr/>
          <p:nvPr/>
        </p:nvCxnSpPr>
        <p:spPr>
          <a:xfrm>
            <a:off x="4181650" y="1167925"/>
            <a:ext cx="0" cy="6726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859" name="Shape 859"/>
          <p:cNvCxnSpPr/>
          <p:nvPr/>
        </p:nvCxnSpPr>
        <p:spPr>
          <a:xfrm>
            <a:off x="3549225" y="1139900"/>
            <a:ext cx="0" cy="6726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860" name="Shape 860"/>
          <p:cNvSpPr txBox="1"/>
          <p:nvPr/>
        </p:nvSpPr>
        <p:spPr>
          <a:xfrm>
            <a:off x="1037100" y="2401225"/>
            <a:ext cx="7035600" cy="22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600"/>
              <a:t>Ethernet Frame Format</a:t>
            </a: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600"/>
              <a:t>Preamble: trains the clock recovery unit</a:t>
            </a: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600"/>
              <a:t>SFD (Start of Frame Delimiter): indicates the start of the frame</a:t>
            </a: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600"/>
              <a:t>Destination Address/Source Address: physical addresses</a:t>
            </a: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600"/>
              <a:t>Type: what data is being transmitted</a:t>
            </a: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600"/>
              <a:t>Pad: to ensure the frame is of proper length</a:t>
            </a:r>
          </a:p>
          <a:p>
            <a:pPr indent="-330200" lvl="0" marL="457200">
              <a:spcBef>
                <a:spcPts val="0"/>
              </a:spcBef>
              <a:buSzPct val="100000"/>
              <a:buChar char="-"/>
            </a:pPr>
            <a:r>
              <a:rPr lang="en" sz="1600"/>
              <a:t>CRC (Cyclic Redundancy Check): checks sequence to detect bit errors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4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Shape 865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Ethernet</a:t>
            </a:r>
          </a:p>
        </p:txBody>
      </p:sp>
      <p:sp>
        <p:nvSpPr>
          <p:cNvPr id="866" name="Shape 86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867" name="Shape 867"/>
          <p:cNvSpPr/>
          <p:nvPr/>
        </p:nvSpPr>
        <p:spPr>
          <a:xfrm>
            <a:off x="2703338" y="636725"/>
            <a:ext cx="2718900" cy="504600"/>
          </a:xfrm>
          <a:prstGeom prst="roundRect">
            <a:avLst>
              <a:gd fmla="val 16667" name="adj"/>
            </a:avLst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8" name="Shape 868"/>
          <p:cNvSpPr/>
          <p:nvPr/>
        </p:nvSpPr>
        <p:spPr>
          <a:xfrm>
            <a:off x="4104838" y="748825"/>
            <a:ext cx="189300" cy="140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9" name="Shape 869"/>
          <p:cNvSpPr/>
          <p:nvPr/>
        </p:nvSpPr>
        <p:spPr>
          <a:xfrm>
            <a:off x="4409638" y="748825"/>
            <a:ext cx="189300" cy="140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0" name="Shape 870"/>
          <p:cNvSpPr/>
          <p:nvPr/>
        </p:nvSpPr>
        <p:spPr>
          <a:xfrm>
            <a:off x="4714438" y="748825"/>
            <a:ext cx="189300" cy="140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1" name="Shape 871"/>
          <p:cNvSpPr/>
          <p:nvPr/>
        </p:nvSpPr>
        <p:spPr>
          <a:xfrm>
            <a:off x="5019238" y="748825"/>
            <a:ext cx="189300" cy="140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2" name="Shape 872"/>
          <p:cNvSpPr/>
          <p:nvPr/>
        </p:nvSpPr>
        <p:spPr>
          <a:xfrm>
            <a:off x="5019238" y="901225"/>
            <a:ext cx="189300" cy="140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3" name="Shape 873"/>
          <p:cNvSpPr/>
          <p:nvPr/>
        </p:nvSpPr>
        <p:spPr>
          <a:xfrm>
            <a:off x="4714438" y="901225"/>
            <a:ext cx="189300" cy="140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4" name="Shape 874"/>
          <p:cNvSpPr/>
          <p:nvPr/>
        </p:nvSpPr>
        <p:spPr>
          <a:xfrm>
            <a:off x="4409638" y="901225"/>
            <a:ext cx="189300" cy="140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5" name="Shape 875"/>
          <p:cNvSpPr/>
          <p:nvPr/>
        </p:nvSpPr>
        <p:spPr>
          <a:xfrm>
            <a:off x="4104838" y="901225"/>
            <a:ext cx="189300" cy="140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6" name="Shape 876"/>
          <p:cNvSpPr txBox="1"/>
          <p:nvPr/>
        </p:nvSpPr>
        <p:spPr>
          <a:xfrm>
            <a:off x="5628825" y="664875"/>
            <a:ext cx="2214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1800"/>
              <a:t>Ethernet Switch</a:t>
            </a:r>
          </a:p>
        </p:txBody>
      </p:sp>
      <p:pic>
        <p:nvPicPr>
          <p:cNvPr descr="server.png" id="877" name="Shape 8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0850" y="2209027"/>
            <a:ext cx="548698" cy="81417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erver.png" id="878" name="Shape 8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50375" y="2209027"/>
            <a:ext cx="548698" cy="81417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erver.png" id="879" name="Shape 8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9900" y="2209027"/>
            <a:ext cx="548698" cy="81417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erver.png" id="880" name="Shape 8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49425" y="2209027"/>
            <a:ext cx="548698" cy="81417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81" name="Shape 881"/>
          <p:cNvCxnSpPr>
            <a:stCxn id="877" idx="0"/>
            <a:endCxn id="867" idx="2"/>
          </p:cNvCxnSpPr>
          <p:nvPr/>
        </p:nvCxnSpPr>
        <p:spPr>
          <a:xfrm rot="-5400000">
            <a:off x="2285149" y="431377"/>
            <a:ext cx="1067700" cy="2487600"/>
          </a:xfrm>
          <a:prstGeom prst="bentConnector3">
            <a:avLst>
              <a:gd fmla="val 49994" name="adj1"/>
            </a:avLst>
          </a:prstGeom>
          <a:noFill/>
          <a:ln cap="flat" cmpd="sng" w="28575">
            <a:solidFill>
              <a:srgbClr val="4285F4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882" name="Shape 882"/>
          <p:cNvCxnSpPr>
            <a:stCxn id="878" idx="0"/>
            <a:endCxn id="867" idx="2"/>
          </p:cNvCxnSpPr>
          <p:nvPr/>
        </p:nvCxnSpPr>
        <p:spPr>
          <a:xfrm rot="-5400000">
            <a:off x="3159874" y="1306177"/>
            <a:ext cx="1067700" cy="738000"/>
          </a:xfrm>
          <a:prstGeom prst="bentConnector3">
            <a:avLst>
              <a:gd fmla="val 49994" name="adj1"/>
            </a:avLst>
          </a:prstGeom>
          <a:noFill/>
          <a:ln cap="flat" cmpd="sng" w="28575">
            <a:solidFill>
              <a:srgbClr val="4285F4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883" name="Shape 883"/>
          <p:cNvCxnSpPr>
            <a:stCxn id="879" idx="0"/>
            <a:endCxn id="867" idx="2"/>
          </p:cNvCxnSpPr>
          <p:nvPr/>
        </p:nvCxnSpPr>
        <p:spPr>
          <a:xfrm flipH="1" rot="5400000">
            <a:off x="4034599" y="1169377"/>
            <a:ext cx="1067700" cy="1011600"/>
          </a:xfrm>
          <a:prstGeom prst="bentConnector3">
            <a:avLst>
              <a:gd fmla="val 49994" name="adj1"/>
            </a:avLst>
          </a:prstGeom>
          <a:noFill/>
          <a:ln cap="flat" cmpd="sng" w="28575">
            <a:solidFill>
              <a:srgbClr val="4285F4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884" name="Shape 884"/>
          <p:cNvCxnSpPr>
            <a:stCxn id="880" idx="0"/>
            <a:endCxn id="867" idx="2"/>
          </p:cNvCxnSpPr>
          <p:nvPr/>
        </p:nvCxnSpPr>
        <p:spPr>
          <a:xfrm flipH="1" rot="5400000">
            <a:off x="4909474" y="294727"/>
            <a:ext cx="1067700" cy="2760900"/>
          </a:xfrm>
          <a:prstGeom prst="bentConnector3">
            <a:avLst>
              <a:gd fmla="val 49994" name="adj1"/>
            </a:avLst>
          </a:prstGeom>
          <a:noFill/>
          <a:ln cap="flat" cmpd="sng" w="28575">
            <a:solidFill>
              <a:srgbClr val="4285F4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885" name="Shape 885"/>
          <p:cNvSpPr txBox="1"/>
          <p:nvPr/>
        </p:nvSpPr>
        <p:spPr>
          <a:xfrm>
            <a:off x="622150" y="3130025"/>
            <a:ext cx="7764300" cy="18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600"/>
              <a:t>Ethernet switches are located in the centre of a network and are used to route data from one host to another within the network, while preventing collisions</a:t>
            </a: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600"/>
              <a:t>Forwarding: the switch forwards packets based on a forwarding table. If the destination address is in the table, send to that address. Otherwise, broadcast to all hosts</a:t>
            </a:r>
          </a:p>
          <a:p>
            <a:pPr indent="-330200" lvl="0" marL="457200">
              <a:spcBef>
                <a:spcPts val="0"/>
              </a:spcBef>
              <a:buSzPct val="100000"/>
              <a:buChar char="-"/>
            </a:pPr>
            <a:r>
              <a:rPr lang="en" sz="1600"/>
              <a:t>Learning: the switch examines the source addresses of arriving traffic to populate the forwarding table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4 Layer Internet Model - Link Layer</a:t>
            </a:r>
          </a:p>
        </p:txBody>
      </p:sp>
      <p:sp>
        <p:nvSpPr>
          <p:cNvPr id="199" name="Shape 199"/>
          <p:cNvSpPr/>
          <p:nvPr/>
        </p:nvSpPr>
        <p:spPr>
          <a:xfrm>
            <a:off x="533325" y="1231525"/>
            <a:ext cx="1391100" cy="1391100"/>
          </a:xfrm>
          <a:prstGeom prst="ellipse">
            <a:avLst/>
          </a:prstGeom>
          <a:noFill/>
          <a:ln cap="flat" cmpd="sng" w="76200">
            <a:solidFill>
              <a:srgbClr val="4285F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0" name="Shape 200"/>
          <p:cNvSpPr/>
          <p:nvPr/>
        </p:nvSpPr>
        <p:spPr>
          <a:xfrm>
            <a:off x="2757838" y="1231525"/>
            <a:ext cx="1391100" cy="1391100"/>
          </a:xfrm>
          <a:prstGeom prst="ellipse">
            <a:avLst/>
          </a:prstGeom>
          <a:noFill/>
          <a:ln cap="flat" cmpd="sng" w="76200">
            <a:solidFill>
              <a:srgbClr val="4285F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1" name="Shape 201"/>
          <p:cNvSpPr/>
          <p:nvPr/>
        </p:nvSpPr>
        <p:spPr>
          <a:xfrm>
            <a:off x="4996750" y="1231525"/>
            <a:ext cx="1391100" cy="1391100"/>
          </a:xfrm>
          <a:prstGeom prst="ellipse">
            <a:avLst/>
          </a:prstGeom>
          <a:noFill/>
          <a:ln cap="flat" cmpd="sng" w="76200">
            <a:solidFill>
              <a:srgbClr val="4285F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2" name="Shape 202"/>
          <p:cNvSpPr/>
          <p:nvPr/>
        </p:nvSpPr>
        <p:spPr>
          <a:xfrm>
            <a:off x="7219550" y="1231525"/>
            <a:ext cx="1391100" cy="1391100"/>
          </a:xfrm>
          <a:prstGeom prst="ellipse">
            <a:avLst/>
          </a:prstGeom>
          <a:noFill/>
          <a:ln cap="flat" cmpd="sng" w="76200">
            <a:solidFill>
              <a:srgbClr val="4285F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203" name="Shape 203"/>
          <p:cNvCxnSpPr>
            <a:stCxn id="199" idx="6"/>
            <a:endCxn id="200" idx="2"/>
          </p:cNvCxnSpPr>
          <p:nvPr/>
        </p:nvCxnSpPr>
        <p:spPr>
          <a:xfrm>
            <a:off x="1924425" y="1927075"/>
            <a:ext cx="833400" cy="0"/>
          </a:xfrm>
          <a:prstGeom prst="straightConnector1">
            <a:avLst/>
          </a:prstGeom>
          <a:noFill/>
          <a:ln cap="flat" cmpd="sng" w="76200">
            <a:solidFill>
              <a:srgbClr val="0B5394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04" name="Shape 204"/>
          <p:cNvCxnSpPr>
            <a:stCxn id="200" idx="6"/>
            <a:endCxn id="201" idx="2"/>
          </p:cNvCxnSpPr>
          <p:nvPr/>
        </p:nvCxnSpPr>
        <p:spPr>
          <a:xfrm>
            <a:off x="4148938" y="1927075"/>
            <a:ext cx="847800" cy="0"/>
          </a:xfrm>
          <a:prstGeom prst="straightConnector1">
            <a:avLst/>
          </a:prstGeom>
          <a:noFill/>
          <a:ln cap="flat" cmpd="sng" w="76200">
            <a:solidFill>
              <a:srgbClr val="0B5394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05" name="Shape 205"/>
          <p:cNvCxnSpPr>
            <a:stCxn id="201" idx="6"/>
            <a:endCxn id="202" idx="2"/>
          </p:cNvCxnSpPr>
          <p:nvPr/>
        </p:nvCxnSpPr>
        <p:spPr>
          <a:xfrm>
            <a:off x="6387850" y="1927075"/>
            <a:ext cx="831600" cy="0"/>
          </a:xfrm>
          <a:prstGeom prst="straightConnector1">
            <a:avLst/>
          </a:prstGeom>
          <a:noFill/>
          <a:ln cap="flat" cmpd="sng" w="76200">
            <a:solidFill>
              <a:srgbClr val="0B5394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06" name="Shape 206"/>
          <p:cNvSpPr txBox="1"/>
          <p:nvPr/>
        </p:nvSpPr>
        <p:spPr>
          <a:xfrm>
            <a:off x="2826538" y="1640725"/>
            <a:ext cx="1253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2500">
                <a:solidFill>
                  <a:srgbClr val="4285F4"/>
                </a:solidFill>
              </a:rPr>
              <a:t>Router</a:t>
            </a:r>
          </a:p>
        </p:txBody>
      </p:sp>
      <p:sp>
        <p:nvSpPr>
          <p:cNvPr id="207" name="Shape 207"/>
          <p:cNvSpPr txBox="1"/>
          <p:nvPr/>
        </p:nvSpPr>
        <p:spPr>
          <a:xfrm>
            <a:off x="5065450" y="1640725"/>
            <a:ext cx="1253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500">
                <a:solidFill>
                  <a:srgbClr val="4285F4"/>
                </a:solidFill>
              </a:rPr>
              <a:t>Router</a:t>
            </a:r>
          </a:p>
        </p:txBody>
      </p:sp>
      <p:sp>
        <p:nvSpPr>
          <p:cNvPr id="208" name="Shape 208"/>
          <p:cNvSpPr txBox="1"/>
          <p:nvPr/>
        </p:nvSpPr>
        <p:spPr>
          <a:xfrm>
            <a:off x="7288163" y="1414875"/>
            <a:ext cx="1253700" cy="9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500">
                <a:solidFill>
                  <a:srgbClr val="4285F4"/>
                </a:solidFill>
              </a:rPr>
              <a:t>End Host</a:t>
            </a:r>
          </a:p>
        </p:txBody>
      </p:sp>
      <p:sp>
        <p:nvSpPr>
          <p:cNvPr id="209" name="Shape 209"/>
          <p:cNvSpPr txBox="1"/>
          <p:nvPr/>
        </p:nvSpPr>
        <p:spPr>
          <a:xfrm>
            <a:off x="602038" y="1441825"/>
            <a:ext cx="1253700" cy="9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500">
                <a:solidFill>
                  <a:srgbClr val="4285F4"/>
                </a:solidFill>
              </a:rPr>
              <a:t>End Host</a:t>
            </a:r>
          </a:p>
        </p:txBody>
      </p:sp>
      <p:sp>
        <p:nvSpPr>
          <p:cNvPr id="210" name="Shape 210"/>
          <p:cNvSpPr txBox="1"/>
          <p:nvPr/>
        </p:nvSpPr>
        <p:spPr>
          <a:xfrm>
            <a:off x="1893888" y="1354375"/>
            <a:ext cx="84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2500">
                <a:solidFill>
                  <a:srgbClr val="0B5394"/>
                </a:solidFill>
              </a:rPr>
              <a:t>Link</a:t>
            </a:r>
          </a:p>
        </p:txBody>
      </p:sp>
      <p:sp>
        <p:nvSpPr>
          <p:cNvPr id="211" name="Shape 211"/>
          <p:cNvSpPr txBox="1"/>
          <p:nvPr/>
        </p:nvSpPr>
        <p:spPr>
          <a:xfrm>
            <a:off x="4160250" y="1354375"/>
            <a:ext cx="84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500">
                <a:solidFill>
                  <a:srgbClr val="0B5394"/>
                </a:solidFill>
              </a:rPr>
              <a:t>Link</a:t>
            </a:r>
          </a:p>
        </p:txBody>
      </p:sp>
      <p:sp>
        <p:nvSpPr>
          <p:cNvPr id="212" name="Shape 212"/>
          <p:cNvSpPr txBox="1"/>
          <p:nvPr/>
        </p:nvSpPr>
        <p:spPr>
          <a:xfrm>
            <a:off x="6409813" y="1354375"/>
            <a:ext cx="84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500">
                <a:solidFill>
                  <a:srgbClr val="0B5394"/>
                </a:solidFill>
              </a:rPr>
              <a:t>Link</a:t>
            </a:r>
          </a:p>
        </p:txBody>
      </p:sp>
      <p:sp>
        <p:nvSpPr>
          <p:cNvPr id="213" name="Shape 2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14" name="Shape 214"/>
          <p:cNvSpPr txBox="1"/>
          <p:nvPr/>
        </p:nvSpPr>
        <p:spPr>
          <a:xfrm>
            <a:off x="954325" y="2975025"/>
            <a:ext cx="7198500" cy="16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30200" lvl="0" marL="457200" rtl="0">
              <a:lnSpc>
                <a:spcPct val="115000"/>
              </a:lnSpc>
              <a:spcBef>
                <a:spcPts val="0"/>
              </a:spcBef>
              <a:buSzPct val="100000"/>
              <a:buChar char="-"/>
            </a:pPr>
            <a:r>
              <a:rPr lang="en" sz="1600"/>
              <a:t>Packets consist of the data to be delivered and a header with information about the data.</a:t>
            </a:r>
          </a:p>
          <a:p>
            <a:pPr indent="-330200" lvl="0" marL="457200" rtl="0">
              <a:lnSpc>
                <a:spcPct val="115000"/>
              </a:lnSpc>
              <a:spcBef>
                <a:spcPts val="0"/>
              </a:spcBef>
              <a:buSzPct val="100000"/>
              <a:buChar char="-"/>
            </a:pPr>
            <a:r>
              <a:rPr lang="en" sz="1600"/>
              <a:t>The link layer is responsible for carrying data packets across one link at a time.</a:t>
            </a:r>
          </a:p>
          <a:p>
            <a:pPr indent="-330200" lvl="0" marL="457200" rtl="0">
              <a:lnSpc>
                <a:spcPct val="115000"/>
              </a:lnSpc>
              <a:spcBef>
                <a:spcPts val="0"/>
              </a:spcBef>
              <a:buSzPct val="100000"/>
              <a:buChar char="-"/>
            </a:pPr>
            <a:r>
              <a:rPr lang="en" sz="1600"/>
              <a:t>Examples of link layer protocols are Ethernet and Wifi (802.11).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4 Layer Internet Model - Network Layer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220" name="Shape 220"/>
          <p:cNvGrpSpPr/>
          <p:nvPr/>
        </p:nvGrpSpPr>
        <p:grpSpPr>
          <a:xfrm>
            <a:off x="3382332" y="1905144"/>
            <a:ext cx="2342313" cy="573560"/>
            <a:chOff x="2834043" y="1687411"/>
            <a:chExt cx="1649400" cy="1769700"/>
          </a:xfrm>
        </p:grpSpPr>
        <p:sp>
          <p:nvSpPr>
            <p:cNvPr id="221" name="Shape 221"/>
            <p:cNvSpPr/>
            <p:nvPr/>
          </p:nvSpPr>
          <p:spPr>
            <a:xfrm flipH="1" rot="10800000">
              <a:off x="2834043" y="1687411"/>
              <a:ext cx="1649400" cy="1769700"/>
            </a:xfrm>
            <a:prstGeom prst="snip1Rect">
              <a:avLst>
                <a:gd fmla="val 0" name="adj"/>
              </a:avLst>
            </a:prstGeom>
            <a:solidFill>
              <a:srgbClr val="4285F4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2" name="Shape 222"/>
            <p:cNvSpPr txBox="1"/>
            <p:nvPr/>
          </p:nvSpPr>
          <p:spPr>
            <a:xfrm>
              <a:off x="2966450" y="1795520"/>
              <a:ext cx="1383000" cy="147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wrap="square" tIns="91425">
              <a:noAutofit/>
            </a:bodyPr>
            <a:lstStyle/>
            <a:p>
              <a:pPr lvl="0" rtl="0" algn="ctr">
                <a:lnSpc>
                  <a:spcPct val="100000"/>
                </a:lnSpc>
                <a:spcBef>
                  <a:spcPts val="0"/>
                </a:spcBef>
                <a:buNone/>
              </a:pPr>
              <a:r>
                <a:rPr b="1"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Transport Layer</a:t>
              </a:r>
            </a:p>
          </p:txBody>
        </p:sp>
      </p:grpSp>
      <p:grpSp>
        <p:nvGrpSpPr>
          <p:cNvPr id="223" name="Shape 223"/>
          <p:cNvGrpSpPr/>
          <p:nvPr/>
        </p:nvGrpSpPr>
        <p:grpSpPr>
          <a:xfrm>
            <a:off x="3380863" y="3422615"/>
            <a:ext cx="2354396" cy="573560"/>
            <a:chOff x="6541819" y="1687421"/>
            <a:chExt cx="1597500" cy="1769700"/>
          </a:xfrm>
        </p:grpSpPr>
        <p:sp>
          <p:nvSpPr>
            <p:cNvPr id="224" name="Shape 224"/>
            <p:cNvSpPr/>
            <p:nvPr/>
          </p:nvSpPr>
          <p:spPr>
            <a:xfrm flipH="1" rot="10800000">
              <a:off x="6541819" y="1687421"/>
              <a:ext cx="1597500" cy="1769700"/>
            </a:xfrm>
            <a:prstGeom prst="snip1Rect">
              <a:avLst>
                <a:gd fmla="val 0" name="adj"/>
              </a:avLst>
            </a:prstGeom>
            <a:solidFill>
              <a:srgbClr val="4285F4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5" name="Shape 225"/>
            <p:cNvSpPr txBox="1"/>
            <p:nvPr/>
          </p:nvSpPr>
          <p:spPr>
            <a:xfrm>
              <a:off x="6622400" y="1795520"/>
              <a:ext cx="1383000" cy="147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wrap="square" tIns="91425">
              <a:noAutofit/>
            </a:bodyPr>
            <a:lstStyle/>
            <a:p>
              <a:pPr lvl="0" rtl="0" algn="ctr">
                <a:lnSpc>
                  <a:spcPct val="100000"/>
                </a:lnSpc>
                <a:spcBef>
                  <a:spcPts val="0"/>
                </a:spcBef>
                <a:buNone/>
              </a:pPr>
              <a:r>
                <a:rPr b="1"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Link Layer</a:t>
              </a:r>
            </a:p>
          </p:txBody>
        </p:sp>
      </p:grpSp>
      <p:grpSp>
        <p:nvGrpSpPr>
          <p:cNvPr id="226" name="Shape 226"/>
          <p:cNvGrpSpPr/>
          <p:nvPr/>
        </p:nvGrpSpPr>
        <p:grpSpPr>
          <a:xfrm>
            <a:off x="3380746" y="1147325"/>
            <a:ext cx="2354242" cy="572675"/>
            <a:chOff x="943236" y="1686435"/>
            <a:chExt cx="1657800" cy="1769700"/>
          </a:xfrm>
        </p:grpSpPr>
        <p:sp>
          <p:nvSpPr>
            <p:cNvPr id="227" name="Shape 227"/>
            <p:cNvSpPr/>
            <p:nvPr/>
          </p:nvSpPr>
          <p:spPr>
            <a:xfrm flipH="1">
              <a:off x="943236" y="1686435"/>
              <a:ext cx="1657800" cy="1769700"/>
            </a:xfrm>
            <a:prstGeom prst="snip1Rect">
              <a:avLst>
                <a:gd fmla="val 0" name="adj"/>
              </a:avLst>
            </a:prstGeom>
            <a:solidFill>
              <a:srgbClr val="4285F4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8" name="Shape 228"/>
            <p:cNvSpPr txBox="1"/>
            <p:nvPr/>
          </p:nvSpPr>
          <p:spPr>
            <a:xfrm>
              <a:off x="1002522" y="1795521"/>
              <a:ext cx="1518900" cy="147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wrap="square" tIns="91425">
              <a:noAutofit/>
            </a:bodyPr>
            <a:lstStyle/>
            <a:p>
              <a:pPr lvl="0" rtl="0" algn="ctr">
                <a:lnSpc>
                  <a:spcPct val="100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Application Layer</a:t>
              </a:r>
            </a:p>
          </p:txBody>
        </p:sp>
      </p:grpSp>
      <p:grpSp>
        <p:nvGrpSpPr>
          <p:cNvPr id="229" name="Shape 229"/>
          <p:cNvGrpSpPr/>
          <p:nvPr/>
        </p:nvGrpSpPr>
        <p:grpSpPr>
          <a:xfrm>
            <a:off x="3380644" y="2663897"/>
            <a:ext cx="2382723" cy="573560"/>
            <a:chOff x="4660575" y="1686400"/>
            <a:chExt cx="1649400" cy="1769700"/>
          </a:xfrm>
        </p:grpSpPr>
        <p:sp>
          <p:nvSpPr>
            <p:cNvPr id="230" name="Shape 230"/>
            <p:cNvSpPr/>
            <p:nvPr/>
          </p:nvSpPr>
          <p:spPr>
            <a:xfrm flipH="1">
              <a:off x="4660575" y="1686400"/>
              <a:ext cx="1649400" cy="1769700"/>
            </a:xfrm>
            <a:prstGeom prst="snip1Rect">
              <a:avLst>
                <a:gd fmla="val 0" name="adj"/>
              </a:avLst>
            </a:prstGeom>
            <a:solidFill>
              <a:srgbClr val="4285F4"/>
            </a:solidFill>
            <a:ln cap="flat" cmpd="sng" w="76200">
              <a:solidFill>
                <a:schemeClr val="accent6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1" name="Shape 231"/>
            <p:cNvSpPr txBox="1"/>
            <p:nvPr/>
          </p:nvSpPr>
          <p:spPr>
            <a:xfrm>
              <a:off x="4794425" y="1795520"/>
              <a:ext cx="1383000" cy="147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wrap="square" tIns="91425">
              <a:noAutofit/>
            </a:bodyPr>
            <a:lstStyle/>
            <a:p>
              <a:pPr lvl="0" rtl="0" algn="ctr">
                <a:lnSpc>
                  <a:spcPct val="100000"/>
                </a:lnSpc>
                <a:spcBef>
                  <a:spcPts val="0"/>
                </a:spcBef>
                <a:buNone/>
              </a:pPr>
              <a:r>
                <a:rPr b="1"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Network Layer</a:t>
              </a:r>
            </a:p>
          </p:txBody>
        </p:sp>
      </p:grpSp>
      <p:sp>
        <p:nvSpPr>
          <p:cNvPr id="232" name="Shape 2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4 Layer Internet Model - Network Layer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layers3.PNG" id="238" name="Shape 2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48075"/>
            <a:ext cx="5285741" cy="1849051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Shape 239"/>
          <p:cNvSpPr txBox="1"/>
          <p:nvPr/>
        </p:nvSpPr>
        <p:spPr>
          <a:xfrm>
            <a:off x="485175" y="4447425"/>
            <a:ext cx="8091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/>
              <a:t>Image source: Levis, Nick and Nick McKeown. Introduction to Computer Networking. Stanford University, March 2015, https://lagunita.stanford.edu/courses/Engineering/Networking-SP/SelfPaced.</a:t>
            </a:r>
          </a:p>
        </p:txBody>
      </p:sp>
      <p:sp>
        <p:nvSpPr>
          <p:cNvPr id="240" name="Shape 2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41" name="Shape 241"/>
          <p:cNvSpPr txBox="1"/>
          <p:nvPr/>
        </p:nvSpPr>
        <p:spPr>
          <a:xfrm>
            <a:off x="5404200" y="1342425"/>
            <a:ext cx="38424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302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600"/>
              <a:t>The  Network Layer is responsible for delivering packets end to end from the source to the destination. </a:t>
            </a:r>
          </a:p>
          <a:p>
            <a:pPr indent="-330200" lvl="0" marL="457200" rtl="0">
              <a:lnSpc>
                <a:spcPct val="115000"/>
              </a:lnSpc>
              <a:spcBef>
                <a:spcPts val="0"/>
              </a:spcBef>
              <a:buSzPct val="100000"/>
              <a:buChar char="-"/>
            </a:pPr>
            <a:r>
              <a:rPr lang="en" sz="1600"/>
              <a:t>Network Layer packets are called datagrams. </a:t>
            </a:r>
          </a:p>
        </p:txBody>
      </p:sp>
      <p:sp>
        <p:nvSpPr>
          <p:cNvPr id="242" name="Shape 242"/>
          <p:cNvSpPr txBox="1"/>
          <p:nvPr/>
        </p:nvSpPr>
        <p:spPr>
          <a:xfrm>
            <a:off x="668550" y="3035625"/>
            <a:ext cx="7806900" cy="9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30200" lvl="0" marL="457200" rtl="0">
              <a:lnSpc>
                <a:spcPct val="115000"/>
              </a:lnSpc>
              <a:spcBef>
                <a:spcPts val="0"/>
              </a:spcBef>
              <a:buSzPct val="100000"/>
              <a:buChar char="-"/>
            </a:pPr>
            <a:r>
              <a:rPr lang="en" sz="1600"/>
              <a:t>Examines the datagram and sends it one link at a time to its destination, without having to worry about how the link works.</a:t>
            </a:r>
          </a:p>
          <a:p>
            <a:pPr indent="-330200" lvl="0" marL="457200" rtl="0">
              <a:lnSpc>
                <a:spcPct val="115000"/>
              </a:lnSpc>
              <a:spcBef>
                <a:spcPts val="0"/>
              </a:spcBef>
              <a:buSzPct val="100000"/>
              <a:buChar char="-"/>
            </a:pPr>
            <a:r>
              <a:rPr lang="en" sz="1600"/>
              <a:t>Restricted to using the Internet Protocol (IP).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4 Layer Internet Model - Transport Layer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248" name="Shape 248"/>
          <p:cNvGrpSpPr/>
          <p:nvPr/>
        </p:nvGrpSpPr>
        <p:grpSpPr>
          <a:xfrm>
            <a:off x="1150982" y="1905144"/>
            <a:ext cx="2342313" cy="573560"/>
            <a:chOff x="2834043" y="1687411"/>
            <a:chExt cx="1649400" cy="1769700"/>
          </a:xfrm>
        </p:grpSpPr>
        <p:sp>
          <p:nvSpPr>
            <p:cNvPr id="249" name="Shape 249"/>
            <p:cNvSpPr/>
            <p:nvPr/>
          </p:nvSpPr>
          <p:spPr>
            <a:xfrm flipH="1" rot="10800000">
              <a:off x="2834043" y="1687411"/>
              <a:ext cx="1649400" cy="1769700"/>
            </a:xfrm>
            <a:prstGeom prst="snip1Rect">
              <a:avLst>
                <a:gd fmla="val 0" name="adj"/>
              </a:avLst>
            </a:prstGeom>
            <a:solidFill>
              <a:srgbClr val="4285F4"/>
            </a:solidFill>
            <a:ln cap="flat" cmpd="sng" w="76200">
              <a:solidFill>
                <a:srgbClr val="FFE59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0" name="Shape 250"/>
            <p:cNvSpPr txBox="1"/>
            <p:nvPr/>
          </p:nvSpPr>
          <p:spPr>
            <a:xfrm>
              <a:off x="2966450" y="1795520"/>
              <a:ext cx="1383000" cy="147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wrap="square" tIns="91425">
              <a:noAutofit/>
            </a:bodyPr>
            <a:lstStyle/>
            <a:p>
              <a:pPr lvl="0" rtl="0" algn="ctr">
                <a:lnSpc>
                  <a:spcPct val="100000"/>
                </a:lnSpc>
                <a:spcBef>
                  <a:spcPts val="0"/>
                </a:spcBef>
                <a:buNone/>
              </a:pPr>
              <a:r>
                <a:rPr b="1"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Transport Layer</a:t>
              </a:r>
            </a:p>
          </p:txBody>
        </p:sp>
      </p:grpSp>
      <p:grpSp>
        <p:nvGrpSpPr>
          <p:cNvPr id="251" name="Shape 251"/>
          <p:cNvGrpSpPr/>
          <p:nvPr/>
        </p:nvGrpSpPr>
        <p:grpSpPr>
          <a:xfrm>
            <a:off x="1149513" y="3422615"/>
            <a:ext cx="2354396" cy="573560"/>
            <a:chOff x="6541819" y="1687421"/>
            <a:chExt cx="1597500" cy="1769700"/>
          </a:xfrm>
        </p:grpSpPr>
        <p:sp>
          <p:nvSpPr>
            <p:cNvPr id="252" name="Shape 252"/>
            <p:cNvSpPr/>
            <p:nvPr/>
          </p:nvSpPr>
          <p:spPr>
            <a:xfrm flipH="1" rot="10800000">
              <a:off x="6541819" y="1687421"/>
              <a:ext cx="1597500" cy="1769700"/>
            </a:xfrm>
            <a:prstGeom prst="snip1Rect">
              <a:avLst>
                <a:gd fmla="val 0" name="adj"/>
              </a:avLst>
            </a:prstGeom>
            <a:solidFill>
              <a:srgbClr val="4285F4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3" name="Shape 253"/>
            <p:cNvSpPr txBox="1"/>
            <p:nvPr/>
          </p:nvSpPr>
          <p:spPr>
            <a:xfrm>
              <a:off x="6622400" y="1795520"/>
              <a:ext cx="1383000" cy="147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wrap="square" tIns="91425">
              <a:noAutofit/>
            </a:bodyPr>
            <a:lstStyle/>
            <a:p>
              <a:pPr lvl="0" rtl="0" algn="ctr">
                <a:lnSpc>
                  <a:spcPct val="100000"/>
                </a:lnSpc>
                <a:spcBef>
                  <a:spcPts val="0"/>
                </a:spcBef>
                <a:buNone/>
              </a:pPr>
              <a:r>
                <a:rPr b="1"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Link Layer</a:t>
              </a:r>
            </a:p>
          </p:txBody>
        </p:sp>
      </p:grpSp>
      <p:grpSp>
        <p:nvGrpSpPr>
          <p:cNvPr id="254" name="Shape 254"/>
          <p:cNvGrpSpPr/>
          <p:nvPr/>
        </p:nvGrpSpPr>
        <p:grpSpPr>
          <a:xfrm>
            <a:off x="1149396" y="1147325"/>
            <a:ext cx="2354242" cy="572675"/>
            <a:chOff x="943236" y="1686435"/>
            <a:chExt cx="1657800" cy="1769700"/>
          </a:xfrm>
        </p:grpSpPr>
        <p:sp>
          <p:nvSpPr>
            <p:cNvPr id="255" name="Shape 255"/>
            <p:cNvSpPr/>
            <p:nvPr/>
          </p:nvSpPr>
          <p:spPr>
            <a:xfrm flipH="1">
              <a:off x="943236" y="1686435"/>
              <a:ext cx="1657800" cy="1769700"/>
            </a:xfrm>
            <a:prstGeom prst="snip1Rect">
              <a:avLst>
                <a:gd fmla="val 0" name="adj"/>
              </a:avLst>
            </a:prstGeom>
            <a:solidFill>
              <a:srgbClr val="4285F4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6" name="Shape 256"/>
            <p:cNvSpPr txBox="1"/>
            <p:nvPr/>
          </p:nvSpPr>
          <p:spPr>
            <a:xfrm>
              <a:off x="1002522" y="1795521"/>
              <a:ext cx="1518900" cy="147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wrap="square" tIns="91425">
              <a:noAutofit/>
            </a:bodyPr>
            <a:lstStyle/>
            <a:p>
              <a:pPr lvl="0" rtl="0" algn="ctr">
                <a:lnSpc>
                  <a:spcPct val="100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Application Layer</a:t>
              </a:r>
            </a:p>
          </p:txBody>
        </p:sp>
      </p:grpSp>
      <p:grpSp>
        <p:nvGrpSpPr>
          <p:cNvPr id="257" name="Shape 257"/>
          <p:cNvGrpSpPr/>
          <p:nvPr/>
        </p:nvGrpSpPr>
        <p:grpSpPr>
          <a:xfrm>
            <a:off x="1149294" y="2663897"/>
            <a:ext cx="2382723" cy="573560"/>
            <a:chOff x="4660575" y="1686400"/>
            <a:chExt cx="1649400" cy="1769700"/>
          </a:xfrm>
        </p:grpSpPr>
        <p:sp>
          <p:nvSpPr>
            <p:cNvPr id="258" name="Shape 258"/>
            <p:cNvSpPr/>
            <p:nvPr/>
          </p:nvSpPr>
          <p:spPr>
            <a:xfrm flipH="1">
              <a:off x="4660575" y="1686400"/>
              <a:ext cx="1649400" cy="1769700"/>
            </a:xfrm>
            <a:prstGeom prst="snip1Rect">
              <a:avLst>
                <a:gd fmla="val 0" name="adj"/>
              </a:avLst>
            </a:prstGeom>
            <a:solidFill>
              <a:srgbClr val="4285F4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9" name="Shape 259"/>
            <p:cNvSpPr txBox="1"/>
            <p:nvPr/>
          </p:nvSpPr>
          <p:spPr>
            <a:xfrm>
              <a:off x="4794425" y="1795520"/>
              <a:ext cx="1383000" cy="147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wrap="square" tIns="91425">
              <a:noAutofit/>
            </a:bodyPr>
            <a:lstStyle/>
            <a:p>
              <a:pPr lvl="0" rtl="0" algn="ctr">
                <a:lnSpc>
                  <a:spcPct val="100000"/>
                </a:lnSpc>
                <a:spcBef>
                  <a:spcPts val="0"/>
                </a:spcBef>
                <a:buNone/>
              </a:pPr>
              <a:r>
                <a:rPr b="1"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Network Layer</a:t>
              </a:r>
            </a:p>
          </p:txBody>
        </p:sp>
      </p:grpSp>
      <p:sp>
        <p:nvSpPr>
          <p:cNvPr id="260" name="Shape 26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61" name="Shape 261"/>
          <p:cNvSpPr txBox="1"/>
          <p:nvPr/>
        </p:nvSpPr>
        <p:spPr>
          <a:xfrm>
            <a:off x="4725300" y="1133400"/>
            <a:ext cx="3269400" cy="28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30200" lvl="0" marL="457200" rtl="0">
              <a:lnSpc>
                <a:spcPct val="115000"/>
              </a:lnSpc>
              <a:spcBef>
                <a:spcPts val="0"/>
              </a:spcBef>
              <a:buSzPct val="100000"/>
              <a:buChar char="-"/>
            </a:pPr>
            <a:r>
              <a:rPr lang="en" sz="1600"/>
              <a:t>The Transport Layer ensures that the data sent by one application is correctly delivered to another.</a:t>
            </a:r>
          </a:p>
          <a:p>
            <a:pPr indent="-330200" lvl="0" marL="457200" rtl="0">
              <a:lnSpc>
                <a:spcPct val="115000"/>
              </a:lnSpc>
              <a:spcBef>
                <a:spcPts val="0"/>
              </a:spcBef>
              <a:buSzPct val="100000"/>
              <a:buChar char="-"/>
            </a:pPr>
            <a:r>
              <a:rPr lang="en" sz="1600"/>
              <a:t>TCP (Transmission Control Protocol) guarantees correct, in order delivery of data and provides reliability.</a:t>
            </a:r>
          </a:p>
          <a:p>
            <a:pPr indent="-330200" lvl="0" marL="457200" rtl="0">
              <a:lnSpc>
                <a:spcPct val="115000"/>
              </a:lnSpc>
              <a:spcBef>
                <a:spcPts val="0"/>
              </a:spcBef>
              <a:buSzPct val="100000"/>
              <a:buChar char="-"/>
            </a:pPr>
            <a:r>
              <a:rPr lang="en" sz="1600"/>
              <a:t>UDP is simpler and offers no delivery guarantees.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4 Layer Internet Model - Application Layer</a:t>
            </a:r>
          </a:p>
        </p:txBody>
      </p:sp>
      <p:grpSp>
        <p:nvGrpSpPr>
          <p:cNvPr id="267" name="Shape 267"/>
          <p:cNvGrpSpPr/>
          <p:nvPr/>
        </p:nvGrpSpPr>
        <p:grpSpPr>
          <a:xfrm>
            <a:off x="116332" y="2097419"/>
            <a:ext cx="2342313" cy="573560"/>
            <a:chOff x="2834043" y="1687411"/>
            <a:chExt cx="1649400" cy="1769700"/>
          </a:xfrm>
        </p:grpSpPr>
        <p:sp>
          <p:nvSpPr>
            <p:cNvPr id="268" name="Shape 268"/>
            <p:cNvSpPr/>
            <p:nvPr/>
          </p:nvSpPr>
          <p:spPr>
            <a:xfrm flipH="1" rot="10800000">
              <a:off x="2834043" y="1687411"/>
              <a:ext cx="1649400" cy="1769700"/>
            </a:xfrm>
            <a:prstGeom prst="snip1Rect">
              <a:avLst>
                <a:gd fmla="val 0" name="adj"/>
              </a:avLst>
            </a:prstGeom>
            <a:solidFill>
              <a:srgbClr val="4285F4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9" name="Shape 269"/>
            <p:cNvSpPr txBox="1"/>
            <p:nvPr/>
          </p:nvSpPr>
          <p:spPr>
            <a:xfrm>
              <a:off x="2966450" y="1795520"/>
              <a:ext cx="1383000" cy="147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wrap="square" tIns="91425">
              <a:noAutofit/>
            </a:bodyPr>
            <a:lstStyle/>
            <a:p>
              <a:pPr lvl="0" rtl="0" algn="ctr">
                <a:lnSpc>
                  <a:spcPct val="100000"/>
                </a:lnSpc>
                <a:spcBef>
                  <a:spcPts val="0"/>
                </a:spcBef>
                <a:buNone/>
              </a:pPr>
              <a:r>
                <a:rPr b="1"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Transport Layer</a:t>
              </a:r>
            </a:p>
          </p:txBody>
        </p:sp>
      </p:grpSp>
      <p:grpSp>
        <p:nvGrpSpPr>
          <p:cNvPr id="270" name="Shape 270"/>
          <p:cNvGrpSpPr/>
          <p:nvPr/>
        </p:nvGrpSpPr>
        <p:grpSpPr>
          <a:xfrm>
            <a:off x="114863" y="3614890"/>
            <a:ext cx="2354396" cy="573560"/>
            <a:chOff x="6541819" y="1687421"/>
            <a:chExt cx="1597500" cy="1769700"/>
          </a:xfrm>
        </p:grpSpPr>
        <p:sp>
          <p:nvSpPr>
            <p:cNvPr id="271" name="Shape 271"/>
            <p:cNvSpPr/>
            <p:nvPr/>
          </p:nvSpPr>
          <p:spPr>
            <a:xfrm flipH="1" rot="10800000">
              <a:off x="6541819" y="1687421"/>
              <a:ext cx="1597500" cy="1769700"/>
            </a:xfrm>
            <a:prstGeom prst="snip1Rect">
              <a:avLst>
                <a:gd fmla="val 0" name="adj"/>
              </a:avLst>
            </a:prstGeom>
            <a:solidFill>
              <a:srgbClr val="4285F4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2" name="Shape 272"/>
            <p:cNvSpPr txBox="1"/>
            <p:nvPr/>
          </p:nvSpPr>
          <p:spPr>
            <a:xfrm>
              <a:off x="6622400" y="1795520"/>
              <a:ext cx="1383000" cy="147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wrap="square" tIns="91425">
              <a:noAutofit/>
            </a:bodyPr>
            <a:lstStyle/>
            <a:p>
              <a:pPr lvl="0" rtl="0" algn="ctr">
                <a:lnSpc>
                  <a:spcPct val="100000"/>
                </a:lnSpc>
                <a:spcBef>
                  <a:spcPts val="0"/>
                </a:spcBef>
                <a:buNone/>
              </a:pPr>
              <a:r>
                <a:rPr b="1"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Link Layer</a:t>
              </a:r>
            </a:p>
          </p:txBody>
        </p:sp>
      </p:grpSp>
      <p:grpSp>
        <p:nvGrpSpPr>
          <p:cNvPr id="273" name="Shape 273"/>
          <p:cNvGrpSpPr/>
          <p:nvPr/>
        </p:nvGrpSpPr>
        <p:grpSpPr>
          <a:xfrm>
            <a:off x="114746" y="1339600"/>
            <a:ext cx="2354242" cy="572675"/>
            <a:chOff x="943236" y="1686435"/>
            <a:chExt cx="1657800" cy="1769700"/>
          </a:xfrm>
        </p:grpSpPr>
        <p:sp>
          <p:nvSpPr>
            <p:cNvPr id="274" name="Shape 274"/>
            <p:cNvSpPr/>
            <p:nvPr/>
          </p:nvSpPr>
          <p:spPr>
            <a:xfrm flipH="1">
              <a:off x="943236" y="1686435"/>
              <a:ext cx="1657800" cy="1769700"/>
            </a:xfrm>
            <a:prstGeom prst="snip1Rect">
              <a:avLst>
                <a:gd fmla="val 0" name="adj"/>
              </a:avLst>
            </a:prstGeom>
            <a:solidFill>
              <a:srgbClr val="4285F4"/>
            </a:solidFill>
            <a:ln cap="flat" cmpd="sng" w="76200">
              <a:solidFill>
                <a:srgbClr val="FFE59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5" name="Shape 275"/>
            <p:cNvSpPr txBox="1"/>
            <p:nvPr/>
          </p:nvSpPr>
          <p:spPr>
            <a:xfrm>
              <a:off x="1002522" y="1795521"/>
              <a:ext cx="1518900" cy="147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wrap="square" tIns="91425">
              <a:noAutofit/>
            </a:bodyPr>
            <a:lstStyle/>
            <a:p>
              <a:pPr lvl="0" rtl="0" algn="ctr">
                <a:lnSpc>
                  <a:spcPct val="100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Application Layer</a:t>
              </a:r>
            </a:p>
          </p:txBody>
        </p:sp>
      </p:grpSp>
      <p:grpSp>
        <p:nvGrpSpPr>
          <p:cNvPr id="276" name="Shape 276"/>
          <p:cNvGrpSpPr/>
          <p:nvPr/>
        </p:nvGrpSpPr>
        <p:grpSpPr>
          <a:xfrm>
            <a:off x="114644" y="2856172"/>
            <a:ext cx="2382723" cy="573560"/>
            <a:chOff x="4660575" y="1686400"/>
            <a:chExt cx="1649400" cy="1769700"/>
          </a:xfrm>
        </p:grpSpPr>
        <p:sp>
          <p:nvSpPr>
            <p:cNvPr id="277" name="Shape 277"/>
            <p:cNvSpPr/>
            <p:nvPr/>
          </p:nvSpPr>
          <p:spPr>
            <a:xfrm flipH="1">
              <a:off x="4660575" y="1686400"/>
              <a:ext cx="1649400" cy="1769700"/>
            </a:xfrm>
            <a:prstGeom prst="snip1Rect">
              <a:avLst>
                <a:gd fmla="val 0" name="adj"/>
              </a:avLst>
            </a:prstGeom>
            <a:solidFill>
              <a:srgbClr val="4285F4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8" name="Shape 278"/>
            <p:cNvSpPr txBox="1"/>
            <p:nvPr/>
          </p:nvSpPr>
          <p:spPr>
            <a:xfrm>
              <a:off x="4794425" y="1795520"/>
              <a:ext cx="1383000" cy="147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wrap="square" tIns="91425">
              <a:noAutofit/>
            </a:bodyPr>
            <a:lstStyle/>
            <a:p>
              <a:pPr lvl="0" rtl="0" algn="ctr">
                <a:lnSpc>
                  <a:spcPct val="100000"/>
                </a:lnSpc>
                <a:spcBef>
                  <a:spcPts val="0"/>
                </a:spcBef>
                <a:buNone/>
              </a:pPr>
              <a:r>
                <a:rPr b="1"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Network Layer</a:t>
              </a:r>
            </a:p>
          </p:txBody>
        </p:sp>
      </p:grpSp>
      <p:pic>
        <p:nvPicPr>
          <p:cNvPr id="279" name="Shape 2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7469" y="2902859"/>
            <a:ext cx="1622487" cy="1090411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Shape 28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66324" y="1483299"/>
            <a:ext cx="1217681" cy="12555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Shape 28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04005" y="1632957"/>
            <a:ext cx="1849419" cy="8428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Shape 28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878724" y="2851374"/>
            <a:ext cx="1157403" cy="1193375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Shape 28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84" name="Shape 284"/>
          <p:cNvSpPr txBox="1"/>
          <p:nvPr/>
        </p:nvSpPr>
        <p:spPr>
          <a:xfrm>
            <a:off x="5996050" y="1782725"/>
            <a:ext cx="3090900" cy="19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30200" lvl="0" marL="457200" rtl="0">
              <a:lnSpc>
                <a:spcPct val="115000"/>
              </a:lnSpc>
              <a:spcBef>
                <a:spcPts val="0"/>
              </a:spcBef>
              <a:buSzPct val="100000"/>
              <a:buChar char="-"/>
            </a:pPr>
            <a:r>
              <a:rPr lang="en" sz="1600"/>
              <a:t>The Application Layer sends data directly to its peer application at the destination</a:t>
            </a:r>
          </a:p>
          <a:p>
            <a:pPr indent="-330200" lvl="0" marL="457200" rtl="0">
              <a:lnSpc>
                <a:spcPct val="115000"/>
              </a:lnSpc>
              <a:spcBef>
                <a:spcPts val="0"/>
              </a:spcBef>
              <a:buSzPct val="100000"/>
              <a:buChar char="-"/>
            </a:pPr>
            <a:r>
              <a:rPr lang="en" sz="1600"/>
              <a:t>Does not worry about how data is delivered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4 Layer Internet Model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0" name="Shape 290"/>
          <p:cNvSpPr txBox="1"/>
          <p:nvPr/>
        </p:nvSpPr>
        <p:spPr>
          <a:xfrm>
            <a:off x="485175" y="4447425"/>
            <a:ext cx="8091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/>
              <a:t>Image source: Taylor, Nolan. The Data Link Layer..The Indiana University Kelley School of Business, May 2009, </a:t>
            </a:r>
            <a:r>
              <a:rPr lang="en" sz="1200"/>
              <a:t>http://home.kelley.iupui.edu/notaylor/S305/labs/datalink.htm</a:t>
            </a:r>
            <a:r>
              <a:rPr lang="en" sz="1200"/>
              <a:t>.</a:t>
            </a:r>
          </a:p>
        </p:txBody>
      </p:sp>
      <p:pic>
        <p:nvPicPr>
          <p:cNvPr descr="Headers.PNG" id="291" name="Shape 2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775" y="1785950"/>
            <a:ext cx="8929224" cy="2599001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Shape 29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93" name="Shape 293"/>
          <p:cNvSpPr txBox="1"/>
          <p:nvPr/>
        </p:nvSpPr>
        <p:spPr>
          <a:xfrm>
            <a:off x="619800" y="636725"/>
            <a:ext cx="7904400" cy="12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30200" lvl="0" marL="457200" rtl="0">
              <a:lnSpc>
                <a:spcPct val="115000"/>
              </a:lnSpc>
              <a:spcBef>
                <a:spcPts val="0"/>
              </a:spcBef>
              <a:buSzPct val="100000"/>
              <a:buChar char="-"/>
            </a:pPr>
            <a:r>
              <a:rPr lang="en" sz="1600"/>
              <a:t>Each layer communicates with its adjoining layers, without regard to how the other layers communicate information.</a:t>
            </a:r>
          </a:p>
          <a:p>
            <a:pPr indent="-330200" lvl="0" marL="457200" rtl="0">
              <a:lnSpc>
                <a:spcPct val="115000"/>
              </a:lnSpc>
              <a:spcBef>
                <a:spcPts val="0"/>
              </a:spcBef>
              <a:buSzPct val="100000"/>
              <a:buChar char="-"/>
            </a:pPr>
            <a:r>
              <a:rPr lang="en" sz="1600"/>
              <a:t>Headers are concatenated to the beginning of the packet before the data is then delivered across the internet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