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715000" cx="9144000"/>
  <p:notesSz cx="6858000" cy="9144000"/>
  <p:embeddedFontLst>
    <p:embeddedFont>
      <p:font typeface="Lobster"/>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obster-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oss_func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Implementing a chess engine from scratch which plays against a user. We are planning to use a Negamax search approach to evaluate what move to execute by the computer. The key challenge arises from the high average branching factor of 35 for the game of chess, which just allows us to look ahead 4 moves in a reasonable time. To augment this, better heuristics and pruning methods will be considered to prune large parts of the tree and consider only interesting regions. This will enable us to look more steps into the future and help in taking better informed decisions. Alpha-Beta Pruning and Principal Variation Search are some such methods which we are interested in implementing.</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222222"/>
                </a:solidFill>
                <a:highlight>
                  <a:srgbClr val="FFFFFF"/>
                </a:highlight>
              </a:rPr>
              <a:t>Minimax= </a:t>
            </a:r>
            <a:r>
              <a:rPr i="1" lang="en" sz="1050">
                <a:solidFill>
                  <a:srgbClr val="222222"/>
                </a:solidFill>
                <a:highlight>
                  <a:srgbClr val="FFFFFF"/>
                </a:highlight>
              </a:rPr>
              <a:t>mini</a:t>
            </a:r>
            <a:r>
              <a:rPr lang="en" sz="1050">
                <a:solidFill>
                  <a:srgbClr val="222222"/>
                </a:solidFill>
                <a:highlight>
                  <a:srgbClr val="FFFFFF"/>
                </a:highlight>
              </a:rPr>
              <a:t>mizing the possible </a:t>
            </a:r>
            <a:r>
              <a:rPr lang="en" sz="1050" u="sng">
                <a:solidFill>
                  <a:srgbClr val="0B0080"/>
                </a:solidFill>
                <a:highlight>
                  <a:srgbClr val="FFFFFF"/>
                </a:highlight>
                <a:hlinkClick r:id="rId2"/>
              </a:rPr>
              <a:t>loss</a:t>
            </a:r>
            <a:r>
              <a:rPr lang="en" sz="1050">
                <a:solidFill>
                  <a:srgbClr val="222222"/>
                </a:solidFill>
                <a:highlight>
                  <a:srgbClr val="FFFFFF"/>
                </a:highlight>
              </a:rPr>
              <a:t> for a worst case (</a:t>
            </a:r>
            <a:r>
              <a:rPr i="1" lang="en" sz="1050">
                <a:solidFill>
                  <a:srgbClr val="222222"/>
                </a:solidFill>
                <a:highlight>
                  <a:srgbClr val="FFFFFF"/>
                </a:highlight>
              </a:rPr>
              <a:t>max</a:t>
            </a:r>
            <a:r>
              <a:rPr lang="en" sz="1050">
                <a:solidFill>
                  <a:srgbClr val="222222"/>
                </a:solidFill>
                <a:highlight>
                  <a:srgbClr val="FFFFFF"/>
                </a:highlight>
              </a:rPr>
              <a:t>imum loss) scenario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686100" y="685800"/>
            <a:ext cx="54864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827306"/>
            <a:ext cx="8520600" cy="2280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3149028"/>
            <a:ext cx="85206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8"/>
            <a:ext cx="8520600" cy="2181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280528"/>
            <a:ext cx="8520600" cy="3795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500167"/>
            <a:ext cx="6367800" cy="4545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3114528"/>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804528"/>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700639"/>
            <a:ext cx="5998800" cy="672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oss_fun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rotWithShape="1">
          <a:blip r:embed="rId3">
            <a:alphaModFix/>
          </a:blip>
          <a:srcRect b="0" l="0" r="0" t="20678"/>
          <a:stretch/>
        </p:blipFill>
        <p:spPr>
          <a:xfrm>
            <a:off x="0" y="275375"/>
            <a:ext cx="9144000" cy="5439631"/>
          </a:xfrm>
          <a:prstGeom prst="rect">
            <a:avLst/>
          </a:prstGeom>
          <a:noFill/>
          <a:ln>
            <a:noFill/>
          </a:ln>
        </p:spPr>
      </p:pic>
      <p:sp>
        <p:nvSpPr>
          <p:cNvPr id="55" name="Shape 55"/>
          <p:cNvSpPr txBox="1"/>
          <p:nvPr>
            <p:ph type="ctrTitle"/>
          </p:nvPr>
        </p:nvSpPr>
        <p:spPr>
          <a:xfrm>
            <a:off x="206150" y="939150"/>
            <a:ext cx="4134600" cy="96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sz="5000">
                <a:solidFill>
                  <a:srgbClr val="0000FF"/>
                </a:solidFill>
                <a:latin typeface="Lobster"/>
                <a:ea typeface="Lobster"/>
                <a:cs typeface="Lobster"/>
                <a:sym typeface="Lobster"/>
              </a:rPr>
              <a:t>Chess Engine</a:t>
            </a:r>
            <a:endParaRPr b="1" sz="5000">
              <a:solidFill>
                <a:srgbClr val="0000FF"/>
              </a:solidFill>
              <a:latin typeface="Lobster"/>
              <a:ea typeface="Lobster"/>
              <a:cs typeface="Lobster"/>
              <a:sym typeface="Lobster"/>
            </a:endParaRPr>
          </a:p>
        </p:txBody>
      </p:sp>
      <p:sp>
        <p:nvSpPr>
          <p:cNvPr id="56" name="Shape 56"/>
          <p:cNvSpPr txBox="1"/>
          <p:nvPr>
            <p:ph idx="1" type="subTitle"/>
          </p:nvPr>
        </p:nvSpPr>
        <p:spPr>
          <a:xfrm>
            <a:off x="4661325" y="3847650"/>
            <a:ext cx="4528500" cy="176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000000"/>
                </a:solidFill>
                <a:latin typeface="Lobster"/>
                <a:ea typeface="Lobster"/>
                <a:cs typeface="Lobster"/>
                <a:sym typeface="Lobster"/>
              </a:rPr>
              <a:t>The Good, The Bad, and The Ugly</a:t>
            </a:r>
            <a:endParaRPr sz="2400">
              <a:solidFill>
                <a:srgbClr val="000000"/>
              </a:solidFill>
              <a:latin typeface="Lobster"/>
              <a:ea typeface="Lobster"/>
              <a:cs typeface="Lobster"/>
              <a:sym typeface="Lobster"/>
            </a:endParaRPr>
          </a:p>
          <a:p>
            <a:pPr indent="0" lvl="0" marL="0" rtl="0">
              <a:spcBef>
                <a:spcPts val="0"/>
              </a:spcBef>
              <a:spcAft>
                <a:spcPts val="0"/>
              </a:spcAft>
              <a:buNone/>
            </a:pPr>
            <a:r>
              <a:t/>
            </a:r>
            <a:endParaRPr sz="1200">
              <a:solidFill>
                <a:srgbClr val="000000"/>
              </a:solidFill>
              <a:latin typeface="Lobster"/>
              <a:ea typeface="Lobster"/>
              <a:cs typeface="Lobster"/>
              <a:sym typeface="Lobster"/>
            </a:endParaRPr>
          </a:p>
          <a:p>
            <a:pPr indent="0" lvl="0" marL="0" rtl="0">
              <a:spcBef>
                <a:spcPts val="0"/>
              </a:spcBef>
              <a:spcAft>
                <a:spcPts val="0"/>
              </a:spcAft>
              <a:buNone/>
            </a:pPr>
            <a:r>
              <a:rPr lang="en" sz="1800">
                <a:solidFill>
                  <a:srgbClr val="000000"/>
                </a:solidFill>
                <a:latin typeface="Lobster"/>
                <a:ea typeface="Lobster"/>
                <a:cs typeface="Lobster"/>
                <a:sym typeface="Lobster"/>
              </a:rPr>
              <a:t>Shannon Govekar, Xiaorui Li, Prasanth Palli, Matthew Prelich, Xiaobin Ran</a:t>
            </a:r>
            <a:endParaRPr sz="1800">
              <a:solidFill>
                <a:srgbClr val="000000"/>
              </a:solidFill>
              <a:latin typeface="Lobster"/>
              <a:ea typeface="Lobster"/>
              <a:cs typeface="Lobster"/>
              <a:sym typeface="Lobster"/>
            </a:endParaRPr>
          </a:p>
          <a:p>
            <a:pPr indent="0" lvl="0" marL="0">
              <a:spcBef>
                <a:spcPts val="0"/>
              </a:spcBef>
              <a:spcAft>
                <a:spcPts val="0"/>
              </a:spcAft>
              <a:buNone/>
            </a:pPr>
            <a:r>
              <a:t/>
            </a:r>
            <a:endParaRPr>
              <a:solidFill>
                <a:srgbClr val="000000"/>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rPr>
              <a:t>Project Goal</a:t>
            </a:r>
            <a:endParaRPr>
              <a:solidFill>
                <a:srgbClr val="0000FF"/>
              </a:solidFill>
            </a:endParaRPr>
          </a:p>
        </p:txBody>
      </p:sp>
      <p:sp>
        <p:nvSpPr>
          <p:cNvPr id="62" name="Shape 62"/>
          <p:cNvSpPr txBox="1"/>
          <p:nvPr>
            <p:ph idx="1" type="body"/>
          </p:nvPr>
        </p:nvSpPr>
        <p:spPr>
          <a:xfrm>
            <a:off x="311700" y="1280526"/>
            <a:ext cx="8520600" cy="192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chemeClr val="dk1"/>
                </a:solidFill>
              </a:rPr>
              <a:t>Implementing a chess engine from scratch which allow Computer-Human interaction over a graphical user interface. Different search and pruning algorithms will be executed to predict the player’s moves, make the best decision and to optimize time and memory usage.</a:t>
            </a:r>
            <a:endParaRPr sz="2000">
              <a:solidFill>
                <a:schemeClr val="dk1"/>
              </a:solidFill>
            </a:endParaRPr>
          </a:p>
          <a:p>
            <a:pPr indent="0" lvl="0" marL="0">
              <a:spcBef>
                <a:spcPts val="1600"/>
              </a:spcBef>
              <a:spcAft>
                <a:spcPts val="1600"/>
              </a:spcAft>
              <a:buNone/>
            </a:pPr>
            <a:r>
              <a:t/>
            </a:r>
            <a:endParaRPr sz="2000">
              <a:solidFill>
                <a:schemeClr val="dk1"/>
              </a:solidFill>
            </a:endParaRPr>
          </a:p>
        </p:txBody>
      </p:sp>
      <p:pic>
        <p:nvPicPr>
          <p:cNvPr id="63" name="Shape 63"/>
          <p:cNvPicPr preferRelativeResize="0"/>
          <p:nvPr/>
        </p:nvPicPr>
        <p:blipFill>
          <a:blip r:embed="rId3">
            <a:alphaModFix/>
          </a:blip>
          <a:stretch>
            <a:fillRect/>
          </a:stretch>
        </p:blipFill>
        <p:spPr>
          <a:xfrm>
            <a:off x="5434950" y="2933200"/>
            <a:ext cx="3709050" cy="278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Representation &amp; Data</a:t>
            </a:r>
            <a:r>
              <a:rPr lang="en"/>
              <a:t> </a:t>
            </a:r>
            <a:r>
              <a:rPr lang="en">
                <a:solidFill>
                  <a:srgbClr val="0000FF"/>
                </a:solidFill>
              </a:rPr>
              <a:t>Structure</a:t>
            </a:r>
            <a:endParaRPr/>
          </a:p>
        </p:txBody>
      </p:sp>
      <p:sp>
        <p:nvSpPr>
          <p:cNvPr id="69" name="Shape 69"/>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will start with a 2D graphic representation of the chessboard and pieces, where the user can control the movement of each piece by mouse click. If time permits, ideally we can expand the GUI to 3D.</a:t>
            </a:r>
            <a:endParaRPr>
              <a:solidFill>
                <a:schemeClr val="dk1"/>
              </a:solidFill>
            </a:endParaRPr>
          </a:p>
          <a:p>
            <a:pPr indent="0" lvl="0" marL="0" rtl="0">
              <a:spcBef>
                <a:spcPts val="1600"/>
              </a:spcBef>
              <a:spcAft>
                <a:spcPts val="0"/>
              </a:spcAft>
              <a:buNone/>
            </a:pPr>
            <a:r>
              <a:rPr lang="en">
                <a:solidFill>
                  <a:schemeClr val="dk1"/>
                </a:solidFill>
              </a:rPr>
              <a:t>As for data structures, The chessboard is presented as a 2D array that contains characters representing different pieces and their locations. For example, a black pawn is “p” and a white pawn is ‘P’. Each step creates a new board configuration.</a:t>
            </a:r>
            <a:endParaRPr>
              <a:solidFill>
                <a:schemeClr val="dk1"/>
              </a:solidFill>
            </a:endParaRPr>
          </a:p>
          <a:p>
            <a:pPr indent="0" lvl="0" marL="0" rtl="0">
              <a:spcBef>
                <a:spcPts val="1600"/>
              </a:spcBef>
              <a:spcAft>
                <a:spcPts val="1600"/>
              </a:spcAft>
              <a:buNone/>
            </a:pPr>
            <a:r>
              <a:rPr lang="en">
                <a:solidFill>
                  <a:schemeClr val="dk1"/>
                </a:solidFill>
              </a:rPr>
              <a:t>We will also use a tree structure to specify different possibilities and levels of</a:t>
            </a:r>
            <a:br>
              <a:rPr lang="en">
                <a:solidFill>
                  <a:schemeClr val="dk1"/>
                </a:solidFill>
              </a:rPr>
            </a:br>
            <a:r>
              <a:rPr lang="en">
                <a:solidFill>
                  <a:schemeClr val="dk1"/>
                </a:solidFill>
              </a:rPr>
              <a:t>prediction. The root is the current board configuration, and nodes are different possible configurations according to depth/height.</a:t>
            </a:r>
            <a:br>
              <a:rPr lang="en">
                <a:solidFill>
                  <a:schemeClr val="dk1"/>
                </a:solidFill>
              </a:rPr>
            </a:b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rPr>
              <a:t>Algorithms</a:t>
            </a:r>
            <a:endParaRPr>
              <a:solidFill>
                <a:srgbClr val="0000FF"/>
              </a:solidFill>
            </a:endParaRPr>
          </a:p>
        </p:txBody>
      </p:sp>
      <p:sp>
        <p:nvSpPr>
          <p:cNvPr id="75" name="Shape 75"/>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 plan to implement 4 algorithms for this project. </a:t>
            </a:r>
            <a:endParaRPr>
              <a:solidFill>
                <a:srgbClr val="000000"/>
              </a:solidFill>
            </a:endParaRPr>
          </a:p>
          <a:p>
            <a:pPr indent="-342900" lvl="0" marL="457200" rtl="0">
              <a:lnSpc>
                <a:spcPct val="100000"/>
              </a:lnSpc>
              <a:spcBef>
                <a:spcPts val="1600"/>
              </a:spcBef>
              <a:spcAft>
                <a:spcPts val="0"/>
              </a:spcAft>
              <a:buClr>
                <a:srgbClr val="000000"/>
              </a:buClr>
              <a:buSzPts val="1800"/>
              <a:buAutoNum type="arabicParenR"/>
            </a:pPr>
            <a:r>
              <a:rPr b="1" lang="en">
                <a:solidFill>
                  <a:srgbClr val="000000"/>
                </a:solidFill>
              </a:rPr>
              <a:t>Negamax-Search:</a:t>
            </a:r>
            <a:endParaRPr b="1">
              <a:solidFill>
                <a:srgbClr val="000000"/>
              </a:solidFill>
            </a:endParaRPr>
          </a:p>
          <a:p>
            <a:pPr indent="0" lvl="0" marL="0" rtl="0">
              <a:lnSpc>
                <a:spcPct val="100000"/>
              </a:lnSpc>
              <a:spcBef>
                <a:spcPts val="0"/>
              </a:spcBef>
              <a:spcAft>
                <a:spcPts val="0"/>
              </a:spcAft>
              <a:buNone/>
            </a:pPr>
            <a:r>
              <a:rPr lang="en">
                <a:solidFill>
                  <a:srgbClr val="000000"/>
                </a:solidFill>
              </a:rPr>
              <a:t>	This is the strategy which we want our chess-engine to use while playing against a user. It uses a mini-max criterion to choose the action which minimizes  the reward of the opponent’s best  action. It evaluates all the possible successor configurations which is usually time-intensive.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00000"/>
              </a:lnSpc>
              <a:spcBef>
                <a:spcPts val="0"/>
              </a:spcBef>
              <a:spcAft>
                <a:spcPts val="0"/>
              </a:spcAft>
              <a:buNone/>
            </a:pPr>
            <a:r>
              <a:rPr b="1" lang="en">
                <a:solidFill>
                  <a:srgbClr val="000000"/>
                </a:solidFill>
              </a:rPr>
              <a:t>2)</a:t>
            </a:r>
            <a:r>
              <a:rPr lang="en">
                <a:solidFill>
                  <a:srgbClr val="000000"/>
                </a:solidFill>
              </a:rPr>
              <a:t>	</a:t>
            </a:r>
            <a:r>
              <a:rPr b="1" lang="en">
                <a:solidFill>
                  <a:srgbClr val="000000"/>
                </a:solidFill>
              </a:rPr>
              <a:t>Alpha-Beta Search:</a:t>
            </a:r>
            <a:endParaRPr b="1">
              <a:solidFill>
                <a:srgbClr val="000000"/>
              </a:solidFill>
            </a:endParaRPr>
          </a:p>
          <a:p>
            <a:pPr indent="0" lvl="0" marL="0" rtl="0">
              <a:lnSpc>
                <a:spcPct val="100000"/>
              </a:lnSpc>
              <a:spcBef>
                <a:spcPts val="0"/>
              </a:spcBef>
              <a:spcAft>
                <a:spcPts val="0"/>
              </a:spcAft>
              <a:buNone/>
            </a:pPr>
            <a:r>
              <a:rPr lang="en">
                <a:solidFill>
                  <a:srgbClr val="000000"/>
                </a:solidFill>
              </a:rPr>
              <a:t>	Alpha-Beta search tries to reduce the search space by deleting branches which could not result in the best-move. This results in a speed-up and thereby allows the chess-engine to look deeper into the tree.</a:t>
            </a:r>
            <a:endParaRPr>
              <a:solidFill>
                <a:srgbClr val="000000"/>
              </a:solidFill>
            </a:endParaRPr>
          </a:p>
        </p:txBody>
      </p:sp>
      <p:sp>
        <p:nvSpPr>
          <p:cNvPr id="76" name="Shape 76"/>
          <p:cNvSpPr txBox="1"/>
          <p:nvPr/>
        </p:nvSpPr>
        <p:spPr>
          <a:xfrm>
            <a:off x="342475" y="4920900"/>
            <a:ext cx="8401200" cy="38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050">
                <a:solidFill>
                  <a:srgbClr val="222222"/>
                </a:solidFill>
                <a:highlight>
                  <a:srgbClr val="FFFFFF"/>
                </a:highlight>
              </a:rPr>
              <a:t>Minimax etymology: </a:t>
            </a:r>
            <a:r>
              <a:rPr i="1" lang="en" sz="1050">
                <a:solidFill>
                  <a:srgbClr val="222222"/>
                </a:solidFill>
                <a:highlight>
                  <a:srgbClr val="FFFFFF"/>
                </a:highlight>
              </a:rPr>
              <a:t>mini</a:t>
            </a:r>
            <a:r>
              <a:rPr lang="en" sz="1050">
                <a:solidFill>
                  <a:srgbClr val="222222"/>
                </a:solidFill>
                <a:highlight>
                  <a:srgbClr val="FFFFFF"/>
                </a:highlight>
              </a:rPr>
              <a:t>mizing the possibl</a:t>
            </a:r>
            <a:r>
              <a:rPr lang="en" sz="1050">
                <a:highlight>
                  <a:srgbClr val="FFFFFF"/>
                </a:highlight>
              </a:rPr>
              <a:t>e </a:t>
            </a:r>
            <a:r>
              <a:rPr lang="en" sz="1050">
                <a:highlight>
                  <a:srgbClr val="FFFFFF"/>
                </a:highlight>
                <a:uFill>
                  <a:noFill/>
                </a:uFill>
                <a:hlinkClick r:id="rId3"/>
              </a:rPr>
              <a:t>loss</a:t>
            </a:r>
            <a:r>
              <a:rPr lang="en" sz="1050">
                <a:highlight>
                  <a:srgbClr val="FFFFFF"/>
                </a:highlight>
              </a:rPr>
              <a:t> </a:t>
            </a:r>
            <a:r>
              <a:rPr lang="en" sz="1050">
                <a:solidFill>
                  <a:srgbClr val="222222"/>
                </a:solidFill>
                <a:highlight>
                  <a:srgbClr val="FFFFFF"/>
                </a:highlight>
              </a:rPr>
              <a:t>for a worst case (</a:t>
            </a:r>
            <a:r>
              <a:rPr i="1" lang="en" sz="1050">
                <a:solidFill>
                  <a:srgbClr val="222222"/>
                </a:solidFill>
                <a:highlight>
                  <a:srgbClr val="FFFFFF"/>
                </a:highlight>
              </a:rPr>
              <a:t>max</a:t>
            </a:r>
            <a:r>
              <a:rPr lang="en" sz="1050">
                <a:solidFill>
                  <a:srgbClr val="222222"/>
                </a:solidFill>
                <a:highlight>
                  <a:srgbClr val="FFFFFF"/>
                </a:highlight>
              </a:rPr>
              <a:t>imum loss) scenario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Negamax - Search</a:t>
            </a:r>
            <a:endParaRPr>
              <a:solidFill>
                <a:srgbClr val="0000FF"/>
              </a:solidFill>
            </a:endParaRPr>
          </a:p>
        </p:txBody>
      </p:sp>
      <p:pic>
        <p:nvPicPr>
          <p:cNvPr id="82" name="Shape 82"/>
          <p:cNvPicPr preferRelativeResize="0"/>
          <p:nvPr/>
        </p:nvPicPr>
        <p:blipFill>
          <a:blip r:embed="rId3">
            <a:alphaModFix/>
          </a:blip>
          <a:stretch>
            <a:fillRect/>
          </a:stretch>
        </p:blipFill>
        <p:spPr>
          <a:xfrm>
            <a:off x="594631" y="1130775"/>
            <a:ext cx="7954744" cy="411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Alpha</a:t>
            </a:r>
            <a:r>
              <a:rPr lang="en">
                <a:solidFill>
                  <a:srgbClr val="0000FF"/>
                </a:solidFill>
              </a:rPr>
              <a:t>-Beta Search</a:t>
            </a:r>
            <a:endParaRPr>
              <a:solidFill>
                <a:srgbClr val="0000FF"/>
              </a:solidFill>
            </a:endParaRPr>
          </a:p>
        </p:txBody>
      </p:sp>
      <p:pic>
        <p:nvPicPr>
          <p:cNvPr id="88" name="Shape 88"/>
          <p:cNvPicPr preferRelativeResize="0"/>
          <p:nvPr/>
        </p:nvPicPr>
        <p:blipFill>
          <a:blip r:embed="rId3">
            <a:alphaModFix/>
          </a:blip>
          <a:stretch>
            <a:fillRect/>
          </a:stretch>
        </p:blipFill>
        <p:spPr>
          <a:xfrm>
            <a:off x="801163" y="1339778"/>
            <a:ext cx="7858525" cy="398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rPr>
              <a:t>Algorithms (continued)</a:t>
            </a:r>
            <a:endParaRPr>
              <a:solidFill>
                <a:srgbClr val="0000FF"/>
              </a:solidFill>
            </a:endParaRPr>
          </a:p>
        </p:txBody>
      </p:sp>
      <p:sp>
        <p:nvSpPr>
          <p:cNvPr id="94" name="Shape 94"/>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rgbClr val="000000"/>
                </a:solidFill>
              </a:rPr>
              <a:t>3)	Principal Variational Search with Move Ordering:</a:t>
            </a:r>
            <a:endParaRPr b="1">
              <a:solidFill>
                <a:srgbClr val="000000"/>
              </a:solidFill>
            </a:endParaRPr>
          </a:p>
          <a:p>
            <a:pPr indent="0" lvl="0" marL="0" rtl="0">
              <a:lnSpc>
                <a:spcPct val="100000"/>
              </a:lnSpc>
              <a:spcBef>
                <a:spcPts val="0"/>
              </a:spcBef>
              <a:spcAft>
                <a:spcPts val="0"/>
              </a:spcAft>
              <a:buNone/>
            </a:pPr>
            <a:r>
              <a:rPr lang="en">
                <a:solidFill>
                  <a:srgbClr val="000000"/>
                </a:solidFill>
              </a:rPr>
              <a:t>	Principal Variational Search further tries to speed up the search by sequencing the moves to explore. For example, piece captures are given preference over other moves.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rtl="0">
              <a:lnSpc>
                <a:spcPct val="100000"/>
              </a:lnSpc>
              <a:spcBef>
                <a:spcPts val="0"/>
              </a:spcBef>
              <a:spcAft>
                <a:spcPts val="0"/>
              </a:spcAft>
              <a:buNone/>
            </a:pPr>
            <a:r>
              <a:rPr b="1" lang="en">
                <a:solidFill>
                  <a:srgbClr val="000000"/>
                </a:solidFill>
              </a:rPr>
              <a:t>4)	Iterative Deepening:</a:t>
            </a:r>
            <a:endParaRPr b="1">
              <a:solidFill>
                <a:srgbClr val="000000"/>
              </a:solidFill>
            </a:endParaRPr>
          </a:p>
          <a:p>
            <a:pPr indent="0" lvl="0" marL="0" rtl="0">
              <a:lnSpc>
                <a:spcPct val="100000"/>
              </a:lnSpc>
              <a:spcBef>
                <a:spcPts val="0"/>
              </a:spcBef>
              <a:spcAft>
                <a:spcPts val="0"/>
              </a:spcAft>
              <a:buNone/>
            </a:pPr>
            <a:r>
              <a:rPr lang="en">
                <a:solidFill>
                  <a:srgbClr val="000000"/>
                </a:solidFill>
              </a:rPr>
              <a:t>	We will be implementing iterative deepening search to search the tree level-by-level. By doing this, the chess-engine will always have the best possible action till that depth level.</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a:lnSpc>
                <a:spcPct val="100000"/>
              </a:lnSpc>
              <a:spcBef>
                <a:spcPts val="0"/>
              </a:spcBef>
              <a:spcAft>
                <a:spcPts val="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883447"/>
            <a:ext cx="8520600" cy="63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0000FF"/>
                </a:solidFill>
              </a:rPr>
              <a:t>External Library </a:t>
            </a:r>
            <a:endParaRPr u="sng">
              <a:solidFill>
                <a:srgbClr val="0000FF"/>
              </a:solidFill>
            </a:endParaRPr>
          </a:p>
        </p:txBody>
      </p:sp>
      <p:sp>
        <p:nvSpPr>
          <p:cNvPr id="100" name="Shape 100"/>
          <p:cNvSpPr txBox="1"/>
          <p:nvPr>
            <p:ph idx="1" type="body"/>
          </p:nvPr>
        </p:nvSpPr>
        <p:spPr>
          <a:xfrm>
            <a:off x="311700" y="3519781"/>
            <a:ext cx="8520600" cy="138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000000"/>
                </a:solidFill>
              </a:rPr>
              <a:t>Fssimplewindow</a:t>
            </a:r>
            <a:endParaRPr sz="2000">
              <a:solidFill>
                <a:srgbClr val="000000"/>
              </a:solidFill>
            </a:endParaRPr>
          </a:p>
          <a:p>
            <a:pPr indent="0" lvl="0" marL="0" rtl="0">
              <a:spcBef>
                <a:spcPts val="0"/>
              </a:spcBef>
              <a:spcAft>
                <a:spcPts val="0"/>
              </a:spcAft>
              <a:buNone/>
            </a:pPr>
            <a:r>
              <a:rPr lang="en" sz="2000">
                <a:solidFill>
                  <a:srgbClr val="000000"/>
                </a:solidFill>
              </a:rPr>
              <a:t>OpenGL</a:t>
            </a:r>
            <a:endParaRPr sz="2000">
              <a:solidFill>
                <a:srgbClr val="000000"/>
              </a:solidFill>
            </a:endParaRPr>
          </a:p>
          <a:p>
            <a:pPr indent="0" lvl="0" marL="0" rtl="0">
              <a:spcBef>
                <a:spcPts val="0"/>
              </a:spcBef>
              <a:spcAft>
                <a:spcPts val="0"/>
              </a:spcAft>
              <a:buNone/>
            </a:pPr>
            <a:r>
              <a:t/>
            </a:r>
            <a:endParaRPr sz="2000">
              <a:solidFill>
                <a:srgbClr val="000000"/>
              </a:solidFill>
            </a:endParaRPr>
          </a:p>
        </p:txBody>
      </p:sp>
      <p:sp>
        <p:nvSpPr>
          <p:cNvPr id="101" name="Shape 101"/>
          <p:cNvSpPr txBox="1"/>
          <p:nvPr>
            <p:ph idx="1" type="body"/>
          </p:nvPr>
        </p:nvSpPr>
        <p:spPr>
          <a:xfrm>
            <a:off x="409100" y="1206142"/>
            <a:ext cx="8520600" cy="167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i="1" lang="en" sz="2000">
                <a:solidFill>
                  <a:srgbClr val="000000"/>
                </a:solidFill>
              </a:rPr>
              <a:t>NULL Move Pruning</a:t>
            </a:r>
            <a:r>
              <a:rPr lang="en" sz="2000">
                <a:solidFill>
                  <a:srgbClr val="000000"/>
                </a:solidFill>
              </a:rPr>
              <a:t> is simple heuristic technique used to enhance the speed of alpha-beta pruning algorithm. It is designed to guess cutoffs with less effort than otherwise required.</a:t>
            </a:r>
            <a:endParaRPr sz="2000">
              <a:solidFill>
                <a:srgbClr val="000000"/>
              </a:solidFill>
            </a:endParaRPr>
          </a:p>
        </p:txBody>
      </p:sp>
      <p:sp>
        <p:nvSpPr>
          <p:cNvPr id="102" name="Shape 102"/>
          <p:cNvSpPr txBox="1"/>
          <p:nvPr>
            <p:ph type="title"/>
          </p:nvPr>
        </p:nvSpPr>
        <p:spPr>
          <a:xfrm>
            <a:off x="311700" y="613308"/>
            <a:ext cx="8520600" cy="636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0000FF"/>
                </a:solidFill>
              </a:rPr>
              <a:t>Stretch Goals</a:t>
            </a:r>
            <a:endParaRPr u="sng">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