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96" d="100"/>
          <a:sy n="96" d="100"/>
        </p:scale>
        <p:origin x="86"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0F1A-C5A5-0111-2854-D27C00263BB8}"/>
              </a:ext>
            </a:extLst>
          </p:cNvPr>
          <p:cNvSpPr>
            <a:spLocks noGrp="1"/>
          </p:cNvSpPr>
          <p:nvPr>
            <p:ph type="ctrTitle"/>
          </p:nvPr>
        </p:nvSpPr>
        <p:spPr>
          <a:xfrm>
            <a:off x="1876424" y="779228"/>
            <a:ext cx="8791575" cy="2289975"/>
          </a:xfrm>
        </p:spPr>
        <p:txBody>
          <a:bodyPr>
            <a:normAutofit/>
          </a:bodyPr>
          <a:lstStyle/>
          <a:p>
            <a:r>
              <a:rPr lang="en-IN" sz="6000" i="1" dirty="0"/>
              <a:t>TOURIST PLACES IN INDIA</a:t>
            </a:r>
          </a:p>
        </p:txBody>
      </p:sp>
      <p:sp>
        <p:nvSpPr>
          <p:cNvPr id="3" name="Subtitle 2">
            <a:extLst>
              <a:ext uri="{FF2B5EF4-FFF2-40B4-BE49-F238E27FC236}">
                <a16:creationId xmlns:a16="http://schemas.microsoft.com/office/drawing/2014/main" id="{A7363784-BAC7-90F3-EFC8-EA1AFB4D2CF2}"/>
              </a:ext>
            </a:extLst>
          </p:cNvPr>
          <p:cNvSpPr>
            <a:spLocks noGrp="1"/>
          </p:cNvSpPr>
          <p:nvPr>
            <p:ph type="subTitle" idx="1"/>
          </p:nvPr>
        </p:nvSpPr>
        <p:spPr>
          <a:xfrm>
            <a:off x="9456667" y="4524292"/>
            <a:ext cx="2735333" cy="1679713"/>
          </a:xfrm>
        </p:spPr>
        <p:txBody>
          <a:bodyPr>
            <a:normAutofit fontScale="85000" lnSpcReduction="20000"/>
          </a:bodyPr>
          <a:lstStyle/>
          <a:p>
            <a:r>
              <a:rPr lang="en-IN" sz="1600" dirty="0"/>
              <a:t> PROJECT SUBMIT BY:</a:t>
            </a:r>
          </a:p>
          <a:p>
            <a:r>
              <a:rPr lang="en-IN" sz="1600" dirty="0">
                <a:solidFill>
                  <a:schemeClr val="tx1"/>
                </a:solidFill>
              </a:rPr>
              <a:t>NAME:K.JYOTHI</a:t>
            </a:r>
          </a:p>
          <a:p>
            <a:r>
              <a:rPr lang="en-IN" sz="1600" dirty="0">
                <a:solidFill>
                  <a:schemeClr val="tx1"/>
                </a:solidFill>
              </a:rPr>
              <a:t>NAME: K.DINESH</a:t>
            </a:r>
          </a:p>
          <a:p>
            <a:r>
              <a:rPr lang="en-IN" sz="1600" dirty="0">
                <a:solidFill>
                  <a:schemeClr val="tx1"/>
                </a:solidFill>
              </a:rPr>
              <a:t>name: R.SHANMUKHA RAO</a:t>
            </a:r>
          </a:p>
          <a:p>
            <a:r>
              <a:rPr lang="en-IN" sz="1600" dirty="0">
                <a:solidFill>
                  <a:schemeClr val="tx1"/>
                </a:solidFill>
              </a:rPr>
              <a:t>NAME:A.HEMANTH KUMAR</a:t>
            </a:r>
          </a:p>
        </p:txBody>
      </p:sp>
    </p:spTree>
    <p:extLst>
      <p:ext uri="{BB962C8B-B14F-4D97-AF65-F5344CB8AC3E}">
        <p14:creationId xmlns:p14="http://schemas.microsoft.com/office/powerpoint/2010/main" val="162355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58DD-134D-0E1F-7458-EECDEF6F0AFC}"/>
              </a:ext>
            </a:extLst>
          </p:cNvPr>
          <p:cNvSpPr>
            <a:spLocks noGrp="1"/>
          </p:cNvSpPr>
          <p:nvPr>
            <p:ph type="title"/>
          </p:nvPr>
        </p:nvSpPr>
        <p:spPr>
          <a:xfrm>
            <a:off x="998290" y="602615"/>
            <a:ext cx="7724291" cy="1478570"/>
          </a:xfrm>
        </p:spPr>
        <p:txBody>
          <a:bodyPr/>
          <a:lstStyle/>
          <a:p>
            <a:r>
              <a:rPr lang="en-IN" dirty="0">
                <a:solidFill>
                  <a:schemeClr val="bg1"/>
                </a:solidFill>
              </a:rPr>
              <a:t>Advantages and disadvantages</a:t>
            </a:r>
          </a:p>
        </p:txBody>
      </p:sp>
      <p:sp>
        <p:nvSpPr>
          <p:cNvPr id="3" name="Content Placeholder 2">
            <a:extLst>
              <a:ext uri="{FF2B5EF4-FFF2-40B4-BE49-F238E27FC236}">
                <a16:creationId xmlns:a16="http://schemas.microsoft.com/office/drawing/2014/main" id="{CF4EAD19-D5B4-2E9E-81E5-8ABA759A5798}"/>
              </a:ext>
            </a:extLst>
          </p:cNvPr>
          <p:cNvSpPr>
            <a:spLocks noGrp="1"/>
          </p:cNvSpPr>
          <p:nvPr>
            <p:ph idx="1"/>
          </p:nvPr>
        </p:nvSpPr>
        <p:spPr/>
        <p:txBody>
          <a:bodyPr>
            <a:normAutofit/>
          </a:bodyPr>
          <a:lstStyle/>
          <a:p>
            <a:pPr algn="l"/>
            <a:r>
              <a:rPr lang="en-US" b="0" i="0" dirty="0">
                <a:solidFill>
                  <a:schemeClr val="bg1"/>
                </a:solidFill>
                <a:effectLst/>
                <a:latin typeface="Söhne"/>
              </a:rPr>
              <a:t>Advantages of Tourism in India:</a:t>
            </a:r>
          </a:p>
          <a:p>
            <a:r>
              <a:rPr lang="en-US" sz="1900" b="0" i="0" dirty="0">
                <a:effectLst/>
                <a:latin typeface="Söhne"/>
              </a:rPr>
              <a:t>Economic Growth and Employment: Tourism is a significant contributor to India's economy, generating foreign exchange earnings and creating employment opportunities. The hospitality, transportation, and retail sectors thrive due to increased tourist spending, leading to economic growth in various regions.</a:t>
            </a:r>
          </a:p>
          <a:p>
            <a:r>
              <a:rPr lang="en-US" sz="1700" b="0" i="0" dirty="0">
                <a:effectLst/>
                <a:latin typeface="Söhne"/>
              </a:rPr>
              <a:t>Cultural Exchange and Global Awareness: India's diverse culture and rich heritage attract tourists from all over the world. Tourism fosters cultural exchange, promoting mutual understanding and appreciation among people of different backgrounds. It also enhances India's soft power by showcasing its traditions, arts, and spirituality on the global stage.</a:t>
            </a:r>
          </a:p>
          <a:p>
            <a:endParaRPr lang="en-IN" dirty="0"/>
          </a:p>
        </p:txBody>
      </p:sp>
    </p:spTree>
    <p:extLst>
      <p:ext uri="{BB962C8B-B14F-4D97-AF65-F5344CB8AC3E}">
        <p14:creationId xmlns:p14="http://schemas.microsoft.com/office/powerpoint/2010/main" val="73089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1822-FC29-CC12-5FA0-E9E85505FA58}"/>
              </a:ext>
            </a:extLst>
          </p:cNvPr>
          <p:cNvSpPr>
            <a:spLocks noGrp="1"/>
          </p:cNvSpPr>
          <p:nvPr>
            <p:ph type="title"/>
          </p:nvPr>
        </p:nvSpPr>
        <p:spPr/>
        <p:txBody>
          <a:bodyPr/>
          <a:lstStyle/>
          <a:p>
            <a:r>
              <a:rPr lang="en-IN" dirty="0">
                <a:solidFill>
                  <a:schemeClr val="bg1"/>
                </a:solidFill>
              </a:rPr>
              <a:t>Advantages and disadvantages</a:t>
            </a:r>
            <a:endParaRPr lang="en-IN" dirty="0"/>
          </a:p>
        </p:txBody>
      </p:sp>
      <p:sp>
        <p:nvSpPr>
          <p:cNvPr id="3" name="Content Placeholder 2">
            <a:extLst>
              <a:ext uri="{FF2B5EF4-FFF2-40B4-BE49-F238E27FC236}">
                <a16:creationId xmlns:a16="http://schemas.microsoft.com/office/drawing/2014/main" id="{5F66158F-596B-B5B6-D636-74F6882D2196}"/>
              </a:ext>
            </a:extLst>
          </p:cNvPr>
          <p:cNvSpPr>
            <a:spLocks noGrp="1"/>
          </p:cNvSpPr>
          <p:nvPr>
            <p:ph idx="1"/>
          </p:nvPr>
        </p:nvSpPr>
        <p:spPr/>
        <p:txBody>
          <a:bodyPr>
            <a:normAutofit/>
          </a:bodyPr>
          <a:lstStyle/>
          <a:p>
            <a:pPr algn="l"/>
            <a:r>
              <a:rPr lang="en-US" b="0" i="0" dirty="0">
                <a:solidFill>
                  <a:schemeClr val="bg1"/>
                </a:solidFill>
                <a:effectLst/>
                <a:latin typeface="Söhne"/>
              </a:rPr>
              <a:t>Disadvantages of Tourism in India</a:t>
            </a:r>
            <a:r>
              <a:rPr lang="en-US" b="0" i="0" dirty="0">
                <a:solidFill>
                  <a:srgbClr val="D1D5DB"/>
                </a:solidFill>
                <a:effectLst/>
                <a:latin typeface="Söhne"/>
              </a:rPr>
              <a:t>:</a:t>
            </a:r>
          </a:p>
          <a:p>
            <a:r>
              <a:rPr lang="en-US" sz="1900" b="0" i="0" dirty="0">
                <a:effectLst/>
                <a:latin typeface="Söhne"/>
              </a:rPr>
              <a:t>Environmental Impact: Mass tourism can put a strain on India's natural resources and ecosystems. Unplanned development, pollution, and waste generation in tourist hotspots can lead to environmental degradation, affecting delicate ecosystems, wildlife, and biodiversity.</a:t>
            </a:r>
          </a:p>
          <a:p>
            <a:r>
              <a:rPr lang="en-US" sz="1900" b="0" i="0" dirty="0">
                <a:effectLst/>
                <a:latin typeface="Söhne"/>
              </a:rPr>
              <a:t>Cultural and Social Concerns: While tourism can promote cultural exchange, it may also lead to cultural commodification and dilution of traditional practices. Some tourist activities may exploit local cultures for commercial gain, leading to a loss of authenticity and identity among local communities.</a:t>
            </a:r>
          </a:p>
          <a:p>
            <a:endParaRPr lang="en-IN" dirty="0"/>
          </a:p>
        </p:txBody>
      </p:sp>
    </p:spTree>
    <p:extLst>
      <p:ext uri="{BB962C8B-B14F-4D97-AF65-F5344CB8AC3E}">
        <p14:creationId xmlns:p14="http://schemas.microsoft.com/office/powerpoint/2010/main" val="428711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CEE8-0923-3DCE-3960-C9100ED61E41}"/>
              </a:ext>
            </a:extLst>
          </p:cNvPr>
          <p:cNvSpPr>
            <a:spLocks noGrp="1"/>
          </p:cNvSpPr>
          <p:nvPr>
            <p:ph type="title"/>
          </p:nvPr>
        </p:nvSpPr>
        <p:spPr/>
        <p:txBody>
          <a:bodyPr/>
          <a:lstStyle/>
          <a:p>
            <a:r>
              <a:rPr lang="en-IN" dirty="0">
                <a:solidFill>
                  <a:schemeClr val="bg1"/>
                </a:solidFill>
              </a:rPr>
              <a:t>APPLICATION AND CONCULSION</a:t>
            </a:r>
          </a:p>
        </p:txBody>
      </p:sp>
      <p:sp>
        <p:nvSpPr>
          <p:cNvPr id="3" name="Content Placeholder 2">
            <a:extLst>
              <a:ext uri="{FF2B5EF4-FFF2-40B4-BE49-F238E27FC236}">
                <a16:creationId xmlns:a16="http://schemas.microsoft.com/office/drawing/2014/main" id="{C97A0A06-10A6-4B53-C64F-9915AABC6A9D}"/>
              </a:ext>
            </a:extLst>
          </p:cNvPr>
          <p:cNvSpPr>
            <a:spLocks noGrp="1"/>
          </p:cNvSpPr>
          <p:nvPr>
            <p:ph idx="1"/>
          </p:nvPr>
        </p:nvSpPr>
        <p:spPr/>
        <p:txBody>
          <a:bodyPr>
            <a:normAutofit fontScale="92500" lnSpcReduction="10000"/>
          </a:bodyPr>
          <a:lstStyle/>
          <a:p>
            <a:r>
              <a:rPr lang="en-US" b="0" i="0" dirty="0">
                <a:solidFill>
                  <a:schemeClr val="bg1"/>
                </a:solidFill>
                <a:effectLst/>
                <a:latin typeface="Söhne"/>
              </a:rPr>
              <a:t>some key application of tourism in India:</a:t>
            </a:r>
          </a:p>
          <a:p>
            <a:r>
              <a:rPr lang="en-US" sz="1800" b="0" i="0" dirty="0">
                <a:effectLst/>
                <a:latin typeface="Söhne"/>
              </a:rPr>
              <a:t>Development of Infrastructure: The tourism sector plays a pivotal role in the development of infrastructure in various regions of India. As tourist destinations become more popular, there is an increased demand for better transportation, accommodation, and recreational facilities. This drives investments in infrastructure development, benefiting both tourists and local residents.</a:t>
            </a:r>
          </a:p>
          <a:p>
            <a:pPr algn="l"/>
            <a:r>
              <a:rPr lang="en-US" sz="1900" b="0" i="0" dirty="0">
                <a:solidFill>
                  <a:schemeClr val="bg1"/>
                </a:solidFill>
                <a:effectLst/>
                <a:latin typeface="Söhne"/>
              </a:rPr>
              <a:t>CONCLUSION:</a:t>
            </a:r>
          </a:p>
          <a:p>
            <a:pPr algn="l"/>
            <a:r>
              <a:rPr lang="en-US" sz="1900" b="0" i="0" dirty="0">
                <a:effectLst/>
                <a:latin typeface="Söhne"/>
              </a:rPr>
              <a:t>Tourism is a powerful and multifaceted industry that has significant impacts on economies, cultures, and environments worldwide, including India. As we have explored, tourism in India has both advantages and disadvantages. It is essential to strike a balance and approach tourism responsibly to maximize the benefits while mitigating the negative effects.</a:t>
            </a:r>
            <a:endParaRPr lang="en-IN" sz="1800" dirty="0"/>
          </a:p>
        </p:txBody>
      </p:sp>
    </p:spTree>
    <p:extLst>
      <p:ext uri="{BB962C8B-B14F-4D97-AF65-F5344CB8AC3E}">
        <p14:creationId xmlns:p14="http://schemas.microsoft.com/office/powerpoint/2010/main" val="57381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03EC5-D8FC-EFD5-5DE5-F024D0C70914}"/>
              </a:ext>
            </a:extLst>
          </p:cNvPr>
          <p:cNvSpPr>
            <a:spLocks noGrp="1"/>
          </p:cNvSpPr>
          <p:nvPr>
            <p:ph idx="1"/>
          </p:nvPr>
        </p:nvSpPr>
        <p:spPr>
          <a:xfrm>
            <a:off x="3088156" y="2329732"/>
            <a:ext cx="7959255" cy="2735247"/>
          </a:xfrm>
        </p:spPr>
        <p:txBody>
          <a:bodyPr>
            <a:normAutofit fontScale="70000" lnSpcReduction="20000"/>
          </a:bodyPr>
          <a:lstStyle/>
          <a:p>
            <a:pPr marL="0" indent="0">
              <a:buNone/>
            </a:pPr>
            <a:r>
              <a:rPr lang="en-IN" sz="7200" dirty="0">
                <a:solidFill>
                  <a:schemeClr val="bg1"/>
                </a:solidFill>
              </a:rPr>
              <a:t>THANK YOU </a:t>
            </a:r>
          </a:p>
          <a:p>
            <a:pPr marL="0" indent="0">
              <a:buNone/>
            </a:pPr>
            <a:endParaRPr lang="en-IN" sz="7200" dirty="0">
              <a:solidFill>
                <a:schemeClr val="bg1"/>
              </a:solidFill>
            </a:endParaRPr>
          </a:p>
          <a:p>
            <a:pPr marL="0" indent="0">
              <a:buNone/>
            </a:pPr>
            <a:r>
              <a:rPr lang="en-IN" sz="7200" dirty="0">
                <a:solidFill>
                  <a:schemeClr val="bg1"/>
                </a:solidFill>
              </a:rPr>
              <a:t> ANY QUESTIONS ?</a:t>
            </a:r>
          </a:p>
        </p:txBody>
      </p:sp>
    </p:spTree>
    <p:extLst>
      <p:ext uri="{BB962C8B-B14F-4D97-AF65-F5344CB8AC3E}">
        <p14:creationId xmlns:p14="http://schemas.microsoft.com/office/powerpoint/2010/main" val="56099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A2FA-8882-8359-1384-609D6DC46849}"/>
              </a:ext>
            </a:extLst>
          </p:cNvPr>
          <p:cNvSpPr>
            <a:spLocks noGrp="1"/>
          </p:cNvSpPr>
          <p:nvPr>
            <p:ph type="title"/>
          </p:nvPr>
        </p:nvSpPr>
        <p:spPr>
          <a:xfrm>
            <a:off x="1030093" y="179573"/>
            <a:ext cx="8527375" cy="1478570"/>
          </a:xfrm>
        </p:spPr>
        <p:txBody>
          <a:bodyPr>
            <a:normAutofit/>
          </a:bodyPr>
          <a:lstStyle/>
          <a:p>
            <a:r>
              <a:rPr lang="en-IN" sz="4000" dirty="0">
                <a:solidFill>
                  <a:schemeClr val="bg1"/>
                </a:solidFill>
              </a:rPr>
              <a:t>INTRODUCTION AND OVERVIEW</a:t>
            </a:r>
          </a:p>
        </p:txBody>
      </p:sp>
      <p:sp>
        <p:nvSpPr>
          <p:cNvPr id="3" name="Content Placeholder 2">
            <a:extLst>
              <a:ext uri="{FF2B5EF4-FFF2-40B4-BE49-F238E27FC236}">
                <a16:creationId xmlns:a16="http://schemas.microsoft.com/office/drawing/2014/main" id="{7E693D84-4F73-538C-4865-6CD465817978}"/>
              </a:ext>
            </a:extLst>
          </p:cNvPr>
          <p:cNvSpPr>
            <a:spLocks noGrp="1"/>
          </p:cNvSpPr>
          <p:nvPr>
            <p:ph idx="1"/>
          </p:nvPr>
        </p:nvSpPr>
        <p:spPr>
          <a:xfrm>
            <a:off x="1255908" y="1658143"/>
            <a:ext cx="9905999" cy="4639290"/>
          </a:xfrm>
        </p:spPr>
        <p:txBody>
          <a:bodyPr>
            <a:normAutofit fontScale="25000" lnSpcReduction="20000"/>
          </a:bodyPr>
          <a:lstStyle/>
          <a:p>
            <a:pPr marL="0" indent="0" algn="l">
              <a:buNone/>
            </a:pPr>
            <a:r>
              <a:rPr lang="en-US" sz="8000" b="1" i="0" dirty="0">
                <a:solidFill>
                  <a:schemeClr val="bg1"/>
                </a:solidFill>
                <a:effectLst/>
                <a:latin typeface="Helvetica Neue"/>
              </a:rPr>
              <a:t>Tourism In India</a:t>
            </a:r>
          </a:p>
          <a:p>
            <a:pPr algn="l"/>
            <a:r>
              <a:rPr lang="en-US" sz="6400" b="0" i="0" dirty="0">
                <a:effectLst/>
                <a:latin typeface="Helvetica Neue"/>
              </a:rPr>
              <a:t>India is a country that attracts millions of tourists every year and is considered one of the most popular tourist destinations in the world. These visitors are attracted to its natural beauty and cultural heritage. It has many historic sites as well like the Taj Mahal, Golden Temple, Red Fort, etc. With so much to offer, it’s no surprise that tourism is one of the main sources of revenue for the country! </a:t>
            </a:r>
          </a:p>
          <a:p>
            <a:pPr algn="l"/>
            <a:r>
              <a:rPr lang="en-US" sz="6400" b="0" i="0" dirty="0">
                <a:effectLst/>
                <a:latin typeface="Helvetica Neue"/>
              </a:rPr>
              <a:t>Tourism in India has been seen as a major tool to bring about socio-economic development to the people of the country. India’s tourism industry has grown steadily in recent years. Not only this, India Tourism industry also provides employment opportunities to several people from all parts of the world. There are ample numbers of hotels, resorts, food joints and various other amenities available for tourists arriving in India. </a:t>
            </a:r>
          </a:p>
          <a:p>
            <a:pPr algn="l"/>
            <a:r>
              <a:rPr lang="en-US" sz="6400" b="0" i="0" dirty="0">
                <a:effectLst/>
                <a:latin typeface="Helvetica Neue"/>
              </a:rPr>
              <a:t>No wonder Tourism is an important foreign exchange earner for India. The Department of Tourism, Ministry of Civil Aviation, Government of India is the apex body for the largest development and promotion of Indian tourism. To promote tourism in India, the government has been implementing a number of campaigns and schemes. These include Incredible India campaign along with a number of planned events such as the International Travel Mart, Destination India Exhibitions worldwide and Indian Cultural Festivals Abroad to attract foreign tourists.</a:t>
            </a:r>
          </a:p>
        </p:txBody>
      </p:sp>
    </p:spTree>
    <p:extLst>
      <p:ext uri="{BB962C8B-B14F-4D97-AF65-F5344CB8AC3E}">
        <p14:creationId xmlns:p14="http://schemas.microsoft.com/office/powerpoint/2010/main" val="3265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66B2-2E3F-4A91-8393-2E98AEFE4462}"/>
              </a:ext>
            </a:extLst>
          </p:cNvPr>
          <p:cNvSpPr>
            <a:spLocks noGrp="1"/>
          </p:cNvSpPr>
          <p:nvPr>
            <p:ph type="title"/>
          </p:nvPr>
        </p:nvSpPr>
        <p:spPr>
          <a:xfrm>
            <a:off x="974436" y="319563"/>
            <a:ext cx="9905998" cy="1478570"/>
          </a:xfrm>
        </p:spPr>
        <p:txBody>
          <a:bodyPr/>
          <a:lstStyle/>
          <a:p>
            <a:r>
              <a:rPr lang="en-IN" dirty="0">
                <a:solidFill>
                  <a:schemeClr val="bg1"/>
                </a:solidFill>
              </a:rPr>
              <a:t>PURPOSE</a:t>
            </a:r>
          </a:p>
        </p:txBody>
      </p:sp>
      <p:sp>
        <p:nvSpPr>
          <p:cNvPr id="3" name="Content Placeholder 2">
            <a:extLst>
              <a:ext uri="{FF2B5EF4-FFF2-40B4-BE49-F238E27FC236}">
                <a16:creationId xmlns:a16="http://schemas.microsoft.com/office/drawing/2014/main" id="{279D1037-B8CF-C669-9D87-956A0DFA3EDD}"/>
              </a:ext>
            </a:extLst>
          </p:cNvPr>
          <p:cNvSpPr>
            <a:spLocks noGrp="1"/>
          </p:cNvSpPr>
          <p:nvPr>
            <p:ph idx="1"/>
          </p:nvPr>
        </p:nvSpPr>
        <p:spPr>
          <a:xfrm>
            <a:off x="1683689" y="1527788"/>
            <a:ext cx="9905999" cy="5143356"/>
          </a:xfrm>
        </p:spPr>
        <p:txBody>
          <a:bodyPr>
            <a:normAutofit fontScale="25000" lnSpcReduction="20000"/>
          </a:bodyPr>
          <a:lstStyle/>
          <a:p>
            <a:r>
              <a:rPr lang="en-US" sz="6400" b="0" i="0" dirty="0">
                <a:effectLst/>
                <a:latin typeface="Helvetica Neue"/>
              </a:rPr>
              <a:t>Economic Growth: Tourism is a significant contributor to India's economy. It generates foreign exchange earnings, creates job opportunities, and stimulates various sectors such as hospitality, transportation, retail, and handicrafts. As tourists spend money on accommodation, food, souvenirs, and transportation, it boosts the overall economic growth of the country.</a:t>
            </a:r>
          </a:p>
          <a:p>
            <a:r>
              <a:rPr lang="en-US" sz="6400" b="0" i="0" dirty="0">
                <a:effectLst/>
                <a:latin typeface="Helvetica Neue"/>
              </a:rPr>
              <a:t>Cultural Exchange: India is a land of diverse cultures, traditions, and heritage. Tourism fosters cultural exchange as visitors from different parts of the world get to experience India's rich history, art, architecture, festivals, and traditions. This exchange enhances mutual understanding and appreciation between people of different backgrounds.</a:t>
            </a:r>
          </a:p>
          <a:p>
            <a:r>
              <a:rPr lang="en-US" sz="6400" b="0" i="0" dirty="0">
                <a:effectLst/>
                <a:latin typeface="Helvetica Neue"/>
              </a:rPr>
              <a:t>Preservation of Heritage Sites: India is home to numerous UNESCO World Heritage Sites, historical monuments, and ancient temples. Tourism plays a vital role in conserving and maintaining these sites by generating revenue that can be reinvested in their preservation and restoration. Additionally, increased tourism often leads to better infrastructure and facilities in these areas.</a:t>
            </a:r>
          </a:p>
          <a:p>
            <a:r>
              <a:rPr lang="en-US" sz="6400" b="0" i="0" dirty="0">
                <a:effectLst/>
                <a:latin typeface="Helvetica Neue"/>
              </a:rPr>
              <a:t>Promotion of Regional Development: Tourism can promote balanced regional development by attracting visitors to less-explored areas and remote regions. This helps in reducing the economic disparities between urban and rural areas, as well as encourages the growth of local businesses and community initiatives.</a:t>
            </a:r>
          </a:p>
          <a:p>
            <a:endParaRPr lang="en-IN" dirty="0"/>
          </a:p>
        </p:txBody>
      </p:sp>
    </p:spTree>
    <p:extLst>
      <p:ext uri="{BB962C8B-B14F-4D97-AF65-F5344CB8AC3E}">
        <p14:creationId xmlns:p14="http://schemas.microsoft.com/office/powerpoint/2010/main" val="390188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B411-2FE0-4820-ADEF-CEDE8A62C4CE}"/>
              </a:ext>
            </a:extLst>
          </p:cNvPr>
          <p:cNvSpPr>
            <a:spLocks noGrp="1"/>
          </p:cNvSpPr>
          <p:nvPr>
            <p:ph type="title"/>
          </p:nvPr>
        </p:nvSpPr>
        <p:spPr>
          <a:xfrm>
            <a:off x="1141412" y="244807"/>
            <a:ext cx="9905998" cy="1478570"/>
          </a:xfrm>
        </p:spPr>
        <p:txBody>
          <a:bodyPr>
            <a:normAutofit/>
          </a:bodyPr>
          <a:lstStyle/>
          <a:p>
            <a:r>
              <a:rPr lang="en-IN" sz="4000" dirty="0">
                <a:solidFill>
                  <a:schemeClr val="bg1"/>
                </a:solidFill>
              </a:rPr>
              <a:t>PROBLEM AND SOLUTION</a:t>
            </a:r>
          </a:p>
        </p:txBody>
      </p:sp>
      <p:sp>
        <p:nvSpPr>
          <p:cNvPr id="3" name="Content Placeholder 2">
            <a:extLst>
              <a:ext uri="{FF2B5EF4-FFF2-40B4-BE49-F238E27FC236}">
                <a16:creationId xmlns:a16="http://schemas.microsoft.com/office/drawing/2014/main" id="{A871F134-DEEA-EAD4-5AB3-25B62E0D793B}"/>
              </a:ext>
            </a:extLst>
          </p:cNvPr>
          <p:cNvSpPr>
            <a:spLocks noGrp="1"/>
          </p:cNvSpPr>
          <p:nvPr>
            <p:ph idx="1"/>
          </p:nvPr>
        </p:nvSpPr>
        <p:spPr>
          <a:xfrm>
            <a:off x="1141411" y="2042753"/>
            <a:ext cx="9905999" cy="3541714"/>
          </a:xfrm>
        </p:spPr>
        <p:txBody>
          <a:bodyPr/>
          <a:lstStyle/>
          <a:p>
            <a:pPr marL="457200" lvl="1" indent="0">
              <a:buNone/>
            </a:pPr>
            <a:r>
              <a:rPr lang="en-IN" dirty="0">
                <a:solidFill>
                  <a:schemeClr val="bg1"/>
                </a:solidFill>
              </a:rPr>
              <a:t>PROBLEMS:</a:t>
            </a:r>
          </a:p>
          <a:p>
            <a:pPr lvl="1"/>
            <a:r>
              <a:rPr lang="en-IN" sz="2400" dirty="0"/>
              <a:t>PROBLEM: Connecting the pages from one page to another page</a:t>
            </a:r>
          </a:p>
          <a:p>
            <a:pPr lvl="1"/>
            <a:r>
              <a:rPr lang="en-IN" sz="2400" dirty="0"/>
              <a:t>PROBLEM: Creating a navigation bar</a:t>
            </a:r>
          </a:p>
          <a:p>
            <a:pPr marL="457200" lvl="1" indent="0">
              <a:buNone/>
            </a:pPr>
            <a:endParaRPr lang="en-IN" sz="2400" dirty="0"/>
          </a:p>
          <a:p>
            <a:pPr marL="457200" lvl="1" indent="0">
              <a:buNone/>
            </a:pPr>
            <a:r>
              <a:rPr lang="en-IN" dirty="0">
                <a:solidFill>
                  <a:schemeClr val="bg1"/>
                </a:solidFill>
              </a:rPr>
              <a:t>SOLUTION:</a:t>
            </a:r>
          </a:p>
          <a:p>
            <a:pPr marL="457200" lvl="1" indent="0">
              <a:buNone/>
            </a:pPr>
            <a:r>
              <a:rPr lang="en-IN" sz="2400" dirty="0"/>
              <a:t>Learned from different websites and approached</a:t>
            </a:r>
          </a:p>
          <a:p>
            <a:pPr marL="457200" lvl="1" indent="0">
              <a:buNone/>
            </a:pPr>
            <a:r>
              <a:rPr lang="en-IN" sz="2400" dirty="0"/>
              <a:t>Learned a bootstrap</a:t>
            </a:r>
          </a:p>
        </p:txBody>
      </p:sp>
    </p:spTree>
    <p:extLst>
      <p:ext uri="{BB962C8B-B14F-4D97-AF65-F5344CB8AC3E}">
        <p14:creationId xmlns:p14="http://schemas.microsoft.com/office/powerpoint/2010/main" val="373664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F6DC-9AE9-EC46-36F7-EBCB6FB1AE2A}"/>
              </a:ext>
            </a:extLst>
          </p:cNvPr>
          <p:cNvSpPr>
            <a:spLocks noGrp="1"/>
          </p:cNvSpPr>
          <p:nvPr>
            <p:ph type="title"/>
          </p:nvPr>
        </p:nvSpPr>
        <p:spPr>
          <a:xfrm>
            <a:off x="1288110" y="467443"/>
            <a:ext cx="9905998" cy="1478570"/>
          </a:xfrm>
        </p:spPr>
        <p:txBody>
          <a:bodyPr/>
          <a:lstStyle/>
          <a:p>
            <a:r>
              <a:rPr lang="en-IN" dirty="0">
                <a:solidFill>
                  <a:schemeClr val="bg1"/>
                </a:solidFill>
              </a:rPr>
              <a:t>Block diagram</a:t>
            </a:r>
          </a:p>
        </p:txBody>
      </p:sp>
      <p:pic>
        <p:nvPicPr>
          <p:cNvPr id="5" name="Content Placeholder 4">
            <a:extLst>
              <a:ext uri="{FF2B5EF4-FFF2-40B4-BE49-F238E27FC236}">
                <a16:creationId xmlns:a16="http://schemas.microsoft.com/office/drawing/2014/main" id="{8962AF59-E143-5CB0-0957-B0D8D3B92544}"/>
              </a:ext>
            </a:extLst>
          </p:cNvPr>
          <p:cNvPicPr>
            <a:picLocks noGrp="1" noChangeAspect="1"/>
          </p:cNvPicPr>
          <p:nvPr>
            <p:ph idx="1"/>
          </p:nvPr>
        </p:nvPicPr>
        <p:blipFill>
          <a:blip r:embed="rId2"/>
          <a:stretch>
            <a:fillRect/>
          </a:stretch>
        </p:blipFill>
        <p:spPr>
          <a:xfrm>
            <a:off x="1288110" y="2326709"/>
            <a:ext cx="9334832" cy="3721942"/>
          </a:xfrm>
        </p:spPr>
      </p:pic>
    </p:spTree>
    <p:extLst>
      <p:ext uri="{BB962C8B-B14F-4D97-AF65-F5344CB8AC3E}">
        <p14:creationId xmlns:p14="http://schemas.microsoft.com/office/powerpoint/2010/main" val="29215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9665-FE89-0FAD-A455-7B0EFD138E60}"/>
              </a:ext>
            </a:extLst>
          </p:cNvPr>
          <p:cNvSpPr>
            <a:spLocks noGrp="1"/>
          </p:cNvSpPr>
          <p:nvPr>
            <p:ph type="title"/>
          </p:nvPr>
        </p:nvSpPr>
        <p:spPr>
          <a:xfrm>
            <a:off x="799507" y="327514"/>
            <a:ext cx="9905998" cy="1478570"/>
          </a:xfrm>
        </p:spPr>
        <p:txBody>
          <a:bodyPr>
            <a:normAutofit/>
          </a:bodyPr>
          <a:lstStyle/>
          <a:p>
            <a:r>
              <a:rPr lang="en-IN" sz="3200" dirty="0">
                <a:solidFill>
                  <a:schemeClr val="bg1"/>
                </a:solidFill>
              </a:rPr>
              <a:t>Hardware and software requirements</a:t>
            </a:r>
          </a:p>
        </p:txBody>
      </p:sp>
      <p:sp>
        <p:nvSpPr>
          <p:cNvPr id="3" name="Content Placeholder 2">
            <a:extLst>
              <a:ext uri="{FF2B5EF4-FFF2-40B4-BE49-F238E27FC236}">
                <a16:creationId xmlns:a16="http://schemas.microsoft.com/office/drawing/2014/main" id="{CEF5AC14-ED3B-E78E-DD52-F6ED8D56B919}"/>
              </a:ext>
            </a:extLst>
          </p:cNvPr>
          <p:cNvSpPr>
            <a:spLocks noGrp="1"/>
          </p:cNvSpPr>
          <p:nvPr>
            <p:ph idx="1"/>
          </p:nvPr>
        </p:nvSpPr>
        <p:spPr/>
        <p:txBody>
          <a:bodyPr/>
          <a:lstStyle/>
          <a:p>
            <a:r>
              <a:rPr lang="en-IN" dirty="0">
                <a:solidFill>
                  <a:schemeClr val="bg1"/>
                </a:solidFill>
              </a:rPr>
              <a:t>HARDWARE REQUIREMENTS: </a:t>
            </a:r>
            <a:r>
              <a:rPr lang="en-IN" dirty="0"/>
              <a:t>Laptop or computer and internet connection</a:t>
            </a:r>
          </a:p>
          <a:p>
            <a:r>
              <a:rPr lang="en-IN" dirty="0">
                <a:solidFill>
                  <a:schemeClr val="bg1"/>
                </a:solidFill>
              </a:rPr>
              <a:t>SOFTWARE REQUIREMENTS: </a:t>
            </a:r>
            <a:r>
              <a:rPr lang="en-IN" dirty="0"/>
              <a:t>1.Subline text or notepad</a:t>
            </a:r>
          </a:p>
          <a:p>
            <a:pPr marL="3657600" lvl="8" indent="0">
              <a:buNone/>
            </a:pPr>
            <a:r>
              <a:rPr lang="en-IN" sz="2400" dirty="0"/>
              <a:t> 2.internet browser</a:t>
            </a:r>
          </a:p>
        </p:txBody>
      </p:sp>
    </p:spTree>
    <p:extLst>
      <p:ext uri="{BB962C8B-B14F-4D97-AF65-F5344CB8AC3E}">
        <p14:creationId xmlns:p14="http://schemas.microsoft.com/office/powerpoint/2010/main" val="187097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B1C4-C107-EEA9-3019-5F650BA1500C}"/>
              </a:ext>
            </a:extLst>
          </p:cNvPr>
          <p:cNvSpPr>
            <a:spLocks noGrp="1"/>
          </p:cNvSpPr>
          <p:nvPr>
            <p:ph type="title"/>
          </p:nvPr>
        </p:nvSpPr>
        <p:spPr/>
        <p:txBody>
          <a:bodyPr/>
          <a:lstStyle/>
          <a:p>
            <a:r>
              <a:rPr lang="en-IN" dirty="0">
                <a:solidFill>
                  <a:schemeClr val="bg1"/>
                </a:solidFill>
              </a:rPr>
              <a:t>SCREENSHOTS AND OUTPUT</a:t>
            </a:r>
          </a:p>
        </p:txBody>
      </p:sp>
      <p:pic>
        <p:nvPicPr>
          <p:cNvPr id="9" name="Content Placeholder 8">
            <a:extLst>
              <a:ext uri="{FF2B5EF4-FFF2-40B4-BE49-F238E27FC236}">
                <a16:creationId xmlns:a16="http://schemas.microsoft.com/office/drawing/2014/main" id="{2D57756B-A55B-1922-C0D4-6995A9986189}"/>
              </a:ext>
            </a:extLst>
          </p:cNvPr>
          <p:cNvPicPr>
            <a:picLocks noGrp="1" noChangeAspect="1"/>
          </p:cNvPicPr>
          <p:nvPr>
            <p:ph idx="1"/>
          </p:nvPr>
        </p:nvPicPr>
        <p:blipFill>
          <a:blip r:embed="rId2"/>
          <a:stretch>
            <a:fillRect/>
          </a:stretch>
        </p:blipFill>
        <p:spPr>
          <a:xfrm>
            <a:off x="1022009" y="2042747"/>
            <a:ext cx="4480293" cy="3541712"/>
          </a:xfrm>
        </p:spPr>
      </p:pic>
      <p:pic>
        <p:nvPicPr>
          <p:cNvPr id="13" name="Picture 12">
            <a:extLst>
              <a:ext uri="{FF2B5EF4-FFF2-40B4-BE49-F238E27FC236}">
                <a16:creationId xmlns:a16="http://schemas.microsoft.com/office/drawing/2014/main" id="{C1B6FBDE-A650-607C-B7C9-559D9AB8AD1A}"/>
              </a:ext>
            </a:extLst>
          </p:cNvPr>
          <p:cNvPicPr>
            <a:picLocks noChangeAspect="1"/>
          </p:cNvPicPr>
          <p:nvPr/>
        </p:nvPicPr>
        <p:blipFill>
          <a:blip r:embed="rId3"/>
          <a:stretch>
            <a:fillRect/>
          </a:stretch>
        </p:blipFill>
        <p:spPr>
          <a:xfrm>
            <a:off x="6094412" y="2128892"/>
            <a:ext cx="4869907" cy="3541712"/>
          </a:xfrm>
          <a:prstGeom prst="rect">
            <a:avLst/>
          </a:prstGeom>
        </p:spPr>
      </p:pic>
    </p:spTree>
    <p:extLst>
      <p:ext uri="{BB962C8B-B14F-4D97-AF65-F5344CB8AC3E}">
        <p14:creationId xmlns:p14="http://schemas.microsoft.com/office/powerpoint/2010/main" val="320731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D541-28E8-D666-163A-45C04B02317B}"/>
              </a:ext>
            </a:extLst>
          </p:cNvPr>
          <p:cNvSpPr>
            <a:spLocks noGrp="1"/>
          </p:cNvSpPr>
          <p:nvPr>
            <p:ph type="title"/>
          </p:nvPr>
        </p:nvSpPr>
        <p:spPr/>
        <p:txBody>
          <a:bodyPr/>
          <a:lstStyle/>
          <a:p>
            <a:r>
              <a:rPr lang="en-IN" dirty="0">
                <a:solidFill>
                  <a:schemeClr val="bg1"/>
                </a:solidFill>
              </a:rPr>
              <a:t>SCREENSHOTS AND OUTPUT</a:t>
            </a:r>
          </a:p>
        </p:txBody>
      </p:sp>
      <p:pic>
        <p:nvPicPr>
          <p:cNvPr id="5" name="Content Placeholder 4">
            <a:extLst>
              <a:ext uri="{FF2B5EF4-FFF2-40B4-BE49-F238E27FC236}">
                <a16:creationId xmlns:a16="http://schemas.microsoft.com/office/drawing/2014/main" id="{D812A2A2-3A55-A518-0E85-3AC790FC2436}"/>
              </a:ext>
            </a:extLst>
          </p:cNvPr>
          <p:cNvPicPr>
            <a:picLocks noGrp="1" noChangeAspect="1"/>
          </p:cNvPicPr>
          <p:nvPr>
            <p:ph idx="1"/>
          </p:nvPr>
        </p:nvPicPr>
        <p:blipFill>
          <a:blip r:embed="rId2"/>
          <a:stretch>
            <a:fillRect/>
          </a:stretch>
        </p:blipFill>
        <p:spPr>
          <a:xfrm>
            <a:off x="831178" y="2231601"/>
            <a:ext cx="4830151" cy="2928136"/>
          </a:xfrm>
        </p:spPr>
      </p:pic>
      <p:pic>
        <p:nvPicPr>
          <p:cNvPr id="9" name="Picture 8">
            <a:extLst>
              <a:ext uri="{FF2B5EF4-FFF2-40B4-BE49-F238E27FC236}">
                <a16:creationId xmlns:a16="http://schemas.microsoft.com/office/drawing/2014/main" id="{7DE805AD-B634-4B36-075A-A22394EFB0E2}"/>
              </a:ext>
            </a:extLst>
          </p:cNvPr>
          <p:cNvPicPr>
            <a:picLocks noChangeAspect="1"/>
          </p:cNvPicPr>
          <p:nvPr/>
        </p:nvPicPr>
        <p:blipFill>
          <a:blip r:embed="rId3"/>
          <a:stretch>
            <a:fillRect/>
          </a:stretch>
        </p:blipFill>
        <p:spPr>
          <a:xfrm>
            <a:off x="6162395" y="2231602"/>
            <a:ext cx="5263629" cy="2928135"/>
          </a:xfrm>
          <a:prstGeom prst="rect">
            <a:avLst/>
          </a:prstGeom>
        </p:spPr>
      </p:pic>
    </p:spTree>
    <p:extLst>
      <p:ext uri="{BB962C8B-B14F-4D97-AF65-F5344CB8AC3E}">
        <p14:creationId xmlns:p14="http://schemas.microsoft.com/office/powerpoint/2010/main" val="198513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5864-0B04-E350-9C0B-112BC63B59A7}"/>
              </a:ext>
            </a:extLst>
          </p:cNvPr>
          <p:cNvSpPr>
            <a:spLocks noGrp="1"/>
          </p:cNvSpPr>
          <p:nvPr>
            <p:ph type="title"/>
          </p:nvPr>
        </p:nvSpPr>
        <p:spPr/>
        <p:txBody>
          <a:bodyPr/>
          <a:lstStyle/>
          <a:p>
            <a:r>
              <a:rPr lang="en-IN" dirty="0">
                <a:solidFill>
                  <a:schemeClr val="bg1"/>
                </a:solidFill>
              </a:rPr>
              <a:t>SCREENSHOTS AND OUTPUT</a:t>
            </a:r>
          </a:p>
        </p:txBody>
      </p:sp>
      <p:pic>
        <p:nvPicPr>
          <p:cNvPr id="5" name="Content Placeholder 4">
            <a:extLst>
              <a:ext uri="{FF2B5EF4-FFF2-40B4-BE49-F238E27FC236}">
                <a16:creationId xmlns:a16="http://schemas.microsoft.com/office/drawing/2014/main" id="{5291AA97-E5B5-424A-7200-F529295B6BA9}"/>
              </a:ext>
            </a:extLst>
          </p:cNvPr>
          <p:cNvPicPr>
            <a:picLocks noGrp="1" noChangeAspect="1"/>
          </p:cNvPicPr>
          <p:nvPr>
            <p:ph idx="1"/>
          </p:nvPr>
        </p:nvPicPr>
        <p:blipFill>
          <a:blip r:embed="rId2"/>
          <a:stretch>
            <a:fillRect/>
          </a:stretch>
        </p:blipFill>
        <p:spPr>
          <a:xfrm>
            <a:off x="883658" y="2097088"/>
            <a:ext cx="4782443" cy="2792964"/>
          </a:xfrm>
        </p:spPr>
      </p:pic>
      <p:pic>
        <p:nvPicPr>
          <p:cNvPr id="7" name="Picture 6">
            <a:extLst>
              <a:ext uri="{FF2B5EF4-FFF2-40B4-BE49-F238E27FC236}">
                <a16:creationId xmlns:a16="http://schemas.microsoft.com/office/drawing/2014/main" id="{DBB83036-BEB3-000D-E5F1-C3382BF2073A}"/>
              </a:ext>
            </a:extLst>
          </p:cNvPr>
          <p:cNvPicPr>
            <a:picLocks noChangeAspect="1"/>
          </p:cNvPicPr>
          <p:nvPr/>
        </p:nvPicPr>
        <p:blipFill>
          <a:blip r:embed="rId3"/>
          <a:stretch>
            <a:fillRect/>
          </a:stretch>
        </p:blipFill>
        <p:spPr>
          <a:xfrm>
            <a:off x="6525901" y="1990983"/>
            <a:ext cx="4861956" cy="2883167"/>
          </a:xfrm>
          <a:prstGeom prst="rect">
            <a:avLst/>
          </a:prstGeom>
        </p:spPr>
      </p:pic>
    </p:spTree>
    <p:extLst>
      <p:ext uri="{BB962C8B-B14F-4D97-AF65-F5344CB8AC3E}">
        <p14:creationId xmlns:p14="http://schemas.microsoft.com/office/powerpoint/2010/main" val="2628948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130</TotalTime>
  <Words>925</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Söhne</vt:lpstr>
      <vt:lpstr>Tw Cen MT</vt:lpstr>
      <vt:lpstr>Circuit</vt:lpstr>
      <vt:lpstr>TOURIST PLACES IN INDIA</vt:lpstr>
      <vt:lpstr>INTRODUCTION AND OVERVIEW</vt:lpstr>
      <vt:lpstr>PURPOSE</vt:lpstr>
      <vt:lpstr>PROBLEM AND SOLUTION</vt:lpstr>
      <vt:lpstr>Block diagram</vt:lpstr>
      <vt:lpstr>Hardware and software requirements</vt:lpstr>
      <vt:lpstr>SCREENSHOTS AND OUTPUT</vt:lpstr>
      <vt:lpstr>SCREENSHOTS AND OUTPUT</vt:lpstr>
      <vt:lpstr>SCREENSHOTS AND OUTPUT</vt:lpstr>
      <vt:lpstr>Advantages and disadvantages</vt:lpstr>
      <vt:lpstr>Advantages and disadvantages</vt:lpstr>
      <vt:lpstr>APPLICATION AND CONCULSION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TOURIST PLACES IN INDIA</dc:title>
  <dc:creator>RAMUDU</dc:creator>
  <cp:lastModifiedBy>RAMUDU</cp:lastModifiedBy>
  <cp:revision>10</cp:revision>
  <dcterms:created xsi:type="dcterms:W3CDTF">2023-07-26T11:10:43Z</dcterms:created>
  <dcterms:modified xsi:type="dcterms:W3CDTF">2023-07-26T13:21:39Z</dcterms:modified>
</cp:coreProperties>
</file>