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64" r:id="rId3"/>
    <p:sldId id="285" r:id="rId4"/>
    <p:sldId id="261" r:id="rId6"/>
    <p:sldId id="25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0" Type="http://schemas.openxmlformats.org/officeDocument/2006/relationships/tags" Target="../tags/tag2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ea typeface="Arial" panose="020B0604020202020204" pitchFamily="34" charset="0"/>
                  </a:endParaRPr>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ea typeface="Arial" panose="020B0604020202020204" pitchFamily="34" charset="0"/>
              </a:endParaRPr>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294286" y="-27771"/>
            <a:ext cx="11755418" cy="6611091"/>
            <a:chOff x="294286" y="-27771"/>
            <a:chExt cx="11755418" cy="6611091"/>
          </a:xfrm>
        </p:grpSpPr>
        <p:grpSp>
          <p:nvGrpSpPr>
            <p:cNvPr id="17" name="组合 16"/>
            <p:cNvGrpSpPr/>
            <p:nvPr userDrawn="1">
              <p:custDataLst>
                <p:tags r:id="rId3"/>
              </p:custDataLst>
            </p:nvPr>
          </p:nvGrpSpPr>
          <p:grpSpPr>
            <a:xfrm>
              <a:off x="11598965" y="6433146"/>
              <a:ext cx="450739" cy="150174"/>
              <a:chOff x="0" y="3623101"/>
              <a:chExt cx="1405715" cy="468548"/>
            </a:xfrm>
          </p:grpSpPr>
          <p:sp>
            <p:nvSpPr>
              <p:cNvPr id="19" name="菱形 18"/>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0" name="菱形 19"/>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1" name="菱形 20"/>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6"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hidden="1"/>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userDrawn="1">
            <p:ph type="ftr" sz="quarter" idx="11"/>
            <p:custDataLst>
              <p:tags r:id="rId9"/>
            </p:custDataLst>
          </p:nvPr>
        </p:nvSpPr>
        <p:spPr/>
        <p:txBody>
          <a:bodyPr/>
          <a:lstStyle/>
          <a:p>
            <a:endParaRPr lang="zh-CN" altLang="en-US" dirty="0"/>
          </a:p>
        </p:txBody>
      </p:sp>
      <p:sp>
        <p:nvSpPr>
          <p:cNvPr id="5" name="灯片编号占位符 4" hidden="1"/>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标题 6" hidden="1"/>
          <p:cNvSpPr>
            <a:spLocks noGrp="1"/>
          </p:cNvSpPr>
          <p:nvPr>
            <p:ph type="title"/>
            <p:custDataLst>
              <p:tags r:id="rId11"/>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257176" y="284361"/>
            <a:ext cx="11842224" cy="6446131"/>
            <a:chOff x="257176" y="284361"/>
            <a:chExt cx="11842224" cy="6446131"/>
          </a:xfrm>
        </p:grpSpPr>
        <p:sp>
          <p:nvSpPr>
            <p:cNvPr id="24" name="矩形 23"/>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25" name="组合 24"/>
            <p:cNvGrpSpPr/>
            <p:nvPr userDrawn="1">
              <p:custDataLst>
                <p:tags r:id="rId4"/>
              </p:custDataLst>
            </p:nvPr>
          </p:nvGrpSpPr>
          <p:grpSpPr>
            <a:xfrm>
              <a:off x="11148545" y="6413693"/>
              <a:ext cx="950855" cy="316799"/>
              <a:chOff x="0" y="3623101"/>
              <a:chExt cx="1405715" cy="468548"/>
            </a:xfrm>
          </p:grpSpPr>
          <p:sp>
            <p:nvSpPr>
              <p:cNvPr id="27" name="菱形 26"/>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菱形 27"/>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6"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13" name="组合 12"/>
          <p:cNvGrpSpPr/>
          <p:nvPr userDrawn="1">
            <p:custDataLst>
              <p:tags r:id="rId3"/>
            </p:custDataLst>
          </p:nvPr>
        </p:nvGrpSpPr>
        <p:grpSpPr>
          <a:xfrm>
            <a:off x="294286" y="-27771"/>
            <a:ext cx="11755418" cy="6611091"/>
            <a:chOff x="294286" y="-27771"/>
            <a:chExt cx="11755418" cy="6611091"/>
          </a:xfrm>
        </p:grpSpPr>
        <p:grpSp>
          <p:nvGrpSpPr>
            <p:cNvPr id="16" name="组合 15"/>
            <p:cNvGrpSpPr/>
            <p:nvPr userDrawn="1">
              <p:custDataLst>
                <p:tags r:id="rId4"/>
              </p:custDataLst>
            </p:nvPr>
          </p:nvGrpSpPr>
          <p:grpSpPr>
            <a:xfrm>
              <a:off x="11598965" y="6433146"/>
              <a:ext cx="450739" cy="150174"/>
              <a:chOff x="0" y="3623101"/>
              <a:chExt cx="1405715" cy="468548"/>
            </a:xfrm>
          </p:grpSpPr>
          <p:sp>
            <p:nvSpPr>
              <p:cNvPr id="18" name="菱形 17"/>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9" name="菱形 18"/>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2" name="菱形 21"/>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7"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4"/>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1" name="组合 20"/>
          <p:cNvGrpSpPr/>
          <p:nvPr userDrawn="1">
            <p:custDataLst>
              <p:tags r:id="rId3"/>
            </p:custDataLst>
          </p:nvPr>
        </p:nvGrpSpPr>
        <p:grpSpPr>
          <a:xfrm>
            <a:off x="294286" y="-27771"/>
            <a:ext cx="11755418" cy="6611091"/>
            <a:chOff x="294286" y="-27771"/>
            <a:chExt cx="11755418" cy="6611091"/>
          </a:xfrm>
        </p:grpSpPr>
        <p:grpSp>
          <p:nvGrpSpPr>
            <p:cNvPr id="23" name="组合 22"/>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4"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0" name="组合 19"/>
          <p:cNvGrpSpPr/>
          <p:nvPr userDrawn="1">
            <p:custDataLst>
              <p:tags r:id="rId3"/>
            </p:custDataLst>
          </p:nvPr>
        </p:nvGrpSpPr>
        <p:grpSpPr>
          <a:xfrm>
            <a:off x="294286" y="-27771"/>
            <a:ext cx="11755418" cy="6611091"/>
            <a:chOff x="294286" y="-27771"/>
            <a:chExt cx="11755418" cy="6611091"/>
          </a:xfrm>
        </p:grpSpPr>
        <p:grpSp>
          <p:nvGrpSpPr>
            <p:cNvPr id="21" name="组合 20"/>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2"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Arial" panose="020B0604020202020204" pitchFamily="34" charset="0"/>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4"/>
            </p:custDataLst>
          </p:nvPr>
        </p:nvGrpSpPr>
        <p:grpSpPr>
          <a:xfrm>
            <a:off x="5273040" y="-953"/>
            <a:ext cx="1646238" cy="6858953"/>
            <a:chOff x="5273040" y="-953"/>
            <a:chExt cx="1646238" cy="6858953"/>
          </a:xfrm>
        </p:grpSpPr>
        <p:sp>
          <p:nvSpPr>
            <p:cNvPr id="12" name="五边形 4"/>
            <p:cNvSpPr/>
            <p:nvPr userDrawn="1">
              <p:custDataLst>
                <p:tags r:id="rId5"/>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3" name="五边形 6"/>
            <p:cNvSpPr/>
            <p:nvPr userDrawn="1">
              <p:custDataLst>
                <p:tags r:id="rId6"/>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userDrawn="1">
            <p:ph type="title" hasCustomPrompt="1"/>
            <p:custDataLst>
              <p:tags r:id="rId7"/>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38"/>
          </p:nvPr>
        </p:nvSpPr>
        <p:spPr>
          <a:xfrm>
            <a:off x="5715000" y="381002"/>
            <a:ext cx="6057900" cy="6057899"/>
          </a:xfrm>
          <a:custGeom>
            <a:avLst/>
            <a:gdLst>
              <a:gd name="connsiteX0" fmla="*/ 4074860 w 6057900"/>
              <a:gd name="connsiteY0" fmla="*/ 4074859 h 6057899"/>
              <a:gd name="connsiteX1" fmla="*/ 6057900 w 6057900"/>
              <a:gd name="connsiteY1" fmla="*/ 4074859 h 6057899"/>
              <a:gd name="connsiteX2" fmla="*/ 6057900 w 6057900"/>
              <a:gd name="connsiteY2" fmla="*/ 6057899 h 6057899"/>
              <a:gd name="connsiteX3" fmla="*/ 4074860 w 6057900"/>
              <a:gd name="connsiteY3" fmla="*/ 6057899 h 6057899"/>
              <a:gd name="connsiteX4" fmla="*/ 4074860 w 6057900"/>
              <a:gd name="connsiteY4" fmla="*/ 2037429 h 6057899"/>
              <a:gd name="connsiteX5" fmla="*/ 6057900 w 6057900"/>
              <a:gd name="connsiteY5" fmla="*/ 2037429 h 6057899"/>
              <a:gd name="connsiteX6" fmla="*/ 6057900 w 6057900"/>
              <a:gd name="connsiteY6" fmla="*/ 4020469 h 6057899"/>
              <a:gd name="connsiteX7" fmla="*/ 4074860 w 6057900"/>
              <a:gd name="connsiteY7" fmla="*/ 4020469 h 6057899"/>
              <a:gd name="connsiteX8" fmla="*/ 2037430 w 6057900"/>
              <a:gd name="connsiteY8" fmla="*/ 2037429 h 6057899"/>
              <a:gd name="connsiteX9" fmla="*/ 4020470 w 6057900"/>
              <a:gd name="connsiteY9" fmla="*/ 2037429 h 6057899"/>
              <a:gd name="connsiteX10" fmla="*/ 4020470 w 6057900"/>
              <a:gd name="connsiteY10" fmla="*/ 4020469 h 6057899"/>
              <a:gd name="connsiteX11" fmla="*/ 2037430 w 6057900"/>
              <a:gd name="connsiteY11" fmla="*/ 4020469 h 6057899"/>
              <a:gd name="connsiteX12" fmla="*/ 4074860 w 6057900"/>
              <a:gd name="connsiteY12" fmla="*/ 0 h 6057899"/>
              <a:gd name="connsiteX13" fmla="*/ 6057900 w 6057900"/>
              <a:gd name="connsiteY13" fmla="*/ 0 h 6057899"/>
              <a:gd name="connsiteX14" fmla="*/ 6057900 w 6057900"/>
              <a:gd name="connsiteY14" fmla="*/ 1983040 h 6057899"/>
              <a:gd name="connsiteX15" fmla="*/ 4074860 w 6057900"/>
              <a:gd name="connsiteY15" fmla="*/ 1983040 h 6057899"/>
              <a:gd name="connsiteX16" fmla="*/ 2037430 w 6057900"/>
              <a:gd name="connsiteY16" fmla="*/ 0 h 6057899"/>
              <a:gd name="connsiteX17" fmla="*/ 4020470 w 6057900"/>
              <a:gd name="connsiteY17" fmla="*/ 0 h 6057899"/>
              <a:gd name="connsiteX18" fmla="*/ 4020470 w 6057900"/>
              <a:gd name="connsiteY18" fmla="*/ 1983040 h 6057899"/>
              <a:gd name="connsiteX19" fmla="*/ 2037430 w 6057900"/>
              <a:gd name="connsiteY19" fmla="*/ 1983040 h 6057899"/>
              <a:gd name="connsiteX20" fmla="*/ 0 w 6057900"/>
              <a:gd name="connsiteY20" fmla="*/ 0 h 6057899"/>
              <a:gd name="connsiteX21" fmla="*/ 1983040 w 6057900"/>
              <a:gd name="connsiteY21" fmla="*/ 0 h 6057899"/>
              <a:gd name="connsiteX22" fmla="*/ 1983040 w 6057900"/>
              <a:gd name="connsiteY22" fmla="*/ 1983040 h 6057899"/>
              <a:gd name="connsiteX23" fmla="*/ 0 w 6057900"/>
              <a:gd name="connsiteY23" fmla="*/ 1983040 h 605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7900" h="6057899">
                <a:moveTo>
                  <a:pt x="4074860" y="4074859"/>
                </a:moveTo>
                <a:lnTo>
                  <a:pt x="6057900" y="4074859"/>
                </a:lnTo>
                <a:lnTo>
                  <a:pt x="6057900" y="6057899"/>
                </a:lnTo>
                <a:lnTo>
                  <a:pt x="4074860" y="6057899"/>
                </a:lnTo>
                <a:close/>
                <a:moveTo>
                  <a:pt x="4074860" y="2037429"/>
                </a:moveTo>
                <a:lnTo>
                  <a:pt x="6057900" y="2037429"/>
                </a:lnTo>
                <a:lnTo>
                  <a:pt x="6057900" y="4020469"/>
                </a:lnTo>
                <a:lnTo>
                  <a:pt x="4074860" y="4020469"/>
                </a:lnTo>
                <a:close/>
                <a:moveTo>
                  <a:pt x="2037430" y="2037429"/>
                </a:moveTo>
                <a:lnTo>
                  <a:pt x="4020470" y="2037429"/>
                </a:lnTo>
                <a:lnTo>
                  <a:pt x="4020470" y="4020469"/>
                </a:lnTo>
                <a:lnTo>
                  <a:pt x="2037430" y="4020469"/>
                </a:lnTo>
                <a:close/>
                <a:moveTo>
                  <a:pt x="4074860" y="0"/>
                </a:moveTo>
                <a:lnTo>
                  <a:pt x="6057900" y="0"/>
                </a:lnTo>
                <a:lnTo>
                  <a:pt x="6057900" y="1983040"/>
                </a:lnTo>
                <a:lnTo>
                  <a:pt x="4074860" y="1983040"/>
                </a:lnTo>
                <a:close/>
                <a:moveTo>
                  <a:pt x="2037430" y="0"/>
                </a:moveTo>
                <a:lnTo>
                  <a:pt x="4020470" y="0"/>
                </a:lnTo>
                <a:lnTo>
                  <a:pt x="4020470" y="1983040"/>
                </a:lnTo>
                <a:lnTo>
                  <a:pt x="2037430" y="1983040"/>
                </a:lnTo>
                <a:close/>
                <a:moveTo>
                  <a:pt x="0" y="0"/>
                </a:moveTo>
                <a:lnTo>
                  <a:pt x="1983040" y="0"/>
                </a:lnTo>
                <a:lnTo>
                  <a:pt x="1983040" y="1983040"/>
                </a:lnTo>
                <a:lnTo>
                  <a:pt x="0" y="1983040"/>
                </a:lnTo>
                <a:close/>
              </a:path>
            </a:pathLst>
          </a:custGeom>
        </p:spPr>
        <p:txBody>
          <a:bodyPr wrap="square">
            <a:noAutofit/>
          </a:bodyPr>
          <a:lstStyle>
            <a:lvl1pPr>
              <a:defRPr sz="1050"/>
            </a:lvl1pPr>
          </a:lstStyle>
          <a:p>
            <a:endParaRPr lang="en-US" dirty="0"/>
          </a:p>
        </p:txBody>
      </p:sp>
      <p:sp>
        <p:nvSpPr>
          <p:cNvPr id="8" name="Text Placeholder 7"/>
          <p:cNvSpPr>
            <a:spLocks noGrp="1"/>
          </p:cNvSpPr>
          <p:nvPr>
            <p:ph type="body" sz="quarter" idx="13" hasCustomPrompt="1"/>
          </p:nvPr>
        </p:nvSpPr>
        <p:spPr>
          <a:xfrm>
            <a:off x="423058" y="413130"/>
            <a:ext cx="4910937" cy="279918"/>
          </a:xfrm>
          <a:prstGeom prst="rect">
            <a:avLst/>
          </a:prstGeom>
        </p:spPr>
        <p:txBody>
          <a:bodyPr/>
          <a:lstStyle>
            <a:lvl1pPr marL="0" indent="0">
              <a:buNone/>
              <a:defRPr sz="1400" baseline="0">
                <a:solidFill>
                  <a:schemeClr val="accent1"/>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Put </a:t>
            </a:r>
            <a:r>
              <a:rPr lang="en-US" dirty="0" err="1"/>
              <a:t>Subtitile</a:t>
            </a:r>
            <a:r>
              <a:rPr lang="en-US" dirty="0"/>
              <a:t> here</a:t>
            </a:r>
            <a:endParaRPr lang="en-US" dirty="0"/>
          </a:p>
        </p:txBody>
      </p:sp>
      <p:sp>
        <p:nvSpPr>
          <p:cNvPr id="9" name="Text Placeholder 7"/>
          <p:cNvSpPr>
            <a:spLocks noGrp="1"/>
          </p:cNvSpPr>
          <p:nvPr>
            <p:ph type="body" sz="quarter" idx="14" hasCustomPrompt="1"/>
          </p:nvPr>
        </p:nvSpPr>
        <p:spPr>
          <a:xfrm>
            <a:off x="423058" y="816809"/>
            <a:ext cx="4910937" cy="593848"/>
          </a:xfrm>
          <a:prstGeom prst="rect">
            <a:avLst/>
          </a:prstGeom>
        </p:spPr>
        <p:txBody>
          <a:bodyPr/>
          <a:lstStyle>
            <a:lvl1pPr marL="0" indent="0">
              <a:buNone/>
              <a:defRPr sz="4000" baseline="0">
                <a:solidFill>
                  <a:schemeClr val="tx1"/>
                </a:solidFill>
                <a:latin typeface="Montserrat Semi Bold" panose="00000700000000000000" pitchFamily="50" charset="0"/>
                <a:ea typeface="Droid Serif" panose="02020600060500020200" pitchFamily="18" charset="0"/>
                <a:cs typeface="Droid Serif" panose="02020600060500020200" pitchFamily="18" charset="0"/>
              </a:defRPr>
            </a:lvl1pPr>
          </a:lstStyle>
          <a:p>
            <a:pPr lvl="0"/>
            <a:r>
              <a:rPr lang="en-US" dirty="0"/>
              <a:t>PUT TITLE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ea typeface="Arial" panose="020B0604020202020204" pitchFamily="34" charset="0"/>
              </a:rPr>
              <a:t>BusinessPlan</a:t>
            </a:r>
            <a:r>
              <a:rPr lang="en-US" altLang="zh-CN" sz="990" dirty="0">
                <a:solidFill>
                  <a:schemeClr val="accent4"/>
                </a:solidFill>
                <a:ea typeface="Arial" panose="020B0604020202020204" pitchFamily="34" charset="0"/>
              </a:rPr>
              <a:t> </a:t>
            </a:r>
            <a:r>
              <a:rPr lang="en-US" altLang="zh-CN" sz="990" b="1" dirty="0">
                <a:solidFill>
                  <a:schemeClr val="accent3">
                    <a:lumMod val="75000"/>
                  </a:schemeClr>
                </a:solidFill>
                <a:ea typeface="Arial" panose="020B0604020202020204" pitchFamily="34" charset="0"/>
              </a:rPr>
              <a:t>PPT Template</a:t>
            </a:r>
            <a:endParaRPr lang="zh-CN" altLang="en-US" sz="990" b="1" dirty="0">
              <a:solidFill>
                <a:schemeClr val="accent3">
                  <a:lumMod val="75000"/>
                </a:schemeClr>
              </a:solidFill>
              <a:ea typeface="Arial" panose="020B0604020202020204" pitchFamily="34" charset="0"/>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ea typeface="Arial" panose="020B0604020202020204" pitchFamily="34" charset="0"/>
            </a:endParaRPr>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latin typeface="Arial" panose="020B0604020202020204" pitchFamily="34" charset="0"/>
                <a:ea typeface="Arial" panose="020B0604020202020204" pitchFamily="34" charset="0"/>
              </a:rPr>
            </a:fld>
            <a:endParaRPr lang="zh-CN" altLang="en-US" sz="1080" dirty="0">
              <a:latin typeface="Arial" panose="020B0604020202020204" pitchFamily="34" charset="0"/>
              <a:ea typeface="Arial" panose="020B0604020202020204" pitchFamily="34" charset="0"/>
            </a:endParaRPr>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230.xml"/><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34.xml"/><Relationship Id="rId4" Type="http://schemas.openxmlformats.org/officeDocument/2006/relationships/image" Target="../media/image1.jpeg"/><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52.xml"/><Relationship Id="rId2" Type="http://schemas.openxmlformats.org/officeDocument/2006/relationships/image" Target="../media/image7.png"/><Relationship Id="rId1" Type="http://schemas.openxmlformats.org/officeDocument/2006/relationships/tags" Target="../tags/tag25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254.xml"/><Relationship Id="rId2" Type="http://schemas.openxmlformats.org/officeDocument/2006/relationships/image" Target="../media/image8.png"/><Relationship Id="rId1" Type="http://schemas.openxmlformats.org/officeDocument/2006/relationships/tags" Target="../tags/tag25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tags" Target="../tags/tag256.xml"/><Relationship Id="rId2" Type="http://schemas.openxmlformats.org/officeDocument/2006/relationships/image" Target="../media/image9.png"/><Relationship Id="rId1" Type="http://schemas.openxmlformats.org/officeDocument/2006/relationships/tags" Target="../tags/tag25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258.xml"/><Relationship Id="rId2" Type="http://schemas.openxmlformats.org/officeDocument/2006/relationships/image" Target="../media/image10.png"/><Relationship Id="rId1" Type="http://schemas.openxmlformats.org/officeDocument/2006/relationships/tags" Target="../tags/tag25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260.xml"/><Relationship Id="rId2" Type="http://schemas.openxmlformats.org/officeDocument/2006/relationships/image" Target="../media/image11.png"/><Relationship Id="rId1" Type="http://schemas.openxmlformats.org/officeDocument/2006/relationships/tags" Target="../tags/tag25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tags" Target="../tags/tag262.xml"/><Relationship Id="rId1" Type="http://schemas.openxmlformats.org/officeDocument/2006/relationships/tags" Target="../tags/tag26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tags" Target="../tags/tag264.xml"/><Relationship Id="rId1" Type="http://schemas.openxmlformats.org/officeDocument/2006/relationships/tags" Target="../tags/tag26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266.xml"/><Relationship Id="rId1" Type="http://schemas.openxmlformats.org/officeDocument/2006/relationships/tags" Target="../tags/tag26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tags" Target="../tags/tag268.xml"/><Relationship Id="rId2" Type="http://schemas.openxmlformats.org/officeDocument/2006/relationships/image" Target="../media/image12.png"/><Relationship Id="rId1" Type="http://schemas.openxmlformats.org/officeDocument/2006/relationships/tags" Target="../tags/tag26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242.xml"/><Relationship Id="rId2" Type="http://schemas.openxmlformats.org/officeDocument/2006/relationships/image" Target="../media/image2.png"/><Relationship Id="rId1" Type="http://schemas.openxmlformats.org/officeDocument/2006/relationships/tags" Target="../tags/tag24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244.xml"/><Relationship Id="rId2" Type="http://schemas.openxmlformats.org/officeDocument/2006/relationships/image" Target="../media/image3.png"/><Relationship Id="rId1" Type="http://schemas.openxmlformats.org/officeDocument/2006/relationships/tags" Target="../tags/tag24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246.xml"/><Relationship Id="rId2" Type="http://schemas.openxmlformats.org/officeDocument/2006/relationships/image" Target="../media/image4.png"/><Relationship Id="rId1" Type="http://schemas.openxmlformats.org/officeDocument/2006/relationships/tags" Target="../tags/tag24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248.xml"/><Relationship Id="rId2" Type="http://schemas.openxmlformats.org/officeDocument/2006/relationships/image" Target="../media/image5.png"/><Relationship Id="rId1" Type="http://schemas.openxmlformats.org/officeDocument/2006/relationships/tags" Target="../tags/tag24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50.xml"/><Relationship Id="rId2" Type="http://schemas.openxmlformats.org/officeDocument/2006/relationships/image" Target="../media/image6.png"/><Relationship Id="rId1" Type="http://schemas.openxmlformats.org/officeDocument/2006/relationships/tags" Target="../tags/tag2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3959860" cy="1828800"/>
          </a:xfrm>
        </p:spPr>
        <p:txBody>
          <a:bodyPr>
            <a:normAutofit fontScale="90000"/>
          </a:bodyPr>
          <a:lstStyle/>
          <a:p>
            <a:r>
              <a:rPr lang="en-US" altLang="zh-CN"/>
              <a:t>Financial Sentiment Analysis</a:t>
            </a:r>
            <a:br>
              <a:rPr lang="en-US" altLang="zh-CN"/>
            </a:br>
            <a:endParaRPr lang="en-US" altLang="zh-CN"/>
          </a:p>
        </p:txBody>
      </p:sp>
      <p:sp>
        <p:nvSpPr>
          <p:cNvPr id="5" name="文本占位符 4"/>
          <p:cNvSpPr>
            <a:spLocks noGrp="1"/>
          </p:cNvSpPr>
          <p:nvPr>
            <p:ph type="body" sz="quarter" idx="13"/>
            <p:custDataLst>
              <p:tags r:id="rId2"/>
            </p:custDataLst>
          </p:nvPr>
        </p:nvSpPr>
        <p:spPr>
          <a:xfrm>
            <a:off x="586740" y="2257425"/>
            <a:ext cx="3956685" cy="4082415"/>
          </a:xfrm>
        </p:spPr>
        <p:txBody>
          <a:bodyPr>
            <a:normAutofit/>
          </a:bodyPr>
          <a:lstStyle/>
          <a:p>
            <a:pPr marL="285750" indent="-285750">
              <a:lnSpc>
                <a:spcPct val="140000"/>
              </a:lnSpc>
              <a:buFont typeface="Arial" panose="020B0604020202020204" pitchFamily="34" charset="0"/>
              <a:buChar char="•"/>
            </a:pPr>
            <a:r>
              <a:rPr lang="en-US" altLang="zh-CN"/>
              <a:t>The business objective is get sentiment analysis of financial statements and gauge its impact i.e. positive,negative or neutral on the business and government.</a:t>
            </a:r>
            <a:endParaRPr lang="en-US" altLang="zh-CN"/>
          </a:p>
          <a:p>
            <a:pPr marL="285750" indent="-285750">
              <a:lnSpc>
                <a:spcPct val="140000"/>
              </a:lnSpc>
              <a:buFont typeface="Arial" panose="020B0604020202020204" pitchFamily="34" charset="0"/>
              <a:buChar char="•"/>
            </a:pPr>
            <a:r>
              <a:rPr lang="en-US" altLang="zh-CN"/>
              <a:t>Text procressing and data transformation using python</a:t>
            </a:r>
            <a:endParaRPr lang="en-US" altLang="zh-CN"/>
          </a:p>
          <a:p>
            <a:pPr marL="285750" indent="-285750">
              <a:lnSpc>
                <a:spcPct val="140000"/>
              </a:lnSpc>
              <a:buFont typeface="Arial" panose="020B0604020202020204" pitchFamily="34" charset="0"/>
              <a:buChar char="•"/>
            </a:pPr>
            <a:r>
              <a:rPr lang="en-US" altLang="zh-CN"/>
              <a:t>Model building and deployment using streamlit</a:t>
            </a:r>
            <a:endParaRPr lang="en-US" altLang="zh-CN"/>
          </a:p>
          <a:p>
            <a:pPr marL="285750" indent="-285750">
              <a:lnSpc>
                <a:spcPct val="140000"/>
              </a:lnSpc>
              <a:buFont typeface="Arial" panose="020B0604020202020204" pitchFamily="34" charset="0"/>
              <a:buChar char="•"/>
            </a:pPr>
            <a:endParaRPr lang="en-US" altLang="zh-CN"/>
          </a:p>
          <a:p>
            <a:pPr marL="285750" indent="-285750">
              <a:lnSpc>
                <a:spcPct val="140000"/>
              </a:lnSpc>
            </a:pPr>
            <a:endParaRPr lang="en-US" altLang="zh-CN"/>
          </a:p>
        </p:txBody>
      </p:sp>
      <p:pic>
        <p:nvPicPr>
          <p:cNvPr id="6" name="内容占位符 5" descr="C:\Users\Lenovo\Downloads\sentiment-analysis.jpgsentiment-analysis"/>
          <p:cNvPicPr>
            <a:picLocks noGrp="1" noChangeAspect="1"/>
          </p:cNvPicPr>
          <p:nvPr>
            <p:ph sz="quarter" idx="14"/>
            <p:custDataLst>
              <p:tags r:id="rId3"/>
            </p:custDataLst>
          </p:nvPr>
        </p:nvPicPr>
        <p:blipFill>
          <a:blip r:embed="rId4"/>
          <a:srcRect/>
          <a:stretch>
            <a:fillRect/>
          </a:stretch>
        </p:blipFill>
        <p:spPr>
          <a:xfrm>
            <a:off x="5233035" y="1235710"/>
            <a:ext cx="6214745" cy="4156710"/>
          </a:xfrm>
          <a:prstGeom prst="rect">
            <a:avLst/>
          </a:prstGeom>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Word Cloud for Negative Sentiment</a:t>
            </a:r>
            <a:endParaRPr lang="en-US" altLang="zh-CN" dirty="0">
              <a:cs typeface="Arial" panose="020B0604020202020204" pitchFamily="34" charset="0"/>
            </a:endParaRPr>
          </a:p>
        </p:txBody>
      </p:sp>
      <p:pic>
        <p:nvPicPr>
          <p:cNvPr id="5" name="Content Placeholder 4"/>
          <p:cNvPicPr>
            <a:picLocks noChangeAspect="1"/>
          </p:cNvPicPr>
          <p:nvPr>
            <p:ph sz="quarter" idx="13"/>
          </p:nvPr>
        </p:nvPicPr>
        <p:blipFill>
          <a:blip r:embed="rId2"/>
          <a:stretch>
            <a:fillRect/>
          </a:stretch>
        </p:blipFill>
        <p:spPr>
          <a:xfrm>
            <a:off x="2609215" y="2163445"/>
            <a:ext cx="7583805" cy="374904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Top 20 words before removing Stopwords</a:t>
            </a:r>
            <a:endParaRPr lang="en-US" altLang="zh-CN" dirty="0">
              <a:cs typeface="Arial" panose="020B0604020202020204" pitchFamily="34" charset="0"/>
            </a:endParaRPr>
          </a:p>
        </p:txBody>
      </p:sp>
      <p:pic>
        <p:nvPicPr>
          <p:cNvPr id="4" name="Content Placeholder 3"/>
          <p:cNvPicPr>
            <a:picLocks noChangeAspect="1"/>
          </p:cNvPicPr>
          <p:nvPr>
            <p:ph sz="quarter" idx="13"/>
          </p:nvPr>
        </p:nvPicPr>
        <p:blipFill>
          <a:blip r:embed="rId2"/>
          <a:stretch>
            <a:fillRect/>
          </a:stretch>
        </p:blipFill>
        <p:spPr>
          <a:xfrm>
            <a:off x="3519170" y="2058035"/>
            <a:ext cx="5524500" cy="433895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Top 20 words after removing Stopwords</a:t>
            </a:r>
            <a:endParaRPr lang="en-US" altLang="zh-CN" dirty="0">
              <a:cs typeface="Arial" panose="020B0604020202020204" pitchFamily="34" charset="0"/>
            </a:endParaRPr>
          </a:p>
        </p:txBody>
      </p:sp>
      <p:pic>
        <p:nvPicPr>
          <p:cNvPr id="5" name="Content Placeholder 4"/>
          <p:cNvPicPr>
            <a:picLocks noChangeAspect="1"/>
          </p:cNvPicPr>
          <p:nvPr>
            <p:ph sz="quarter" idx="13"/>
          </p:nvPr>
        </p:nvPicPr>
        <p:blipFill>
          <a:blip r:embed="rId2"/>
          <a:stretch>
            <a:fillRect/>
          </a:stretch>
        </p:blipFill>
        <p:spPr>
          <a:xfrm>
            <a:off x="3607435" y="1973580"/>
            <a:ext cx="5321300" cy="426466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Length of the reviews</a:t>
            </a:r>
            <a:endParaRPr lang="en-US" altLang="zh-CN" dirty="0">
              <a:cs typeface="Arial" panose="020B0604020202020204" pitchFamily="34" charset="0"/>
            </a:endParaRPr>
          </a:p>
        </p:txBody>
      </p:sp>
      <p:pic>
        <p:nvPicPr>
          <p:cNvPr id="4" name="Content Placeholder 3"/>
          <p:cNvPicPr>
            <a:picLocks noChangeAspect="1"/>
          </p:cNvPicPr>
          <p:nvPr>
            <p:ph sz="quarter" idx="13"/>
          </p:nvPr>
        </p:nvPicPr>
        <p:blipFill>
          <a:blip r:embed="rId2"/>
          <a:stretch>
            <a:fillRect/>
          </a:stretch>
        </p:blipFill>
        <p:spPr>
          <a:xfrm>
            <a:off x="2887345" y="2163445"/>
            <a:ext cx="7605395" cy="40855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Word Counts</a:t>
            </a:r>
            <a:endParaRPr lang="en-US" altLang="zh-CN" dirty="0">
              <a:cs typeface="Arial" panose="020B0604020202020204" pitchFamily="34" charset="0"/>
            </a:endParaRPr>
          </a:p>
        </p:txBody>
      </p:sp>
      <p:pic>
        <p:nvPicPr>
          <p:cNvPr id="5" name="Content Placeholder 4"/>
          <p:cNvPicPr>
            <a:picLocks noChangeAspect="1"/>
          </p:cNvPicPr>
          <p:nvPr>
            <p:ph sz="quarter" idx="13"/>
          </p:nvPr>
        </p:nvPicPr>
        <p:blipFill>
          <a:blip r:embed="rId2"/>
          <a:stretch>
            <a:fillRect/>
          </a:stretch>
        </p:blipFill>
        <p:spPr>
          <a:xfrm>
            <a:off x="2543175" y="1972310"/>
            <a:ext cx="7825105" cy="421767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Feature Extraction</a:t>
            </a:r>
            <a:endParaRPr lang="en-US" altLang="zh-CN" dirty="0">
              <a:cs typeface="Arial" panose="020B0604020202020204" pitchFamily="34" charset="0"/>
            </a:endParaRPr>
          </a:p>
        </p:txBody>
      </p:sp>
      <p:sp>
        <p:nvSpPr>
          <p:cNvPr id="2" name="Content Placeholder 1"/>
          <p:cNvSpPr/>
          <p:nvPr>
            <p:ph sz="quarter" idx="13"/>
          </p:nvPr>
        </p:nvSpPr>
        <p:spPr/>
        <p:txBody>
          <a:bodyPr/>
          <a:p>
            <a:pPr marL="285750" indent="-285750">
              <a:buFont typeface="Arial" panose="020B0604020202020204" pitchFamily="34" charset="0"/>
              <a:buChar char="•"/>
            </a:pPr>
            <a:r>
              <a:rPr lang="en-US"/>
              <a:t>In the Feature Extraction we converted the text data in vectors using TF-IDF including uni-grams,bi-grams and tri-grams. </a:t>
            </a:r>
            <a:endParaRPr lang="en-US"/>
          </a:p>
          <a:p>
            <a:pPr marL="285750" indent="-285750">
              <a:buFont typeface="Arial" panose="020B0604020202020204" pitchFamily="34" charset="0"/>
              <a:buChar char="•"/>
            </a:pPr>
            <a:r>
              <a:rPr lang="en-US"/>
              <a:t>Converted the vectors into arrays.</a:t>
            </a:r>
            <a:endParaRPr 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Model Building</a:t>
            </a:r>
            <a:endParaRPr lang="en-US" altLang="zh-CN" dirty="0">
              <a:cs typeface="Arial" panose="020B0604020202020204" pitchFamily="34" charset="0"/>
            </a:endParaRPr>
          </a:p>
        </p:txBody>
      </p:sp>
      <p:sp>
        <p:nvSpPr>
          <p:cNvPr id="2" name="Content Placeholder 1"/>
          <p:cNvSpPr/>
          <p:nvPr>
            <p:ph sz="quarter" idx="13"/>
          </p:nvPr>
        </p:nvSpPr>
        <p:spPr/>
        <p:txBody>
          <a:bodyPr/>
          <a:p>
            <a:pPr marL="285750" indent="-285750">
              <a:buFont typeface="Arial" panose="020B0604020202020204" pitchFamily="34" charset="0"/>
              <a:buChar char="•"/>
            </a:pPr>
            <a:r>
              <a:rPr lang="en-US"/>
              <a:t>In the Model Building we built different models such as Naive bayes classifier, Decision tree classifer, Random Forest, Support Vectors classifier, KNN, Logistic regression and LSTM.</a:t>
            </a:r>
            <a:endParaRPr lang="en-US"/>
          </a:p>
          <a:p>
            <a:pPr marL="285750" indent="-285750">
              <a:buFont typeface="Arial" panose="020B0604020202020204" pitchFamily="34" charset="0"/>
              <a:buChar char="•"/>
            </a:pPr>
            <a:r>
              <a:rPr lang="en-US"/>
              <a:t>We balanced the classes using class_weights </a:t>
            </a:r>
            <a:endParaRPr 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430" y="644525"/>
            <a:ext cx="9626600" cy="565785"/>
          </a:xfrm>
          <a:noFill/>
          <a:extLst>
            <a:ext uri="{909E8E84-426E-40DD-AFC4-6F175D3DCCD1}">
              <a14:hiddenFill xmlns:a14="http://schemas.microsoft.com/office/drawing/2010/main">
                <a:solidFill>
                  <a:schemeClr val="accent2"/>
                </a:solidFill>
              </a14:hiddenFill>
            </a:ext>
          </a:extLst>
        </p:spPr>
        <p:txBody>
          <a:bodyPr>
            <a:normAutofit fontScale="90000"/>
          </a:bodyPr>
          <a:lstStyle/>
          <a:p>
            <a:r>
              <a:rPr lang="en-US" altLang="zh-CN" dirty="0">
                <a:cs typeface="Arial" panose="020B0604020202020204" pitchFamily="34" charset="0"/>
              </a:rPr>
              <a:t>Model Building</a:t>
            </a:r>
            <a:endParaRPr lang="en-US" altLang="zh-CN" dirty="0">
              <a:cs typeface="Arial" panose="020B0604020202020204" pitchFamily="34" charset="0"/>
            </a:endParaRPr>
          </a:p>
        </p:txBody>
      </p:sp>
      <p:graphicFrame>
        <p:nvGraphicFramePr>
          <p:cNvPr id="4" name="Content Placeholder 3"/>
          <p:cNvGraphicFramePr/>
          <p:nvPr>
            <p:ph sz="quarter" idx="13"/>
          </p:nvPr>
        </p:nvGraphicFramePr>
        <p:xfrm>
          <a:off x="691515" y="1209675"/>
          <a:ext cx="10833735" cy="5212080"/>
        </p:xfrm>
        <a:graphic>
          <a:graphicData uri="http://schemas.openxmlformats.org/drawingml/2006/table">
            <a:tbl>
              <a:tblPr firstRow="1" bandRow="1">
                <a:tableStyleId>{5C22544A-7EE6-4342-B048-85BDC9FD1C3A}</a:tableStyleId>
              </a:tblPr>
              <a:tblGrid>
                <a:gridCol w="1336040"/>
                <a:gridCol w="950595"/>
                <a:gridCol w="948055"/>
                <a:gridCol w="951230"/>
                <a:gridCol w="950595"/>
                <a:gridCol w="948690"/>
                <a:gridCol w="902970"/>
                <a:gridCol w="1005840"/>
                <a:gridCol w="971550"/>
                <a:gridCol w="917575"/>
                <a:gridCol w="950595"/>
              </a:tblGrid>
              <a:tr h="640080">
                <a:tc>
                  <a:txBody>
                    <a:bodyPr/>
                    <a:p>
                      <a:pPr>
                        <a:buNone/>
                      </a:pPr>
                      <a:endParaRPr lang="en-US"/>
                    </a:p>
                  </a:txBody>
                  <a:tcPr/>
                </a:tc>
                <a:tc gridSpan="3">
                  <a:txBody>
                    <a:bodyPr/>
                    <a:p>
                      <a:pPr>
                        <a:buNone/>
                      </a:pPr>
                      <a:r>
                        <a:rPr lang="en-US"/>
                        <a:t>Precision</a:t>
                      </a:r>
                      <a:endParaRPr lang="en-US"/>
                    </a:p>
                  </a:txBody>
                  <a:tcPr/>
                </a:tc>
                <a:tc hMerge="1">
                  <a:tcPr/>
                </a:tc>
                <a:tc hMerge="1">
                  <a:tcPr/>
                </a:tc>
                <a:tc gridSpan="3">
                  <a:txBody>
                    <a:bodyPr/>
                    <a:p>
                      <a:pPr>
                        <a:buNone/>
                      </a:pPr>
                      <a:r>
                        <a:rPr lang="en-US"/>
                        <a:t>Recall</a:t>
                      </a:r>
                      <a:endParaRPr lang="en-US"/>
                    </a:p>
                  </a:txBody>
                  <a:tcPr/>
                </a:tc>
                <a:tc hMerge="1">
                  <a:tcPr/>
                </a:tc>
                <a:tc hMerge="1">
                  <a:tcPr/>
                </a:tc>
                <a:tc gridSpan="3">
                  <a:txBody>
                    <a:bodyPr/>
                    <a:p>
                      <a:pPr>
                        <a:buNone/>
                      </a:pPr>
                      <a:r>
                        <a:rPr lang="en-US"/>
                        <a:t>F1 scores</a:t>
                      </a:r>
                      <a:endParaRPr lang="en-US"/>
                    </a:p>
                  </a:txBody>
                  <a:tcPr/>
                </a:tc>
                <a:tc hMerge="1">
                  <a:tcPr/>
                </a:tc>
                <a:tc hMerge="1">
                  <a:tcPr/>
                </a:tc>
                <a:tc>
                  <a:txBody>
                    <a:bodyPr/>
                    <a:p>
                      <a:pPr>
                        <a:buNone/>
                      </a:pPr>
                      <a:r>
                        <a:rPr lang="en-US"/>
                        <a:t>Accuracy</a:t>
                      </a:r>
                      <a:endParaRPr lang="en-US"/>
                    </a:p>
                  </a:txBody>
                  <a:tcPr/>
                </a:tc>
              </a:tr>
              <a:tr h="640080">
                <a:tc>
                  <a:txBody>
                    <a:bodyPr/>
                    <a:p>
                      <a:pPr>
                        <a:buNone/>
                      </a:pPr>
                      <a:endParaRPr lang="en-US"/>
                    </a:p>
                  </a:txBody>
                  <a:tcPr/>
                </a:tc>
                <a:tc>
                  <a:txBody>
                    <a:bodyPr/>
                    <a:p>
                      <a:pPr>
                        <a:buNone/>
                      </a:pPr>
                      <a:r>
                        <a:rPr lang="en-US"/>
                        <a:t>Positive</a:t>
                      </a:r>
                      <a:endParaRPr lang="en-US"/>
                    </a:p>
                  </a:txBody>
                  <a:tcPr/>
                </a:tc>
                <a:tc>
                  <a:txBody>
                    <a:bodyPr/>
                    <a:p>
                      <a:pPr>
                        <a:buNone/>
                      </a:pPr>
                      <a:r>
                        <a:rPr lang="en-US"/>
                        <a:t>neutral</a:t>
                      </a:r>
                      <a:endParaRPr lang="en-US"/>
                    </a:p>
                  </a:txBody>
                  <a:tcPr/>
                </a:tc>
                <a:tc>
                  <a:txBody>
                    <a:bodyPr/>
                    <a:p>
                      <a:pPr>
                        <a:buNone/>
                      </a:pPr>
                      <a:r>
                        <a:rPr lang="en-US"/>
                        <a:t>negative</a:t>
                      </a:r>
                      <a:endParaRPr lang="en-US"/>
                    </a:p>
                  </a:txBody>
                  <a:tcPr/>
                </a:tc>
                <a:tc>
                  <a:txBody>
                    <a:bodyPr/>
                    <a:p>
                      <a:pPr>
                        <a:buNone/>
                      </a:pPr>
                      <a:r>
                        <a:rPr lang="en-US"/>
                        <a:t>positive</a:t>
                      </a:r>
                      <a:endParaRPr lang="en-US"/>
                    </a:p>
                  </a:txBody>
                  <a:tcPr/>
                </a:tc>
                <a:tc>
                  <a:txBody>
                    <a:bodyPr/>
                    <a:p>
                      <a:pPr>
                        <a:buNone/>
                      </a:pPr>
                      <a:r>
                        <a:rPr lang="en-US"/>
                        <a:t>neutral</a:t>
                      </a:r>
                      <a:endParaRPr lang="en-US"/>
                    </a:p>
                  </a:txBody>
                  <a:tcPr/>
                </a:tc>
                <a:tc>
                  <a:txBody>
                    <a:bodyPr/>
                    <a:p>
                      <a:pPr>
                        <a:buNone/>
                      </a:pPr>
                      <a:r>
                        <a:rPr lang="en-US"/>
                        <a:t>negative</a:t>
                      </a:r>
                      <a:endParaRPr lang="en-US"/>
                    </a:p>
                  </a:txBody>
                  <a:tcPr/>
                </a:tc>
                <a:tc>
                  <a:txBody>
                    <a:bodyPr/>
                    <a:p>
                      <a:pPr>
                        <a:buNone/>
                      </a:pPr>
                      <a:r>
                        <a:rPr lang="en-US"/>
                        <a:t>positive</a:t>
                      </a:r>
                      <a:endParaRPr lang="en-US"/>
                    </a:p>
                  </a:txBody>
                  <a:tcPr/>
                </a:tc>
                <a:tc>
                  <a:txBody>
                    <a:bodyPr/>
                    <a:p>
                      <a:pPr>
                        <a:buNone/>
                      </a:pPr>
                      <a:r>
                        <a:rPr lang="en-US"/>
                        <a:t>neutral</a:t>
                      </a:r>
                      <a:endParaRPr lang="en-US"/>
                    </a:p>
                  </a:txBody>
                  <a:tcPr/>
                </a:tc>
                <a:tc>
                  <a:txBody>
                    <a:bodyPr/>
                    <a:p>
                      <a:pPr>
                        <a:buNone/>
                      </a:pPr>
                      <a:r>
                        <a:rPr lang="en-US"/>
                        <a:t>negative</a:t>
                      </a:r>
                      <a:endParaRPr lang="en-US"/>
                    </a:p>
                  </a:txBody>
                  <a:tcPr/>
                </a:tc>
                <a:tc>
                  <a:txBody>
                    <a:bodyPr/>
                    <a:p>
                      <a:pPr>
                        <a:buNone/>
                      </a:pPr>
                      <a:endParaRPr lang="en-US"/>
                    </a:p>
                  </a:txBody>
                  <a:tcPr/>
                </a:tc>
              </a:tr>
              <a:tr h="640080">
                <a:tc>
                  <a:txBody>
                    <a:bodyPr/>
                    <a:p>
                      <a:pPr>
                        <a:buNone/>
                      </a:pPr>
                      <a:r>
                        <a:rPr lang="en-US"/>
                        <a:t>Naive Bayes</a:t>
                      </a:r>
                      <a:endParaRPr lang="en-US"/>
                    </a:p>
                  </a:txBody>
                  <a:tcPr/>
                </a:tc>
                <a:tc>
                  <a:txBody>
                    <a:bodyPr/>
                    <a:p>
                      <a:pPr>
                        <a:buNone/>
                      </a:pPr>
                      <a:r>
                        <a:rPr lang="en-US"/>
                        <a:t>0.68</a:t>
                      </a:r>
                      <a:endParaRPr lang="en-US"/>
                    </a:p>
                  </a:txBody>
                  <a:tcPr/>
                </a:tc>
                <a:tc>
                  <a:txBody>
                    <a:bodyPr/>
                    <a:p>
                      <a:pPr>
                        <a:buNone/>
                      </a:pPr>
                      <a:r>
                        <a:rPr lang="en-US"/>
                        <a:t>0.73</a:t>
                      </a:r>
                      <a:endParaRPr lang="en-US"/>
                    </a:p>
                  </a:txBody>
                  <a:tcPr/>
                </a:tc>
                <a:tc>
                  <a:txBody>
                    <a:bodyPr/>
                    <a:p>
                      <a:pPr>
                        <a:buNone/>
                      </a:pPr>
                      <a:r>
                        <a:rPr lang="en-US"/>
                        <a:t>0.44</a:t>
                      </a:r>
                      <a:endParaRPr lang="en-US"/>
                    </a:p>
                  </a:txBody>
                  <a:tcPr/>
                </a:tc>
                <a:tc>
                  <a:txBody>
                    <a:bodyPr/>
                    <a:p>
                      <a:pPr>
                        <a:buNone/>
                      </a:pPr>
                      <a:r>
                        <a:rPr lang="en-US"/>
                        <a:t>0.62</a:t>
                      </a:r>
                      <a:endParaRPr lang="en-US"/>
                    </a:p>
                  </a:txBody>
                  <a:tcPr/>
                </a:tc>
                <a:tc>
                  <a:txBody>
                    <a:bodyPr/>
                    <a:p>
                      <a:pPr>
                        <a:buNone/>
                      </a:pPr>
                      <a:r>
                        <a:rPr lang="en-US"/>
                        <a:t>0.89</a:t>
                      </a:r>
                      <a:endParaRPr lang="en-US"/>
                    </a:p>
                  </a:txBody>
                  <a:tcPr/>
                </a:tc>
                <a:tc>
                  <a:txBody>
                    <a:bodyPr/>
                    <a:p>
                      <a:pPr>
                        <a:buNone/>
                      </a:pPr>
                      <a:r>
                        <a:rPr lang="en-US"/>
                        <a:t>0.15</a:t>
                      </a:r>
                      <a:endParaRPr lang="en-US"/>
                    </a:p>
                  </a:txBody>
                  <a:tcPr/>
                </a:tc>
                <a:tc>
                  <a:txBody>
                    <a:bodyPr/>
                    <a:p>
                      <a:pPr>
                        <a:buNone/>
                      </a:pPr>
                      <a:r>
                        <a:rPr lang="en-US"/>
                        <a:t>0.65</a:t>
                      </a:r>
                      <a:endParaRPr lang="en-US"/>
                    </a:p>
                    <a:p>
                      <a:pPr>
                        <a:buNone/>
                      </a:pPr>
                      <a:endParaRPr lang="en-US"/>
                    </a:p>
                  </a:txBody>
                  <a:tcPr/>
                </a:tc>
                <a:tc>
                  <a:txBody>
                    <a:bodyPr/>
                    <a:p>
                      <a:pPr>
                        <a:buNone/>
                      </a:pPr>
                      <a:r>
                        <a:rPr lang="en-US"/>
                        <a:t>0.80</a:t>
                      </a:r>
                      <a:endParaRPr lang="en-US"/>
                    </a:p>
                  </a:txBody>
                  <a:tcPr/>
                </a:tc>
                <a:tc>
                  <a:txBody>
                    <a:bodyPr/>
                    <a:p>
                      <a:pPr>
                        <a:buNone/>
                      </a:pPr>
                      <a:r>
                        <a:rPr lang="en-US"/>
                        <a:t>0.23</a:t>
                      </a:r>
                      <a:endParaRPr lang="en-US"/>
                    </a:p>
                  </a:txBody>
                  <a:tcPr/>
                </a:tc>
                <a:tc>
                  <a:txBody>
                    <a:bodyPr/>
                    <a:p>
                      <a:pPr>
                        <a:buNone/>
                      </a:pPr>
                      <a:r>
                        <a:rPr lang="en-US"/>
                        <a:t>0.70</a:t>
                      </a:r>
                      <a:endParaRPr lang="en-US"/>
                    </a:p>
                  </a:txBody>
                  <a:tcPr/>
                </a:tc>
              </a:tr>
              <a:tr h="640080">
                <a:tc>
                  <a:txBody>
                    <a:bodyPr/>
                    <a:p>
                      <a:pPr>
                        <a:buNone/>
                      </a:pPr>
                      <a:r>
                        <a:rPr lang="en-US"/>
                        <a:t>Random Forest</a:t>
                      </a:r>
                      <a:endParaRPr lang="en-US"/>
                    </a:p>
                  </a:txBody>
                  <a:tcPr/>
                </a:tc>
                <a:tc>
                  <a:txBody>
                    <a:bodyPr/>
                    <a:p>
                      <a:pPr>
                        <a:buNone/>
                      </a:pPr>
                      <a:r>
                        <a:rPr lang="en-US"/>
                        <a:t>0.72</a:t>
                      </a:r>
                      <a:endParaRPr lang="en-US"/>
                    </a:p>
                  </a:txBody>
                  <a:tcPr/>
                </a:tc>
                <a:tc>
                  <a:txBody>
                    <a:bodyPr/>
                    <a:p>
                      <a:pPr>
                        <a:buNone/>
                      </a:pPr>
                      <a:r>
                        <a:rPr lang="en-US"/>
                        <a:t>0.70</a:t>
                      </a:r>
                      <a:endParaRPr lang="en-US"/>
                    </a:p>
                  </a:txBody>
                  <a:tcPr/>
                </a:tc>
                <a:tc>
                  <a:txBody>
                    <a:bodyPr/>
                    <a:p>
                      <a:pPr>
                        <a:buNone/>
                      </a:pPr>
                      <a:r>
                        <a:rPr lang="en-US"/>
                        <a:t>0.23</a:t>
                      </a:r>
                      <a:endParaRPr lang="en-US"/>
                    </a:p>
                  </a:txBody>
                  <a:tcPr/>
                </a:tc>
                <a:tc>
                  <a:txBody>
                    <a:bodyPr/>
                    <a:p>
                      <a:pPr>
                        <a:buNone/>
                      </a:pPr>
                      <a:r>
                        <a:rPr lang="en-US"/>
                        <a:t>0.59</a:t>
                      </a:r>
                      <a:endParaRPr lang="en-US"/>
                    </a:p>
                  </a:txBody>
                  <a:tcPr/>
                </a:tc>
                <a:tc>
                  <a:txBody>
                    <a:bodyPr/>
                    <a:p>
                      <a:pPr>
                        <a:buNone/>
                      </a:pPr>
                      <a:r>
                        <a:rPr lang="en-US"/>
                        <a:t>0.81</a:t>
                      </a:r>
                      <a:endParaRPr lang="en-US"/>
                    </a:p>
                  </a:txBody>
                  <a:tcPr/>
                </a:tc>
                <a:tc>
                  <a:txBody>
                    <a:bodyPr/>
                    <a:p>
                      <a:pPr>
                        <a:buNone/>
                      </a:pPr>
                      <a:r>
                        <a:rPr lang="en-US"/>
                        <a:t>0.17</a:t>
                      </a:r>
                      <a:endParaRPr lang="en-US"/>
                    </a:p>
                  </a:txBody>
                  <a:tcPr/>
                </a:tc>
                <a:tc>
                  <a:txBody>
                    <a:bodyPr/>
                    <a:p>
                      <a:pPr>
                        <a:buNone/>
                      </a:pPr>
                      <a:r>
                        <a:rPr lang="en-US"/>
                        <a:t>0.65</a:t>
                      </a:r>
                      <a:endParaRPr lang="en-US"/>
                    </a:p>
                  </a:txBody>
                  <a:tcPr/>
                </a:tc>
                <a:tc>
                  <a:txBody>
                    <a:bodyPr/>
                    <a:p>
                      <a:pPr>
                        <a:buNone/>
                      </a:pPr>
                      <a:r>
                        <a:rPr lang="en-US"/>
                        <a:t>0.75</a:t>
                      </a:r>
                      <a:endParaRPr lang="en-US"/>
                    </a:p>
                  </a:txBody>
                  <a:tcPr/>
                </a:tc>
                <a:tc>
                  <a:txBody>
                    <a:bodyPr/>
                    <a:p>
                      <a:pPr>
                        <a:buNone/>
                      </a:pPr>
                      <a:r>
                        <a:rPr lang="en-US"/>
                        <a:t>0.20</a:t>
                      </a:r>
                      <a:endParaRPr lang="en-US"/>
                    </a:p>
                  </a:txBody>
                  <a:tcPr/>
                </a:tc>
                <a:tc>
                  <a:txBody>
                    <a:bodyPr/>
                    <a:p>
                      <a:pPr>
                        <a:buNone/>
                      </a:pPr>
                      <a:r>
                        <a:rPr lang="en-US"/>
                        <a:t>0.69</a:t>
                      </a:r>
                      <a:endParaRPr lang="en-US"/>
                    </a:p>
                  </a:txBody>
                  <a:tcPr/>
                </a:tc>
              </a:tr>
              <a:tr h="365760">
                <a:tc>
                  <a:txBody>
                    <a:bodyPr/>
                    <a:p>
                      <a:pPr>
                        <a:buNone/>
                      </a:pPr>
                      <a:r>
                        <a:rPr lang="en-US"/>
                        <a:t>SVC</a:t>
                      </a:r>
                      <a:endParaRPr lang="en-US"/>
                    </a:p>
                  </a:txBody>
                  <a:tcPr/>
                </a:tc>
                <a:tc>
                  <a:txBody>
                    <a:bodyPr/>
                    <a:p>
                      <a:pPr>
                        <a:buNone/>
                      </a:pPr>
                      <a:r>
                        <a:rPr lang="en-US"/>
                        <a:t>0.70</a:t>
                      </a:r>
                      <a:endParaRPr lang="en-US"/>
                    </a:p>
                  </a:txBody>
                  <a:tcPr/>
                </a:tc>
                <a:tc>
                  <a:txBody>
                    <a:bodyPr/>
                    <a:p>
                      <a:pPr>
                        <a:buNone/>
                      </a:pPr>
                      <a:r>
                        <a:rPr lang="en-US"/>
                        <a:t>0.81</a:t>
                      </a:r>
                      <a:endParaRPr lang="en-US"/>
                    </a:p>
                  </a:txBody>
                  <a:tcPr/>
                </a:tc>
                <a:tc>
                  <a:txBody>
                    <a:bodyPr/>
                    <a:p>
                      <a:pPr>
                        <a:buNone/>
                      </a:pPr>
                      <a:r>
                        <a:rPr lang="en-US"/>
                        <a:t>0.39</a:t>
                      </a:r>
                      <a:endParaRPr lang="en-US"/>
                    </a:p>
                  </a:txBody>
                  <a:tcPr/>
                </a:tc>
                <a:tc>
                  <a:txBody>
                    <a:bodyPr/>
                    <a:p>
                      <a:pPr>
                        <a:buNone/>
                      </a:pPr>
                      <a:r>
                        <a:rPr lang="en-US"/>
                        <a:t>0.67</a:t>
                      </a:r>
                      <a:endParaRPr lang="en-US"/>
                    </a:p>
                  </a:txBody>
                  <a:tcPr/>
                </a:tc>
                <a:tc>
                  <a:txBody>
                    <a:bodyPr/>
                    <a:p>
                      <a:pPr>
                        <a:buNone/>
                      </a:pPr>
                      <a:r>
                        <a:rPr lang="en-US"/>
                        <a:t>0.73</a:t>
                      </a:r>
                      <a:endParaRPr lang="en-US"/>
                    </a:p>
                  </a:txBody>
                  <a:tcPr/>
                </a:tc>
                <a:tc>
                  <a:txBody>
                    <a:bodyPr/>
                    <a:p>
                      <a:pPr>
                        <a:buNone/>
                      </a:pPr>
                      <a:r>
                        <a:rPr lang="en-US"/>
                        <a:t>0.59</a:t>
                      </a:r>
                      <a:endParaRPr lang="en-US"/>
                    </a:p>
                  </a:txBody>
                  <a:tcPr/>
                </a:tc>
                <a:tc>
                  <a:txBody>
                    <a:bodyPr/>
                    <a:p>
                      <a:pPr>
                        <a:buNone/>
                      </a:pPr>
                      <a:r>
                        <a:rPr lang="en-US"/>
                        <a:t>0.69</a:t>
                      </a:r>
                      <a:endParaRPr lang="en-US"/>
                    </a:p>
                  </a:txBody>
                  <a:tcPr/>
                </a:tc>
                <a:tc>
                  <a:txBody>
                    <a:bodyPr/>
                    <a:p>
                      <a:pPr>
                        <a:buNone/>
                      </a:pPr>
                      <a:r>
                        <a:rPr lang="en-US"/>
                        <a:t>0.77</a:t>
                      </a:r>
                      <a:endParaRPr lang="en-US"/>
                    </a:p>
                  </a:txBody>
                  <a:tcPr/>
                </a:tc>
                <a:tc>
                  <a:txBody>
                    <a:bodyPr/>
                    <a:p>
                      <a:pPr>
                        <a:buNone/>
                      </a:pPr>
                      <a:r>
                        <a:rPr lang="en-US"/>
                        <a:t>0.47</a:t>
                      </a:r>
                      <a:endParaRPr lang="en-US"/>
                    </a:p>
                  </a:txBody>
                  <a:tcPr/>
                </a:tc>
                <a:tc>
                  <a:txBody>
                    <a:bodyPr/>
                    <a:p>
                      <a:pPr>
                        <a:buNone/>
                      </a:pPr>
                      <a:r>
                        <a:rPr lang="en-US"/>
                        <a:t>0.69</a:t>
                      </a:r>
                      <a:endParaRPr lang="en-US"/>
                    </a:p>
                  </a:txBody>
                  <a:tcPr/>
                </a:tc>
              </a:tr>
              <a:tr h="914400">
                <a:tc>
                  <a:txBody>
                    <a:bodyPr/>
                    <a:p>
                      <a:pPr>
                        <a:buNone/>
                      </a:pPr>
                      <a:r>
                        <a:rPr lang="en-US"/>
                        <a:t>Logistic Regression</a:t>
                      </a:r>
                      <a:endParaRPr lang="en-US"/>
                    </a:p>
                  </a:txBody>
                  <a:tcPr/>
                </a:tc>
                <a:tc>
                  <a:txBody>
                    <a:bodyPr/>
                    <a:p>
                      <a:pPr>
                        <a:buNone/>
                      </a:pPr>
                      <a:r>
                        <a:rPr lang="en-US"/>
                        <a:t>0.70</a:t>
                      </a:r>
                      <a:endParaRPr lang="en-US"/>
                    </a:p>
                  </a:txBody>
                  <a:tcPr/>
                </a:tc>
                <a:tc>
                  <a:txBody>
                    <a:bodyPr/>
                    <a:p>
                      <a:pPr>
                        <a:buNone/>
                      </a:pPr>
                      <a:r>
                        <a:rPr lang="en-US"/>
                        <a:t>0.81</a:t>
                      </a:r>
                      <a:endParaRPr lang="en-US"/>
                    </a:p>
                  </a:txBody>
                  <a:tcPr/>
                </a:tc>
                <a:tc>
                  <a:txBody>
                    <a:bodyPr/>
                    <a:p>
                      <a:pPr>
                        <a:buNone/>
                      </a:pPr>
                      <a:r>
                        <a:rPr lang="en-US"/>
                        <a:t>0.41</a:t>
                      </a:r>
                      <a:endParaRPr lang="en-US"/>
                    </a:p>
                  </a:txBody>
                  <a:tcPr/>
                </a:tc>
                <a:tc>
                  <a:txBody>
                    <a:bodyPr/>
                    <a:p>
                      <a:pPr>
                        <a:buNone/>
                      </a:pPr>
                      <a:r>
                        <a:rPr lang="en-US"/>
                        <a:t>0.68</a:t>
                      </a:r>
                      <a:endParaRPr lang="en-US"/>
                    </a:p>
                  </a:txBody>
                  <a:tcPr/>
                </a:tc>
                <a:tc>
                  <a:txBody>
                    <a:bodyPr/>
                    <a:p>
                      <a:pPr>
                        <a:buNone/>
                      </a:pPr>
                      <a:r>
                        <a:rPr lang="en-US"/>
                        <a:t>0.74</a:t>
                      </a:r>
                      <a:endParaRPr lang="en-US"/>
                    </a:p>
                  </a:txBody>
                  <a:tcPr/>
                </a:tc>
                <a:tc>
                  <a:txBody>
                    <a:bodyPr/>
                    <a:p>
                      <a:pPr>
                        <a:buNone/>
                      </a:pPr>
                      <a:r>
                        <a:rPr lang="en-US"/>
                        <a:t>0.56</a:t>
                      </a:r>
                      <a:endParaRPr lang="en-US"/>
                    </a:p>
                  </a:txBody>
                  <a:tcPr/>
                </a:tc>
                <a:tc>
                  <a:txBody>
                    <a:bodyPr/>
                    <a:p>
                      <a:pPr>
                        <a:buNone/>
                      </a:pPr>
                      <a:r>
                        <a:rPr lang="en-US"/>
                        <a:t>0.69</a:t>
                      </a:r>
                      <a:endParaRPr lang="en-US"/>
                    </a:p>
                  </a:txBody>
                  <a:tcPr/>
                </a:tc>
                <a:tc>
                  <a:txBody>
                    <a:bodyPr/>
                    <a:p>
                      <a:pPr>
                        <a:buNone/>
                      </a:pPr>
                      <a:r>
                        <a:rPr lang="en-US"/>
                        <a:t>0.78</a:t>
                      </a:r>
                      <a:endParaRPr lang="en-US"/>
                    </a:p>
                  </a:txBody>
                  <a:tcPr/>
                </a:tc>
                <a:tc>
                  <a:txBody>
                    <a:bodyPr/>
                    <a:p>
                      <a:pPr>
                        <a:buNone/>
                      </a:pPr>
                      <a:r>
                        <a:rPr lang="en-US"/>
                        <a:t>0.47</a:t>
                      </a:r>
                      <a:endParaRPr lang="en-US"/>
                    </a:p>
                  </a:txBody>
                  <a:tcPr/>
                </a:tc>
                <a:tc>
                  <a:txBody>
                    <a:bodyPr/>
                    <a:p>
                      <a:pPr>
                        <a:buNone/>
                      </a:pPr>
                      <a:r>
                        <a:rPr lang="en-US"/>
                        <a:t>0.70</a:t>
                      </a:r>
                      <a:endParaRPr lang="en-US"/>
                    </a:p>
                  </a:txBody>
                  <a:tcPr/>
                </a:tc>
              </a:tr>
              <a:tr h="365760">
                <a:tc>
                  <a:txBody>
                    <a:bodyPr/>
                    <a:p>
                      <a:pPr>
                        <a:buNone/>
                      </a:pPr>
                      <a:r>
                        <a:rPr lang="en-US"/>
                        <a:t>KNN</a:t>
                      </a:r>
                      <a:endParaRPr lang="en-US"/>
                    </a:p>
                  </a:txBody>
                  <a:tcPr/>
                </a:tc>
                <a:tc>
                  <a:txBody>
                    <a:bodyPr/>
                    <a:p>
                      <a:pPr>
                        <a:buNone/>
                      </a:pPr>
                      <a:r>
                        <a:rPr lang="en-US"/>
                        <a:t>0.68</a:t>
                      </a:r>
                      <a:endParaRPr lang="en-US"/>
                    </a:p>
                  </a:txBody>
                  <a:tcPr/>
                </a:tc>
                <a:tc>
                  <a:txBody>
                    <a:bodyPr/>
                    <a:p>
                      <a:pPr>
                        <a:buNone/>
                      </a:pPr>
                      <a:r>
                        <a:rPr lang="en-US"/>
                        <a:t>0.75</a:t>
                      </a:r>
                      <a:endParaRPr lang="en-US"/>
                    </a:p>
                  </a:txBody>
                  <a:tcPr/>
                </a:tc>
                <a:tc>
                  <a:txBody>
                    <a:bodyPr/>
                    <a:p>
                      <a:pPr>
                        <a:buNone/>
                      </a:pPr>
                      <a:r>
                        <a:rPr lang="en-US"/>
                        <a:t>0.27</a:t>
                      </a:r>
                      <a:endParaRPr lang="en-US"/>
                    </a:p>
                  </a:txBody>
                  <a:tcPr/>
                </a:tc>
                <a:tc>
                  <a:txBody>
                    <a:bodyPr/>
                    <a:p>
                      <a:pPr>
                        <a:buNone/>
                      </a:pPr>
                      <a:r>
                        <a:rPr lang="en-US"/>
                        <a:t>0.42</a:t>
                      </a:r>
                      <a:endParaRPr lang="en-US"/>
                    </a:p>
                  </a:txBody>
                  <a:tcPr/>
                </a:tc>
                <a:tc>
                  <a:txBody>
                    <a:bodyPr/>
                    <a:p>
                      <a:pPr>
                        <a:buNone/>
                      </a:pPr>
                      <a:r>
                        <a:rPr lang="en-US"/>
                        <a:t>0.71</a:t>
                      </a:r>
                      <a:endParaRPr lang="en-US"/>
                    </a:p>
                  </a:txBody>
                  <a:tcPr/>
                </a:tc>
                <a:tc>
                  <a:txBody>
                    <a:bodyPr/>
                    <a:p>
                      <a:pPr>
                        <a:buNone/>
                      </a:pPr>
                      <a:r>
                        <a:rPr lang="en-US"/>
                        <a:t>0.53</a:t>
                      </a:r>
                      <a:endParaRPr lang="en-US"/>
                    </a:p>
                  </a:txBody>
                  <a:tcPr/>
                </a:tc>
                <a:tc>
                  <a:txBody>
                    <a:bodyPr/>
                    <a:p>
                      <a:pPr>
                        <a:buNone/>
                      </a:pPr>
                      <a:r>
                        <a:rPr lang="en-US"/>
                        <a:t>0.52</a:t>
                      </a:r>
                      <a:endParaRPr lang="en-US"/>
                    </a:p>
                  </a:txBody>
                  <a:tcPr/>
                </a:tc>
                <a:tc>
                  <a:txBody>
                    <a:bodyPr/>
                    <a:p>
                      <a:pPr>
                        <a:buNone/>
                      </a:pPr>
                      <a:r>
                        <a:rPr lang="en-US"/>
                        <a:t>0.73</a:t>
                      </a:r>
                      <a:endParaRPr lang="en-US"/>
                    </a:p>
                  </a:txBody>
                  <a:tcPr/>
                </a:tc>
                <a:tc>
                  <a:txBody>
                    <a:bodyPr/>
                    <a:p>
                      <a:pPr>
                        <a:buNone/>
                      </a:pPr>
                      <a:r>
                        <a:rPr lang="en-US"/>
                        <a:t>0.36</a:t>
                      </a:r>
                      <a:endParaRPr lang="en-US"/>
                    </a:p>
                  </a:txBody>
                  <a:tcPr/>
                </a:tc>
                <a:tc>
                  <a:txBody>
                    <a:bodyPr/>
                    <a:p>
                      <a:pPr>
                        <a:buNone/>
                      </a:pPr>
                      <a:r>
                        <a:rPr lang="en-US"/>
                        <a:t>0.60</a:t>
                      </a:r>
                      <a:endParaRPr lang="en-US"/>
                    </a:p>
                  </a:txBody>
                  <a:tcPr/>
                </a:tc>
              </a:tr>
              <a:tr h="640080">
                <a:tc>
                  <a:txBody>
                    <a:bodyPr/>
                    <a:p>
                      <a:pPr>
                        <a:buNone/>
                      </a:pPr>
                      <a:r>
                        <a:rPr lang="en-US"/>
                        <a:t>Decision tree</a:t>
                      </a:r>
                      <a:endParaRPr lang="en-US"/>
                    </a:p>
                  </a:txBody>
                  <a:tcPr/>
                </a:tc>
                <a:tc>
                  <a:txBody>
                    <a:bodyPr/>
                    <a:p>
                      <a:pPr>
                        <a:buNone/>
                      </a:pPr>
                      <a:r>
                        <a:rPr lang="en-US"/>
                        <a:t>0.53</a:t>
                      </a:r>
                      <a:endParaRPr lang="en-US"/>
                    </a:p>
                  </a:txBody>
                  <a:tcPr/>
                </a:tc>
                <a:tc>
                  <a:txBody>
                    <a:bodyPr/>
                    <a:p>
                      <a:pPr>
                        <a:buNone/>
                      </a:pPr>
                      <a:r>
                        <a:rPr lang="en-US"/>
                        <a:t>0.69</a:t>
                      </a:r>
                      <a:endParaRPr lang="en-US"/>
                    </a:p>
                  </a:txBody>
                  <a:tcPr/>
                </a:tc>
                <a:tc>
                  <a:txBody>
                    <a:bodyPr/>
                    <a:p>
                      <a:pPr>
                        <a:buNone/>
                      </a:pPr>
                      <a:r>
                        <a:rPr lang="en-US"/>
                        <a:t>0.22</a:t>
                      </a:r>
                      <a:endParaRPr lang="en-US"/>
                    </a:p>
                  </a:txBody>
                  <a:tcPr/>
                </a:tc>
                <a:tc>
                  <a:txBody>
                    <a:bodyPr/>
                    <a:p>
                      <a:pPr>
                        <a:buNone/>
                      </a:pPr>
                      <a:r>
                        <a:rPr lang="en-US"/>
                        <a:t>0.59</a:t>
                      </a:r>
                      <a:endParaRPr lang="en-US"/>
                    </a:p>
                  </a:txBody>
                  <a:tcPr/>
                </a:tc>
                <a:tc>
                  <a:txBody>
                    <a:bodyPr/>
                    <a:p>
                      <a:pPr>
                        <a:buNone/>
                      </a:pPr>
                      <a:r>
                        <a:rPr lang="en-US"/>
                        <a:t>0.66</a:t>
                      </a:r>
                      <a:endParaRPr lang="en-US"/>
                    </a:p>
                  </a:txBody>
                  <a:tcPr/>
                </a:tc>
                <a:tc>
                  <a:txBody>
                    <a:bodyPr/>
                    <a:p>
                      <a:pPr>
                        <a:buNone/>
                      </a:pPr>
                      <a:r>
                        <a:rPr lang="en-US"/>
                        <a:t>0.21</a:t>
                      </a:r>
                      <a:endParaRPr lang="en-US"/>
                    </a:p>
                  </a:txBody>
                  <a:tcPr/>
                </a:tc>
                <a:tc>
                  <a:txBody>
                    <a:bodyPr/>
                    <a:p>
                      <a:pPr>
                        <a:buNone/>
                      </a:pPr>
                      <a:r>
                        <a:rPr lang="en-US"/>
                        <a:t>0.56</a:t>
                      </a:r>
                      <a:endParaRPr lang="en-US"/>
                    </a:p>
                  </a:txBody>
                  <a:tcPr/>
                </a:tc>
                <a:tc>
                  <a:txBody>
                    <a:bodyPr/>
                    <a:p>
                      <a:pPr>
                        <a:buNone/>
                      </a:pPr>
                      <a:r>
                        <a:rPr lang="en-US"/>
                        <a:t>0.67</a:t>
                      </a:r>
                      <a:endParaRPr lang="en-US"/>
                    </a:p>
                  </a:txBody>
                  <a:tcPr/>
                </a:tc>
                <a:tc>
                  <a:txBody>
                    <a:bodyPr/>
                    <a:p>
                      <a:pPr>
                        <a:buNone/>
                      </a:pPr>
                      <a:r>
                        <a:rPr lang="en-US"/>
                        <a:t>0.22</a:t>
                      </a:r>
                      <a:endParaRPr lang="en-US"/>
                    </a:p>
                  </a:txBody>
                  <a:tcPr/>
                </a:tc>
                <a:tc>
                  <a:txBody>
                    <a:bodyPr/>
                    <a:p>
                      <a:pPr>
                        <a:buNone/>
                      </a:pPr>
                      <a:r>
                        <a:rPr lang="en-US"/>
                        <a:t>0.57</a:t>
                      </a:r>
                      <a:endParaRPr lang="en-US"/>
                    </a:p>
                  </a:txBody>
                  <a:tcPr/>
                </a:tc>
              </a:tr>
              <a:tr h="365760">
                <a:tc>
                  <a:txBody>
                    <a:bodyPr/>
                    <a:p>
                      <a:pPr>
                        <a:buNone/>
                      </a:pPr>
                      <a:r>
                        <a:rPr lang="en-US"/>
                        <a:t>LSTM</a:t>
                      </a:r>
                      <a:endParaRPr lang="en-US"/>
                    </a:p>
                  </a:txBody>
                  <a:tcPr/>
                </a:tc>
                <a:tc gridSpan="3">
                  <a:txBody>
                    <a:bodyPr/>
                    <a:p>
                      <a:pPr>
                        <a:buNone/>
                      </a:pPr>
                      <a:r>
                        <a:rPr lang="en-US"/>
                        <a:t>0.67</a:t>
                      </a:r>
                      <a:endParaRPr lang="en-US"/>
                    </a:p>
                  </a:txBody>
                  <a:tcPr/>
                </a:tc>
                <a:tc hMerge="1">
                  <a:tcPr/>
                </a:tc>
                <a:tc hMerge="1">
                  <a:tcPr/>
                </a:tc>
                <a:tc gridSpan="3">
                  <a:txBody>
                    <a:bodyPr/>
                    <a:p>
                      <a:pPr>
                        <a:buNone/>
                      </a:pPr>
                      <a:r>
                        <a:rPr lang="en-US"/>
                        <a:t>0.57</a:t>
                      </a:r>
                      <a:endParaRPr lang="en-US"/>
                    </a:p>
                  </a:txBody>
                  <a:tcPr/>
                </a:tc>
                <a:tc hMerge="1">
                  <a:tcPr/>
                </a:tc>
                <a:tc hMerge="1">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0.64</a:t>
                      </a:r>
                      <a:endParaRPr lang="en-US"/>
                    </a:p>
                  </a:txBody>
                  <a:tcPr/>
                </a:tc>
              </a:tr>
            </a:tbl>
          </a:graphicData>
        </a:graphic>
      </p:graphicFrame>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69925" y="633095"/>
            <a:ext cx="10852150" cy="556895"/>
          </a:xfrm>
        </p:spPr>
        <p:txBody>
          <a:bodyPr>
            <a:normAutofit/>
          </a:bodyPr>
          <a:lstStyle/>
          <a:p>
            <a:r>
              <a:rPr lang="en-US" altLang="zh-CN" dirty="0">
                <a:cs typeface="Arial" panose="020B0604020202020204" pitchFamily="34" charset="0"/>
              </a:rPr>
              <a:t>Deployment</a:t>
            </a:r>
            <a:endParaRPr lang="en-US" altLang="zh-CN" dirty="0">
              <a:cs typeface="Arial" panose="020B0604020202020204" pitchFamily="34" charset="0"/>
            </a:endParaRPr>
          </a:p>
        </p:txBody>
      </p:sp>
      <p:sp>
        <p:nvSpPr>
          <p:cNvPr id="2" name="Content Placeholder 1"/>
          <p:cNvSpPr/>
          <p:nvPr>
            <p:ph sz="half" idx="1"/>
          </p:nvPr>
        </p:nvSpPr>
        <p:spPr>
          <a:xfrm>
            <a:off x="669925" y="1282065"/>
            <a:ext cx="5283200" cy="5059045"/>
          </a:xfrm>
        </p:spPr>
        <p:txBody>
          <a:bodyPr/>
          <a:p>
            <a:pPr marL="285750" indent="-285750">
              <a:buFont typeface="Arial" panose="020B0604020202020204" pitchFamily="34" charset="0"/>
              <a:buChar char="•"/>
            </a:pPr>
            <a:r>
              <a:rPr lang="en-US"/>
              <a:t>Deployed the Logistic Regression model using streamlit</a:t>
            </a:r>
            <a:endParaRPr lang="en-US"/>
          </a:p>
          <a:p>
            <a:pPr>
              <a:buFont typeface="Arial" panose="020B0604020202020204" pitchFamily="34" charset="0"/>
            </a:pPr>
            <a:endParaRPr lang="en-US"/>
          </a:p>
        </p:txBody>
      </p:sp>
      <p:pic>
        <p:nvPicPr>
          <p:cNvPr id="4" name="Content Placeholder 3"/>
          <p:cNvPicPr>
            <a:picLocks noChangeAspect="1"/>
          </p:cNvPicPr>
          <p:nvPr>
            <p:ph sz="half" idx="2"/>
          </p:nvPr>
        </p:nvPicPr>
        <p:blipFill>
          <a:blip r:embed="rId2"/>
          <a:stretch>
            <a:fillRect/>
          </a:stretch>
        </p:blipFill>
        <p:spPr>
          <a:xfrm>
            <a:off x="4575175" y="1985645"/>
            <a:ext cx="6552565" cy="4246880"/>
          </a:xfrm>
          <a:prstGeom prst="rect">
            <a:avLst/>
          </a:prstGeom>
          <a:ln>
            <a:solidFill>
              <a:schemeClr val="accent1"/>
            </a:solidFill>
          </a:ln>
          <a:effectLst/>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TEAM-3 </a:t>
            </a:r>
            <a:endParaRPr lang="en-US" altLang="zh-CN" dirty="0">
              <a:cs typeface="Arial" panose="020B0604020202020204" pitchFamily="34" charset="0"/>
            </a:endParaRPr>
          </a:p>
        </p:txBody>
      </p:sp>
      <p:sp>
        <p:nvSpPr>
          <p:cNvPr id="5" name="内容占位符 4"/>
          <p:cNvSpPr>
            <a:spLocks noGrp="1"/>
          </p:cNvSpPr>
          <p:nvPr>
            <p:ph sz="quarter" idx="13"/>
            <p:custDataLst>
              <p:tags r:id="rId2"/>
            </p:custDataLst>
          </p:nvPr>
        </p:nvSpPr>
        <p:spPr>
          <a:xfrm>
            <a:off x="1281430" y="2176145"/>
            <a:ext cx="4166235" cy="3432810"/>
          </a:xfrm>
        </p:spPr>
        <p:txBody>
          <a:bodyPr>
            <a:normAutofit lnSpcReduction="10000"/>
          </a:bodyPr>
          <a:lstStyle/>
          <a:p>
            <a:pPr/>
            <a:r>
              <a:rPr lang="en-US" altLang="zh-CN" b="1" u="sng" dirty="0">
                <a:ln/>
                <a:solidFill>
                  <a:schemeClr val="tx1"/>
                </a:solidFill>
                <a:effectLst>
                  <a:outerShdw blurRad="38100" dist="19050" dir="2700000" algn="tl" rotWithShape="0">
                    <a:schemeClr val="dk1">
                      <a:alpha val="40000"/>
                    </a:schemeClr>
                  </a:outerShdw>
                </a:effectLst>
                <a:latin typeface="+mj-ea"/>
                <a:ea typeface="+mj-ea"/>
                <a:sym typeface="+mn-ea"/>
              </a:rPr>
              <a:t>Team Members</a:t>
            </a:r>
            <a:endParaRPr lang="en-US" altLang="zh-CN" b="1" u="sng" dirty="0">
              <a:ln/>
              <a:solidFill>
                <a:schemeClr val="tx1"/>
              </a:solidFill>
              <a:effectLst>
                <a:outerShdw blurRad="38100" dist="19050" dir="2700000" algn="tl" rotWithShape="0">
                  <a:schemeClr val="dk1">
                    <a:alpha val="40000"/>
                  </a:schemeClr>
                </a:outerShdw>
              </a:effectLst>
              <a:latin typeface="+mj-ea"/>
              <a:ea typeface="+mj-ea"/>
              <a:sym typeface="+mn-ea"/>
            </a:endParaRPr>
          </a:p>
          <a:p>
            <a:pPr marL="285750" indent="-285750">
              <a:buFont typeface="Arial" panose="020B0604020202020204" pitchFamily="34" charset="0"/>
              <a:buChar char="•"/>
            </a:pPr>
            <a:r>
              <a:rPr lang="en-US" altLang="zh-CN" dirty="0">
                <a:sym typeface="+mn-ea"/>
              </a:rPr>
              <a:t>Sujatha.E</a:t>
            </a:r>
            <a:endParaRPr lang="en-US" altLang="zh-CN" dirty="0">
              <a:sym typeface="+mn-ea"/>
            </a:endParaRPr>
          </a:p>
          <a:p>
            <a:pPr marL="285750" indent="-285750">
              <a:buFont typeface="Arial" panose="020B0604020202020204" pitchFamily="34" charset="0"/>
              <a:buChar char="•"/>
            </a:pPr>
            <a:r>
              <a:rPr lang="en-US" altLang="zh-CN" dirty="0">
                <a:sym typeface="+mn-ea"/>
              </a:rPr>
              <a:t>Naga Lakshmi.K</a:t>
            </a:r>
            <a:endParaRPr lang="en-US" altLang="zh-CN" dirty="0">
              <a:sym typeface="+mn-ea"/>
            </a:endParaRPr>
          </a:p>
          <a:p>
            <a:pPr marL="285750" indent="-285750">
              <a:buFont typeface="Arial" panose="020B0604020202020204" pitchFamily="34" charset="0"/>
              <a:buChar char="•"/>
            </a:pPr>
            <a:r>
              <a:rPr lang="en-US" altLang="zh-CN" dirty="0">
                <a:sym typeface="+mn-ea"/>
              </a:rPr>
              <a:t>Afreen Nikhat</a:t>
            </a:r>
            <a:endParaRPr lang="en-US" altLang="zh-CN" dirty="0">
              <a:sym typeface="+mn-ea"/>
            </a:endParaRPr>
          </a:p>
          <a:p>
            <a:pPr marL="285750" indent="-285750">
              <a:buFont typeface="Arial" panose="020B0604020202020204" pitchFamily="34" charset="0"/>
              <a:buChar char="•"/>
            </a:pPr>
            <a:r>
              <a:rPr lang="en-US" altLang="zh-CN" dirty="0">
                <a:sym typeface="+mn-ea"/>
              </a:rPr>
              <a:t>Manisha Kranthi.D</a:t>
            </a:r>
            <a:endParaRPr lang="en-US" altLang="zh-CN" dirty="0">
              <a:sym typeface="+mn-ea"/>
            </a:endParaRPr>
          </a:p>
          <a:p>
            <a:pPr marL="285750" indent="-285750">
              <a:buFont typeface="Arial" panose="020B0604020202020204" pitchFamily="34" charset="0"/>
              <a:buChar char="•"/>
            </a:pPr>
            <a:r>
              <a:rPr lang="en-US" altLang="zh-CN" dirty="0">
                <a:sym typeface="+mn-ea"/>
              </a:rPr>
              <a:t>Vamsi Krishna.P</a:t>
            </a:r>
            <a:endParaRPr lang="en-US" altLang="zh-CN" dirty="0">
              <a:sym typeface="+mn-ea"/>
            </a:endParaRPr>
          </a:p>
          <a:p>
            <a:pPr marL="285750" indent="-285750">
              <a:buFont typeface="Arial" panose="020B0604020202020204" pitchFamily="34" charset="0"/>
              <a:buChar char="•"/>
            </a:pPr>
            <a:r>
              <a:rPr lang="en-US" altLang="zh-CN" dirty="0">
                <a:sym typeface="+mn-ea"/>
              </a:rPr>
              <a:t>Pavan Kumar shetty</a:t>
            </a:r>
            <a:endParaRPr lang="en-US" altLang="zh-CN" dirty="0">
              <a:sym typeface="+mn-ea"/>
            </a:endParaRPr>
          </a:p>
          <a:p>
            <a:pPr marL="285750" indent="-285750">
              <a:buFont typeface="Arial" panose="020B0604020202020204" pitchFamily="34" charset="0"/>
              <a:buChar char="•"/>
            </a:pPr>
            <a:r>
              <a:rPr lang="en-US" altLang="zh-CN" dirty="0">
                <a:sym typeface="+mn-ea"/>
              </a:rPr>
              <a:t>Shanmukha Manikanta babu.C</a:t>
            </a:r>
            <a:endParaRPr lang="en-US" altLang="zh-CN" dirty="0">
              <a:sym typeface="+mn-ea"/>
            </a:endParaRPr>
          </a:p>
        </p:txBody>
      </p:sp>
      <p:sp>
        <p:nvSpPr>
          <p:cNvPr id="2" name="Text Box 1"/>
          <p:cNvSpPr txBox="1"/>
          <p:nvPr/>
        </p:nvSpPr>
        <p:spPr>
          <a:xfrm>
            <a:off x="6330950" y="2176145"/>
            <a:ext cx="1700530" cy="1198880"/>
          </a:xfrm>
          <a:prstGeom prst="rect">
            <a:avLst/>
          </a:prstGeom>
          <a:noFill/>
        </p:spPr>
        <p:txBody>
          <a:bodyPr wrap="none" rtlCol="0">
            <a:spAutoFit/>
          </a:bodyPr>
          <a:p>
            <a:r>
              <a:rPr lang="en-US" b="1" u="sng">
                <a:latin typeface="+mj-ea"/>
                <a:ea typeface="+mj-ea"/>
              </a:rPr>
              <a:t>Mentors</a:t>
            </a:r>
            <a:endParaRPr lang="en-US"/>
          </a:p>
          <a:p>
            <a:pPr marL="285750" indent="-285750">
              <a:lnSpc>
                <a:spcPct val="150000"/>
              </a:lnSpc>
              <a:buFont typeface="Arial" panose="020B0604020202020204" pitchFamily="34" charset="0"/>
              <a:buChar char="•"/>
            </a:pPr>
            <a:r>
              <a:rPr lang="en-US"/>
              <a:t>Neha Gupta</a:t>
            </a:r>
            <a:endParaRPr lang="en-US"/>
          </a:p>
          <a:p>
            <a:pPr marL="285750" indent="-285750">
              <a:lnSpc>
                <a:spcPct val="150000"/>
              </a:lnSpc>
              <a:buFont typeface="Arial" panose="020B0604020202020204" pitchFamily="34" charset="0"/>
              <a:buChar char="•"/>
            </a:pPr>
            <a:r>
              <a:rPr lang="en-US"/>
              <a:t>Hareesh</a:t>
            </a:r>
            <a:endParaRPr 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709038" y="3082465"/>
            <a:ext cx="2258551" cy="2868598"/>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3" name="矩形 12"/>
          <p:cNvSpPr/>
          <p:nvPr/>
        </p:nvSpPr>
        <p:spPr>
          <a:xfrm>
            <a:off x="1164889" y="3082465"/>
            <a:ext cx="2258551" cy="2868598"/>
          </a:xfrm>
          <a:prstGeom prst="rect">
            <a:avLst/>
          </a:prstGeom>
          <a:solidFill>
            <a:schemeClr val="accent4"/>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5" name="矩形 14"/>
          <p:cNvSpPr/>
          <p:nvPr/>
        </p:nvSpPr>
        <p:spPr>
          <a:xfrm>
            <a:off x="6253187" y="3082465"/>
            <a:ext cx="2258551" cy="2868598"/>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6" name="矩形 15"/>
          <p:cNvSpPr/>
          <p:nvPr/>
        </p:nvSpPr>
        <p:spPr>
          <a:xfrm>
            <a:off x="8797336" y="3082465"/>
            <a:ext cx="2258551" cy="2868598"/>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2" name="灯片编号占位符 1"/>
          <p:cNvSpPr>
            <a:spLocks noGrp="1"/>
          </p:cNvSpPr>
          <p:nvPr>
            <p:ph type="sldNum" sz="quarter" idx="12"/>
          </p:nvPr>
        </p:nvSpPr>
        <p:spPr/>
        <p:txBody>
          <a:bodyPr/>
          <a:lstStyle/>
          <a:p>
            <a:fld id="{565CE74E-AB26-4998-AD42-012C4C1AD076}" type="slidenum">
              <a:rPr lang="zh-CN" altLang="en-US" sz="1295" smtClean="0"/>
            </a:fld>
            <a:endParaRPr lang="zh-CN" altLang="en-US" sz="1295"/>
          </a:p>
        </p:txBody>
      </p:sp>
      <p:sp>
        <p:nvSpPr>
          <p:cNvPr id="18" name="文本占位符 17"/>
          <p:cNvSpPr>
            <a:spLocks noGrp="1"/>
          </p:cNvSpPr>
          <p:nvPr>
            <p:ph type="body" sz="quarter" idx="15"/>
          </p:nvPr>
        </p:nvSpPr>
        <p:spPr>
          <a:xfrm>
            <a:off x="752139" y="939878"/>
            <a:ext cx="4262843" cy="306785"/>
          </a:xfrm>
        </p:spPr>
        <p:txBody>
          <a:bodyPr>
            <a:normAutofit fontScale="72500"/>
          </a:bodyPr>
          <a:lstStyle/>
          <a:p>
            <a:r>
              <a:rPr lang="en-US" altLang="zh-CN" sz="1920" dirty="0">
                <a:solidFill>
                  <a:schemeClr val="accent5">
                    <a:lumMod val="40000"/>
                    <a:lumOff val="60000"/>
                  </a:schemeClr>
                </a:solidFill>
              </a:rPr>
              <a:t> </a:t>
            </a:r>
            <a:endParaRPr lang="en-US" altLang="zh-CN" sz="1920" dirty="0">
              <a:solidFill>
                <a:schemeClr val="accent5">
                  <a:lumMod val="40000"/>
                  <a:lumOff val="60000"/>
                </a:schemeClr>
              </a:solidFill>
            </a:endParaRPr>
          </a:p>
        </p:txBody>
      </p:sp>
      <p:sp>
        <p:nvSpPr>
          <p:cNvPr id="17" name="文本占位符 16"/>
          <p:cNvSpPr>
            <a:spLocks noGrp="1"/>
          </p:cNvSpPr>
          <p:nvPr>
            <p:ph type="body" sz="quarter" idx="13"/>
          </p:nvPr>
        </p:nvSpPr>
        <p:spPr>
          <a:xfrm>
            <a:off x="725805" y="579755"/>
            <a:ext cx="3801110" cy="666115"/>
          </a:xfrm>
        </p:spPr>
        <p:txBody>
          <a:bodyPr>
            <a:normAutofit fontScale="80000"/>
          </a:bodyPr>
          <a:lstStyle/>
          <a:p>
            <a:r>
              <a:rPr lang="en-US" altLang="zh-CN" sz="3200" b="1" dirty="0">
                <a:solidFill>
                  <a:schemeClr val="tx1">
                    <a:lumMod val="75000"/>
                    <a:lumOff val="25000"/>
                  </a:schemeClr>
                </a:solidFill>
              </a:rPr>
              <a:t>Sentiment Analysis</a:t>
            </a:r>
            <a:endParaRPr lang="en-US" altLang="zh-CN" sz="3200" b="1" dirty="0">
              <a:solidFill>
                <a:schemeClr val="tx1">
                  <a:lumMod val="75000"/>
                  <a:lumOff val="25000"/>
                </a:schemeClr>
              </a:solidFill>
            </a:endParaRPr>
          </a:p>
        </p:txBody>
      </p:sp>
      <p:sp>
        <p:nvSpPr>
          <p:cNvPr id="19" name="文本占位符 18"/>
          <p:cNvSpPr>
            <a:spLocks noGrp="1"/>
          </p:cNvSpPr>
          <p:nvPr>
            <p:ph type="body" sz="quarter" idx="16"/>
          </p:nvPr>
        </p:nvSpPr>
        <p:spPr>
          <a:xfrm>
            <a:off x="1295322" y="4302511"/>
            <a:ext cx="2056283" cy="1121154"/>
          </a:xfrm>
        </p:spPr>
        <p:txBody>
          <a:bodyPr>
            <a:normAutofit/>
          </a:bodyPr>
          <a:lstStyle/>
          <a:p>
            <a:r>
              <a:rPr lang="en-US" altLang="zh-CN" sz="840" dirty="0">
                <a:solidFill>
                  <a:schemeClr val="bg1"/>
                </a:solidFill>
              </a:rPr>
              <a:t>In the EDA, we did Sentiment analysis and emotion mining using barplots,wordcloud and pie chart.</a:t>
            </a:r>
            <a:endParaRPr lang="en-US" altLang="zh-CN" sz="840" dirty="0">
              <a:solidFill>
                <a:schemeClr val="bg1"/>
              </a:solidFill>
            </a:endParaRPr>
          </a:p>
        </p:txBody>
      </p:sp>
      <p:sp>
        <p:nvSpPr>
          <p:cNvPr id="20" name="文本占位符 19"/>
          <p:cNvSpPr>
            <a:spLocks noGrp="1"/>
          </p:cNvSpPr>
          <p:nvPr>
            <p:ph type="body" sz="quarter" idx="17"/>
          </p:nvPr>
        </p:nvSpPr>
        <p:spPr>
          <a:xfrm>
            <a:off x="3831890" y="4293766"/>
            <a:ext cx="2056283" cy="1121154"/>
          </a:xfrm>
        </p:spPr>
        <p:txBody>
          <a:bodyPr>
            <a:normAutofit/>
          </a:bodyPr>
          <a:lstStyle/>
          <a:p>
            <a:r>
              <a:rPr lang="en-US" altLang="zh-CN" sz="840" dirty="0">
                <a:solidFill>
                  <a:schemeClr val="bg1">
                    <a:lumMod val="65000"/>
                  </a:schemeClr>
                </a:solidFill>
              </a:rPr>
              <a:t>Converted text features in vector features unsing TF-IDF and word embeddings.</a:t>
            </a:r>
            <a:endParaRPr lang="en-US" altLang="zh-CN" sz="840" dirty="0">
              <a:solidFill>
                <a:schemeClr val="bg1">
                  <a:lumMod val="65000"/>
                </a:schemeClr>
              </a:solidFill>
            </a:endParaRPr>
          </a:p>
          <a:p>
            <a:endParaRPr lang="zh-CN" altLang="en-US" sz="840" dirty="0">
              <a:solidFill>
                <a:schemeClr val="bg1">
                  <a:lumMod val="65000"/>
                </a:schemeClr>
              </a:solidFill>
            </a:endParaRPr>
          </a:p>
        </p:txBody>
      </p:sp>
      <p:sp>
        <p:nvSpPr>
          <p:cNvPr id="21" name="文本占位符 20"/>
          <p:cNvSpPr>
            <a:spLocks noGrp="1"/>
          </p:cNvSpPr>
          <p:nvPr>
            <p:ph type="body" sz="quarter" idx="18"/>
          </p:nvPr>
        </p:nvSpPr>
        <p:spPr>
          <a:xfrm>
            <a:off x="6354320" y="4302511"/>
            <a:ext cx="2056283" cy="1121154"/>
          </a:xfrm>
        </p:spPr>
        <p:txBody>
          <a:bodyPr>
            <a:normAutofit/>
          </a:bodyPr>
          <a:lstStyle/>
          <a:p>
            <a:r>
              <a:rPr lang="en-US" altLang="zh-CN" sz="960" dirty="0">
                <a:solidFill>
                  <a:schemeClr val="bg1">
                    <a:lumMod val="65000"/>
                  </a:schemeClr>
                </a:solidFill>
              </a:rPr>
              <a:t>Build different classifier models such as Decision tree,Random Forest,Support Vector,KNN and Logistic Regression.</a:t>
            </a:r>
            <a:endParaRPr lang="en-US" altLang="zh-CN" sz="960" dirty="0">
              <a:solidFill>
                <a:schemeClr val="bg1">
                  <a:lumMod val="65000"/>
                </a:schemeClr>
              </a:solidFill>
            </a:endParaRPr>
          </a:p>
        </p:txBody>
      </p:sp>
      <p:sp>
        <p:nvSpPr>
          <p:cNvPr id="22" name="文本占位符 21"/>
          <p:cNvSpPr>
            <a:spLocks noGrp="1"/>
          </p:cNvSpPr>
          <p:nvPr>
            <p:ph type="body" sz="quarter" idx="19"/>
          </p:nvPr>
        </p:nvSpPr>
        <p:spPr>
          <a:xfrm>
            <a:off x="8970828" y="4293766"/>
            <a:ext cx="2056283" cy="1121154"/>
          </a:xfrm>
        </p:spPr>
        <p:txBody>
          <a:bodyPr>
            <a:normAutofit/>
          </a:bodyPr>
          <a:lstStyle/>
          <a:p>
            <a:r>
              <a:rPr lang="en-US" altLang="zh-CN" sz="960" dirty="0">
                <a:solidFill>
                  <a:schemeClr val="bg1">
                    <a:lumMod val="65000"/>
                  </a:schemeClr>
                </a:solidFill>
              </a:rPr>
              <a:t>Deployed the model using Streamlit.</a:t>
            </a:r>
            <a:endParaRPr lang="en-US" altLang="zh-CN" sz="960" dirty="0">
              <a:solidFill>
                <a:schemeClr val="bg1">
                  <a:lumMod val="65000"/>
                </a:schemeClr>
              </a:solidFill>
            </a:endParaRPr>
          </a:p>
        </p:txBody>
      </p:sp>
      <p:sp>
        <p:nvSpPr>
          <p:cNvPr id="24" name="文本占位符 23"/>
          <p:cNvSpPr>
            <a:spLocks noGrp="1"/>
          </p:cNvSpPr>
          <p:nvPr>
            <p:ph type="body" sz="quarter" idx="21"/>
          </p:nvPr>
        </p:nvSpPr>
        <p:spPr>
          <a:xfrm>
            <a:off x="1295322" y="3639290"/>
            <a:ext cx="1664652" cy="442022"/>
          </a:xfrm>
        </p:spPr>
        <p:txBody>
          <a:bodyPr>
            <a:normAutofit fontScale="75000"/>
          </a:bodyPr>
          <a:lstStyle/>
          <a:p>
            <a:pPr algn="l"/>
            <a:r>
              <a:rPr lang="en-US" altLang="zh-CN" b="1" dirty="0"/>
              <a:t>EDA</a:t>
            </a:r>
            <a:endParaRPr lang="en-US" altLang="zh-CN" b="1" dirty="0"/>
          </a:p>
        </p:txBody>
      </p:sp>
      <p:sp>
        <p:nvSpPr>
          <p:cNvPr id="25" name="文本占位符 24"/>
          <p:cNvSpPr>
            <a:spLocks noGrp="1"/>
          </p:cNvSpPr>
          <p:nvPr>
            <p:ph type="body" sz="quarter" idx="22"/>
          </p:nvPr>
        </p:nvSpPr>
        <p:spPr>
          <a:xfrm>
            <a:off x="3831590" y="3347085"/>
            <a:ext cx="1744345" cy="744220"/>
          </a:xfrm>
        </p:spPr>
        <p:txBody>
          <a:bodyPr>
            <a:normAutofit fontScale="25000"/>
          </a:bodyPr>
          <a:lstStyle/>
          <a:p>
            <a:pPr algn="l"/>
            <a:r>
              <a:rPr lang="en-US" altLang="zh-CN" sz="8000" b="1" dirty="0">
                <a:solidFill>
                  <a:schemeClr val="accent5">
                    <a:lumMod val="75000"/>
                  </a:schemeClr>
                </a:solidFill>
              </a:rPr>
              <a:t>Feature Extraction</a:t>
            </a:r>
            <a:endParaRPr lang="en-US" altLang="zh-CN" sz="8000" b="1" dirty="0">
              <a:solidFill>
                <a:schemeClr val="accent5">
                  <a:lumMod val="75000"/>
                </a:schemeClr>
              </a:solidFill>
            </a:endParaRPr>
          </a:p>
          <a:p>
            <a:pPr algn="l"/>
            <a:endParaRPr lang="zh-CN" altLang="en-US" sz="8000" dirty="0">
              <a:solidFill>
                <a:schemeClr val="accent5">
                  <a:lumMod val="75000"/>
                </a:schemeClr>
              </a:solidFill>
            </a:endParaRPr>
          </a:p>
        </p:txBody>
      </p:sp>
      <p:sp>
        <p:nvSpPr>
          <p:cNvPr id="26" name="文本占位符 25"/>
          <p:cNvSpPr>
            <a:spLocks noGrp="1"/>
          </p:cNvSpPr>
          <p:nvPr>
            <p:ph type="body" sz="quarter" idx="23"/>
          </p:nvPr>
        </p:nvSpPr>
        <p:spPr>
          <a:xfrm>
            <a:off x="6354445" y="3280410"/>
            <a:ext cx="1664335" cy="857250"/>
          </a:xfrm>
        </p:spPr>
        <p:txBody>
          <a:bodyPr>
            <a:noAutofit/>
          </a:bodyPr>
          <a:lstStyle/>
          <a:p>
            <a:pPr algn="l"/>
            <a:r>
              <a:rPr lang="en-US" altLang="zh-CN" sz="2000" b="1" dirty="0">
                <a:solidFill>
                  <a:schemeClr val="accent5">
                    <a:lumMod val="75000"/>
                  </a:schemeClr>
                </a:solidFill>
              </a:rPr>
              <a:t>Model Building</a:t>
            </a:r>
            <a:endParaRPr lang="en-US" altLang="zh-CN" sz="2000" b="1" dirty="0">
              <a:solidFill>
                <a:schemeClr val="accent5">
                  <a:lumMod val="75000"/>
                </a:schemeClr>
              </a:solidFill>
            </a:endParaRPr>
          </a:p>
          <a:p>
            <a:pPr algn="l"/>
            <a:endParaRPr lang="en-US" altLang="zh-CN" sz="800" b="1" dirty="0">
              <a:solidFill>
                <a:schemeClr val="accent5">
                  <a:lumMod val="75000"/>
                </a:schemeClr>
              </a:solidFill>
            </a:endParaRPr>
          </a:p>
        </p:txBody>
      </p:sp>
      <p:sp>
        <p:nvSpPr>
          <p:cNvPr id="27" name="文本占位符 26"/>
          <p:cNvSpPr>
            <a:spLocks noGrp="1"/>
          </p:cNvSpPr>
          <p:nvPr>
            <p:ph type="body" sz="quarter" idx="24"/>
          </p:nvPr>
        </p:nvSpPr>
        <p:spPr>
          <a:xfrm>
            <a:off x="8970645" y="3639185"/>
            <a:ext cx="1664335" cy="452120"/>
          </a:xfrm>
        </p:spPr>
        <p:txBody>
          <a:bodyPr>
            <a:noAutofit/>
          </a:bodyPr>
          <a:lstStyle/>
          <a:p>
            <a:pPr algn="l"/>
            <a:r>
              <a:rPr lang="en-US" altLang="zh-CN" sz="1500" b="1" dirty="0">
                <a:solidFill>
                  <a:schemeClr val="accent5">
                    <a:lumMod val="75000"/>
                  </a:schemeClr>
                </a:solidFill>
              </a:rPr>
              <a:t>Deployment</a:t>
            </a:r>
            <a:endParaRPr lang="en-US" altLang="zh-CN" sz="1500" b="1" dirty="0">
              <a:solidFill>
                <a:schemeClr val="accent5">
                  <a:lumMod val="75000"/>
                </a:schemeClr>
              </a:solidFill>
            </a:endParaRPr>
          </a:p>
          <a:p>
            <a:pPr algn="l"/>
            <a:endParaRPr lang="en-US" altLang="zh-CN" sz="600" b="1" dirty="0">
              <a:solidFill>
                <a:schemeClr val="accent5">
                  <a:lumMod val="75000"/>
                </a:schemeClr>
              </a:solidFill>
            </a:endParaRPr>
          </a:p>
        </p:txBody>
      </p:sp>
      <p:sp>
        <p:nvSpPr>
          <p:cNvPr id="23" name="文本占位符 22"/>
          <p:cNvSpPr>
            <a:spLocks noGrp="1"/>
          </p:cNvSpPr>
          <p:nvPr>
            <p:ph type="body" sz="quarter" idx="20"/>
          </p:nvPr>
        </p:nvSpPr>
        <p:spPr/>
        <p:txBody>
          <a:bodyPr>
            <a:noAutofit/>
          </a:bodyPr>
          <a:lstStyle/>
          <a:p>
            <a:endParaRPr lang="zh-CN" altLang="en-US" sz="1400" dirty="0">
              <a:solidFill>
                <a:schemeClr val="tx1">
                  <a:lumMod val="75000"/>
                  <a:lumOff val="25000"/>
                </a:schemeClr>
              </a:solidFill>
            </a:endParaRPr>
          </a:p>
          <a:p>
            <a:endParaRPr lang="zh-CN" altLang="en-US" sz="1400" dirty="0">
              <a:solidFill>
                <a:schemeClr val="tx1">
                  <a:lumMod val="75000"/>
                  <a:lumOff val="25000"/>
                </a:schemeClr>
              </a:solidFill>
            </a:endParaRPr>
          </a:p>
        </p:txBody>
      </p:sp>
      <p:sp>
        <p:nvSpPr>
          <p:cNvPr id="28" name="矩形 27"/>
          <p:cNvSpPr/>
          <p:nvPr/>
        </p:nvSpPr>
        <p:spPr>
          <a:xfrm flipV="1">
            <a:off x="1419776"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29" name="矩形 28"/>
          <p:cNvSpPr/>
          <p:nvPr/>
        </p:nvSpPr>
        <p:spPr>
          <a:xfrm flipV="1">
            <a:off x="3970471"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0" name="矩形 29"/>
          <p:cNvSpPr/>
          <p:nvPr/>
        </p:nvSpPr>
        <p:spPr>
          <a:xfrm flipV="1">
            <a:off x="6488166"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1" name="矩形 30"/>
          <p:cNvSpPr/>
          <p:nvPr/>
        </p:nvSpPr>
        <p:spPr>
          <a:xfrm flipV="1">
            <a:off x="9096613"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2" name="文本框 31"/>
          <p:cNvSpPr txBox="1"/>
          <p:nvPr/>
        </p:nvSpPr>
        <p:spPr>
          <a:xfrm>
            <a:off x="2374624" y="5203333"/>
            <a:ext cx="1222309" cy="755650"/>
          </a:xfrm>
          <a:prstGeom prst="rect">
            <a:avLst/>
          </a:prstGeom>
          <a:noFill/>
        </p:spPr>
        <p:txBody>
          <a:bodyPr wrap="square" rtlCol="0">
            <a:spAutoFit/>
          </a:bodyPr>
          <a:lstStyle/>
          <a:p>
            <a:pPr algn="ctr"/>
            <a:r>
              <a:rPr lang="en-US" altLang="zh-CN" sz="4320" b="1" dirty="0">
                <a:solidFill>
                  <a:schemeClr val="bg1">
                    <a:alpha val="72000"/>
                  </a:schemeClr>
                </a:solidFill>
                <a:ea typeface="Arial" panose="020B0604020202020204" pitchFamily="34" charset="0"/>
              </a:rPr>
              <a:t>01</a:t>
            </a:r>
            <a:endParaRPr lang="zh-CN" altLang="en-US" sz="4320" b="1" dirty="0">
              <a:solidFill>
                <a:schemeClr val="bg1">
                  <a:alpha val="72000"/>
                </a:schemeClr>
              </a:solidFill>
              <a:ea typeface="Arial" panose="020B0604020202020204" pitchFamily="34" charset="0"/>
            </a:endParaRPr>
          </a:p>
        </p:txBody>
      </p:sp>
      <p:sp>
        <p:nvSpPr>
          <p:cNvPr id="33" name="文本框 32"/>
          <p:cNvSpPr txBox="1"/>
          <p:nvPr/>
        </p:nvSpPr>
        <p:spPr>
          <a:xfrm>
            <a:off x="4960687" y="5203332"/>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02</a:t>
            </a:r>
            <a:endParaRPr lang="zh-CN" altLang="en-US" sz="4320" b="1" dirty="0">
              <a:solidFill>
                <a:srgbClr val="00B0F0">
                  <a:alpha val="30000"/>
                </a:srgbClr>
              </a:solidFill>
              <a:ea typeface="Arial" panose="020B0604020202020204" pitchFamily="34" charset="0"/>
            </a:endParaRPr>
          </a:p>
        </p:txBody>
      </p:sp>
      <p:sp>
        <p:nvSpPr>
          <p:cNvPr id="34" name="文本框 33"/>
          <p:cNvSpPr txBox="1"/>
          <p:nvPr/>
        </p:nvSpPr>
        <p:spPr>
          <a:xfrm>
            <a:off x="7488812" y="5203330"/>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03</a:t>
            </a:r>
            <a:endParaRPr lang="zh-CN" altLang="en-US" sz="4320" b="1" dirty="0">
              <a:solidFill>
                <a:srgbClr val="00B0F0">
                  <a:alpha val="30000"/>
                </a:srgbClr>
              </a:solidFill>
              <a:ea typeface="Arial" panose="020B0604020202020204" pitchFamily="34" charset="0"/>
            </a:endParaRPr>
          </a:p>
        </p:txBody>
      </p:sp>
      <p:sp>
        <p:nvSpPr>
          <p:cNvPr id="35" name="文本框 34"/>
          <p:cNvSpPr txBox="1"/>
          <p:nvPr/>
        </p:nvSpPr>
        <p:spPr>
          <a:xfrm>
            <a:off x="10037224" y="5203330"/>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04</a:t>
            </a:r>
            <a:endParaRPr lang="zh-CN" altLang="en-US" sz="4320" b="1" dirty="0">
              <a:solidFill>
                <a:srgbClr val="00B0F0">
                  <a:alpha val="30000"/>
                </a:srgbClr>
              </a:solidFill>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cs typeface="Arial" panose="020B0604020202020204" pitchFamily="34" charset="0"/>
              </a:rPr>
              <a:t>EDA </a:t>
            </a:r>
            <a:endParaRPr lang="en-US" altLang="zh-CN" dirty="0">
              <a:cs typeface="Arial" panose="020B0604020202020204" pitchFamily="34" charset="0"/>
            </a:endParaRPr>
          </a:p>
        </p:txBody>
      </p:sp>
      <p:sp>
        <p:nvSpPr>
          <p:cNvPr id="5" name="内容占位符 4"/>
          <p:cNvSpPr>
            <a:spLocks noGrp="1"/>
          </p:cNvSpPr>
          <p:nvPr>
            <p:ph sz="quarter" idx="13"/>
            <p:custDataLst>
              <p:tags r:id="rId2"/>
            </p:custDataLst>
          </p:nvPr>
        </p:nvSpPr>
        <p:spPr/>
        <p:txBody>
          <a:bodyPr/>
          <a:lstStyle/>
          <a:p>
            <a:pPr marL="285750" indent="-285750">
              <a:buFont typeface="Arial" panose="020B0604020202020204" pitchFamily="34" charset="0"/>
              <a:buChar char="•"/>
            </a:pPr>
            <a:r>
              <a:rPr lang="en-US" altLang="zh-CN" dirty="0">
                <a:sym typeface="+mn-ea"/>
              </a:rPr>
              <a:t>In the EDA we looked at the shape of the data set, value counts of the sentiments and removed the duplicates.</a:t>
            </a:r>
            <a:endParaRPr lang="en-US" altLang="zh-CN" dirty="0">
              <a:sym typeface="+mn-ea"/>
            </a:endParaRPr>
          </a:p>
          <a:p>
            <a:pPr marL="285750" indent="-285750">
              <a:buFont typeface="Arial" panose="020B0604020202020204" pitchFamily="34" charset="0"/>
              <a:buChar char="•"/>
            </a:pPr>
            <a:r>
              <a:rPr lang="en-US" altLang="zh-CN" dirty="0">
                <a:sym typeface="+mn-ea"/>
              </a:rPr>
              <a:t> Visualised the Sentiments using Barplot, Pie chart and wordclouds</a:t>
            </a:r>
            <a:endParaRPr lang="en-US" altLang="zh-CN" dirty="0">
              <a:sym typeface="+mn-ea"/>
            </a:endParaRPr>
          </a:p>
          <a:p>
            <a:pPr marL="285750" indent="-285750">
              <a:buFont typeface="Arial" panose="020B0604020202020204" pitchFamily="34" charset="0"/>
              <a:buChar char="•"/>
            </a:pPr>
            <a:r>
              <a:rPr lang="en-US" altLang="zh-CN" dirty="0">
                <a:sym typeface="+mn-ea"/>
              </a:rPr>
              <a:t>Preformed text Pre-processing by removing both the leading and the trailing characters, removing the punctuations and stopwords, normalising the data,lemmatizing the text and converted them into tokens. </a:t>
            </a:r>
            <a:endParaRPr lang="en-US" altLang="zh-CN" dirty="0">
              <a:sym typeface="+mn-ea"/>
            </a:endParaRPr>
          </a:p>
          <a:p>
            <a:pPr marL="285750" indent="-285750">
              <a:buFont typeface="Arial" panose="020B0604020202020204" pitchFamily="34" charset="0"/>
              <a:buChar char="•"/>
            </a:pPr>
            <a:r>
              <a:rPr lang="en-US" altLang="zh-CN" dirty="0">
                <a:sym typeface="+mn-ea"/>
              </a:rPr>
              <a:t>Perfomed the N-gram analysis for postive, neutral and negative seniments.</a:t>
            </a:r>
            <a:endParaRPr lang="en-US" altLang="zh-CN" dirty="0">
              <a:sym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170305" y="665480"/>
            <a:ext cx="9613900" cy="668655"/>
          </a:xfrm>
        </p:spPr>
        <p:txBody>
          <a:bodyPr>
            <a:normAutofit/>
          </a:bodyPr>
          <a:lstStyle/>
          <a:p>
            <a:r>
              <a:rPr lang="en-US" altLang="zh-CN" dirty="0">
                <a:cs typeface="Arial" panose="020B0604020202020204" pitchFamily="34" charset="0"/>
              </a:rPr>
              <a:t>PIE CHART </a:t>
            </a:r>
            <a:endParaRPr lang="en-US" altLang="zh-CN" dirty="0">
              <a:cs typeface="Arial" panose="020B0604020202020204" pitchFamily="34" charset="0"/>
            </a:endParaRPr>
          </a:p>
        </p:txBody>
      </p:sp>
      <p:pic>
        <p:nvPicPr>
          <p:cNvPr id="2" name="Content Placeholder 1"/>
          <p:cNvPicPr>
            <a:picLocks noChangeAspect="1"/>
          </p:cNvPicPr>
          <p:nvPr>
            <p:ph sz="quarter" idx="13"/>
          </p:nvPr>
        </p:nvPicPr>
        <p:blipFill>
          <a:blip r:embed="rId2"/>
          <a:stretch>
            <a:fillRect/>
          </a:stretch>
        </p:blipFill>
        <p:spPr>
          <a:xfrm>
            <a:off x="2455545" y="1333500"/>
            <a:ext cx="7390765" cy="518477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430" y="608965"/>
            <a:ext cx="9626600" cy="803910"/>
          </a:xfrm>
        </p:spPr>
        <p:txBody>
          <a:bodyPr/>
          <a:lstStyle/>
          <a:p>
            <a:r>
              <a:rPr lang="en-US" altLang="zh-CN" dirty="0">
                <a:cs typeface="Arial" panose="020B0604020202020204" pitchFamily="34" charset="0"/>
              </a:rPr>
              <a:t>Count Plot</a:t>
            </a:r>
            <a:endParaRPr lang="en-US" altLang="zh-CN" dirty="0">
              <a:cs typeface="Arial" panose="020B0604020202020204" pitchFamily="34" charset="0"/>
            </a:endParaRPr>
          </a:p>
        </p:txBody>
      </p:sp>
      <p:pic>
        <p:nvPicPr>
          <p:cNvPr id="2" name="Content Placeholder 1"/>
          <p:cNvPicPr>
            <a:picLocks noChangeAspect="1"/>
          </p:cNvPicPr>
          <p:nvPr>
            <p:ph sz="quarter" idx="13"/>
          </p:nvPr>
        </p:nvPicPr>
        <p:blipFill>
          <a:blip r:embed="rId2"/>
          <a:stretch>
            <a:fillRect/>
          </a:stretch>
        </p:blipFill>
        <p:spPr>
          <a:xfrm>
            <a:off x="2562860" y="1579880"/>
            <a:ext cx="7033260" cy="459359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cs typeface="Arial" panose="020B0604020202020204" pitchFamily="34" charset="0"/>
              </a:rPr>
              <a:t>Word Cloud</a:t>
            </a:r>
            <a:endParaRPr lang="en-US" altLang="zh-CN" dirty="0">
              <a:cs typeface="Arial" panose="020B0604020202020204" pitchFamily="34" charset="0"/>
            </a:endParaRPr>
          </a:p>
        </p:txBody>
      </p:sp>
      <p:pic>
        <p:nvPicPr>
          <p:cNvPr id="2" name="Content Placeholder 1"/>
          <p:cNvPicPr>
            <a:picLocks noChangeAspect="1"/>
          </p:cNvPicPr>
          <p:nvPr>
            <p:ph sz="quarter" idx="13"/>
          </p:nvPr>
        </p:nvPicPr>
        <p:blipFill>
          <a:blip r:embed="rId2"/>
          <a:stretch>
            <a:fillRect/>
          </a:stretch>
        </p:blipFill>
        <p:spPr>
          <a:xfrm>
            <a:off x="2174875" y="1972310"/>
            <a:ext cx="8367395" cy="408559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Word Cloud for positive Sentiment</a:t>
            </a:r>
            <a:endParaRPr lang="en-US" altLang="zh-CN" dirty="0">
              <a:cs typeface="Arial" panose="020B0604020202020204" pitchFamily="34" charset="0"/>
            </a:endParaRPr>
          </a:p>
        </p:txBody>
      </p:sp>
      <p:pic>
        <p:nvPicPr>
          <p:cNvPr id="5" name="Content Placeholder 4"/>
          <p:cNvPicPr>
            <a:picLocks noChangeAspect="1"/>
          </p:cNvPicPr>
          <p:nvPr>
            <p:ph sz="quarter" idx="13"/>
          </p:nvPr>
        </p:nvPicPr>
        <p:blipFill>
          <a:blip r:embed="rId2"/>
          <a:stretch>
            <a:fillRect/>
          </a:stretch>
        </p:blipFill>
        <p:spPr>
          <a:xfrm>
            <a:off x="2450465" y="1980565"/>
            <a:ext cx="7797165" cy="407733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dirty="0">
                <a:cs typeface="Arial" panose="020B0604020202020204" pitchFamily="34" charset="0"/>
              </a:rPr>
              <a:t>Word Cloud for Neutral Sentiment</a:t>
            </a:r>
            <a:endParaRPr lang="en-US" altLang="zh-CN" dirty="0">
              <a:cs typeface="Arial" panose="020B0604020202020204" pitchFamily="34" charset="0"/>
            </a:endParaRPr>
          </a:p>
        </p:txBody>
      </p:sp>
      <p:pic>
        <p:nvPicPr>
          <p:cNvPr id="4" name="Content Placeholder 3"/>
          <p:cNvPicPr>
            <a:picLocks noChangeAspect="1"/>
          </p:cNvPicPr>
          <p:nvPr>
            <p:ph sz="quarter" idx="13"/>
          </p:nvPr>
        </p:nvPicPr>
        <p:blipFill>
          <a:blip r:embed="rId2"/>
          <a:stretch>
            <a:fillRect/>
          </a:stretch>
        </p:blipFill>
        <p:spPr>
          <a:xfrm>
            <a:off x="2530475" y="2085340"/>
            <a:ext cx="7646035" cy="386334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8"/>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31.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32.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33.xml><?xml version="1.0" encoding="utf-8"?>
<p:tagLst xmlns:p="http://schemas.openxmlformats.org/presentationml/2006/main">
  <p:tag name="KSO_WM_UNIT_VALUE" val="1412*1725"/>
  <p:tag name="KSO_WM_UNIT_HIGHLIGHT" val="0"/>
  <p:tag name="KSO_WM_UNIT_COMPATIBLE" val="0"/>
  <p:tag name="KSO_WM_UNIT_DIAGRAM_ISNUMVISUAL" val="0"/>
  <p:tag name="KSO_WM_UNIT_DIAGRAM_ISREFERUNIT" val="0"/>
  <p:tag name="KSO_WM_UNIT_TYPE" val="d"/>
  <p:tag name="KSO_WM_UNIT_INDEX" val="1"/>
  <p:tag name="KSO_WM_UNIT_ID" val="custom20202582_10*d*1"/>
  <p:tag name="KSO_WM_TEMPLATE_CATEGORY" val="custom"/>
  <p:tag name="KSO_WM_TEMPLATE_INDEX" val="20202582"/>
  <p:tag name="KSO_WM_UNIT_SUPPORT_UNIT_TYPE" val="[&quot;all&quot;]"/>
  <p:tag name="KSO_WM_UNIT_LAYERLEVEL" val="1"/>
  <p:tag name="KSO_WM_TAG_VERSION" val="1.0"/>
  <p:tag name="KSO_WM_BEAUTIFY_FLAG" val="#wm#"/>
</p:tagLst>
</file>

<file path=ppt/tags/tag234.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35.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36.xml><?xml version="1.0" encoding="utf-8"?>
<p:tagLst xmlns:p="http://schemas.openxmlformats.org/presentationml/2006/main">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82_9*f*1"/>
  <p:tag name="KSO_WM_TEMPLATE_CATEGORY" val="custom"/>
  <p:tag name="KSO_WM_TEMPLATE_INDEX" val="20202582"/>
  <p:tag name="KSO_WM_UNIT_LAYERLEVEL" val="1"/>
  <p:tag name="KSO_WM_TAG_VERSION" val="1.0"/>
  <p:tag name="KSO_WM_BEAUTIFY_FLAG" val="#wm#"/>
</p:tagLst>
</file>

<file path=ppt/tags/tag237.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38.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39.xml><?xml version="1.0" encoding="utf-8"?>
<p:tagLst xmlns:p="http://schemas.openxmlformats.org/presentationml/2006/main">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82_9*f*1"/>
  <p:tag name="KSO_WM_TEMPLATE_CATEGORY" val="custom"/>
  <p:tag name="KSO_WM_TEMPLATE_INDEX" val="2020258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1.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42.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3.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44.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5.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46.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7.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48.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9.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1.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52.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3.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54.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5.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56.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7.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58.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9.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61.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62.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63.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64.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65.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66.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67.xml><?xml version="1.0" encoding="utf-8"?>
<p:tagLst xmlns:p="http://schemas.openxmlformats.org/presentationml/2006/main">
  <p:tag name="KSO_WM_UNIT_ISCONTENTSTITLE" val="0"/>
  <p:tag name="KSO_WM_UNIT_PRESET_TEXT" val="Click here to add to the title"/>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82_9*a*1"/>
  <p:tag name="KSO_WM_TEMPLATE_CATEGORY" val="custom"/>
  <p:tag name="KSO_WM_TEMPLATE_INDEX" val="20202582"/>
  <p:tag name="KSO_WM_UNIT_LAYERLEVEL" val="1"/>
  <p:tag name="KSO_WM_TAG_VERSION" val="1.0"/>
  <p:tag name="KSO_WM_BEAUTIFY_FLAG" val="#wm#"/>
</p:tagLst>
</file>

<file path=ppt/tags/tag268.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2500</Words>
  <Application>WPS Presentation</Application>
  <PresentationFormat>Widescreen</PresentationFormat>
  <Paragraphs>290</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汉仪旗黑-85S</vt:lpstr>
      <vt:lpstr>Microsoft YaHei</vt:lpstr>
      <vt:lpstr>Droid Serif</vt:lpstr>
      <vt:lpstr>Segoe Print</vt:lpstr>
      <vt:lpstr>Montserrat Semi Bold</vt:lpstr>
      <vt:lpstr>Titillium</vt:lpstr>
      <vt:lpstr>Segoe UI</vt:lpstr>
      <vt:lpstr>Arial Unicode MS</vt:lpstr>
      <vt:lpstr>Calibri</vt:lpstr>
      <vt:lpstr>Office Theme</vt:lpstr>
      <vt:lpstr>Text Box</vt:lpstr>
      <vt:lpstr>EDA </vt:lpstr>
      <vt:lpstr>PowerPoint 演示文稿</vt:lpstr>
      <vt:lpstr>Click here to add to the title</vt:lpstr>
      <vt:lpstr>EDA </vt:lpstr>
      <vt:lpstr>EDA </vt:lpstr>
      <vt:lpstr>EDA </vt:lpstr>
      <vt:lpstr>Word Cloud</vt:lpstr>
      <vt:lpstr>Word Cloud for positive Sentiment</vt:lpstr>
      <vt:lpstr>Word Cloud for Neutral Sentiment</vt:lpstr>
      <vt:lpstr>Word Cloud for Negative Sentiment</vt:lpstr>
      <vt:lpstr>Top 20 words before removing Stopwords</vt:lpstr>
      <vt:lpstr>Top 20 words after removing Stopwords</vt:lpstr>
      <vt:lpstr>Length of the reviews</vt:lpstr>
      <vt:lpstr>Word Counts</vt:lpstr>
      <vt:lpstr>Feature Extraction</vt:lpstr>
      <vt:lpstr>Model Building</vt:lpstr>
      <vt:lpstr>Model Building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Lenovo</cp:lastModifiedBy>
  <cp:revision>19</cp:revision>
  <dcterms:created xsi:type="dcterms:W3CDTF">2019-10-24T03:58:00Z</dcterms:created>
  <dcterms:modified xsi:type="dcterms:W3CDTF">2023-03-10T08:09:02Z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CE369B08B77D43D3B4ABDB5A515EB28E</vt:lpwstr>
  </property>
</Properties>
</file>