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1" r:id="rId21"/>
    <p:sldId id="262" r:id="rId22"/>
    <p:sldId id="263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5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0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509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4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.instructure.com/courses/74412/files/13748864?module_item_id=2257740" TargetMode="External"/><Relationship Id="rId2" Type="http://schemas.openxmlformats.org/officeDocument/2006/relationships/hyperlink" Target="https://www.kaggle.com/datasets/patelprashant/employee-attr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.instructure.com/courses/74412/files/13749404?module_item_id=225774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394970" cy="5912153"/>
          </a:xfrm>
        </p:spPr>
        <p:txBody>
          <a:bodyPr>
            <a:normAutofit/>
          </a:bodyPr>
          <a:lstStyle/>
          <a:p>
            <a:r>
              <a:rPr lang="en-US" sz="3600" dirty="0"/>
              <a:t>Predicting Employee Attrition Using     Machine Learning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462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numbers and a bar char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811388" y="1043970"/>
            <a:ext cx="3634152" cy="2144497"/>
          </a:xfrm>
          <a:prstGeom prst="rect">
            <a:avLst/>
          </a:prstGeom>
        </p:spPr>
      </p:pic>
      <p:pic>
        <p:nvPicPr>
          <p:cNvPr id="3" name="Picture 2" descr="A graph with numbers and a bar char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688731" y="1043969"/>
            <a:ext cx="3647873" cy="2144497"/>
          </a:xfrm>
          <a:prstGeom prst="rect">
            <a:avLst/>
          </a:prstGeom>
        </p:spPr>
      </p:pic>
      <p:pic>
        <p:nvPicPr>
          <p:cNvPr id="4" name="Picture 3" descr="A diagram of blue and red circles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811388" y="3590546"/>
            <a:ext cx="3634152" cy="232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8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659786"/>
            <a:ext cx="7680960" cy="1371600"/>
          </a:xfrm>
        </p:spPr>
        <p:txBody>
          <a:bodyPr>
            <a:normAutofit/>
          </a:bodyPr>
          <a:lstStyle/>
          <a:p>
            <a:r>
              <a:rPr lang="en-IN" sz="3600" dirty="0"/>
              <a:t>ROC Analysis </a:t>
            </a:r>
          </a:p>
        </p:txBody>
      </p:sp>
      <p:pic>
        <p:nvPicPr>
          <p:cNvPr id="4" name="Content Placeholder 3" descr="A black text on a white background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" y="1924381"/>
            <a:ext cx="2520462" cy="1266292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3" y="3769468"/>
            <a:ext cx="4203347" cy="264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Training Set and Testing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Accuracy </a:t>
            </a:r>
          </a:p>
        </p:txBody>
      </p:sp>
      <p:pic>
        <p:nvPicPr>
          <p:cNvPr id="7" name="Content Placeholder 6" descr="A screenshot of a computer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8932" y="2774554"/>
            <a:ext cx="4040188" cy="176690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Precision </a:t>
            </a:r>
          </a:p>
        </p:txBody>
      </p:sp>
      <p:pic>
        <p:nvPicPr>
          <p:cNvPr id="8" name="Content Placeholder 7" descr="A screenshot of a computer&#10;&#10;Description automatically generated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08512" y="2774554"/>
            <a:ext cx="4182894" cy="1766907"/>
          </a:xfrm>
          <a:prstGeom prst="rect">
            <a:avLst/>
          </a:prstGeom>
        </p:spPr>
      </p:pic>
      <p:pic>
        <p:nvPicPr>
          <p:cNvPr id="9" name="Picture 8" descr="A black and white sign with white text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330740" y="5131116"/>
            <a:ext cx="4040188" cy="1162679"/>
          </a:xfrm>
          <a:prstGeom prst="rect">
            <a:avLst/>
          </a:prstGeom>
        </p:spPr>
      </p:pic>
      <p:pic>
        <p:nvPicPr>
          <p:cNvPr id="10" name="Picture 9" descr="A black and white sign with white text&#10;&#10;Description automatically generated"/>
          <p:cNvPicPr/>
          <p:nvPr/>
        </p:nvPicPr>
        <p:blipFill>
          <a:blip r:embed="rId5"/>
          <a:stretch>
            <a:fillRect/>
          </a:stretch>
        </p:blipFill>
        <p:spPr>
          <a:xfrm>
            <a:off x="4608512" y="5131115"/>
            <a:ext cx="4109869" cy="116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4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Training Set and Testing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Recall</a:t>
            </a:r>
          </a:p>
        </p:txBody>
      </p:sp>
      <p:pic>
        <p:nvPicPr>
          <p:cNvPr id="7" name="Content Placeholder 6" descr="A screenshot of a computer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092" y="2714414"/>
            <a:ext cx="4040188" cy="18224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F1-Score </a:t>
            </a:r>
          </a:p>
        </p:txBody>
      </p:sp>
      <p:pic>
        <p:nvPicPr>
          <p:cNvPr id="8" name="Content Placeholder 7" descr="A screenshot of a computer&#10;&#10;Description automatically generated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63440" y="2714414"/>
            <a:ext cx="4114800" cy="1822450"/>
          </a:xfrm>
          <a:prstGeom prst="rect">
            <a:avLst/>
          </a:prstGeom>
        </p:spPr>
      </p:pic>
      <p:pic>
        <p:nvPicPr>
          <p:cNvPr id="9" name="Picture 8" descr="A black and white sign with white text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" y="4795601"/>
            <a:ext cx="4040188" cy="1371736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/>
          <p:cNvPicPr/>
          <p:nvPr/>
        </p:nvPicPr>
        <p:blipFill>
          <a:blip r:embed="rId5"/>
          <a:stretch>
            <a:fillRect/>
          </a:stretch>
        </p:blipFill>
        <p:spPr>
          <a:xfrm>
            <a:off x="4645025" y="4795601"/>
            <a:ext cx="4114800" cy="13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1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Training Set and Testing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ROC-AUC </a:t>
            </a:r>
          </a:p>
          <a:p>
            <a:r>
              <a:rPr lang="en-IN" dirty="0"/>
              <a:t>(</a:t>
            </a:r>
            <a:r>
              <a:rPr lang="en-US" dirty="0"/>
              <a:t>Receiver Operating Characteristic - Area Under Curve)</a:t>
            </a:r>
            <a:endParaRPr lang="en-IN" dirty="0"/>
          </a:p>
        </p:txBody>
      </p:sp>
      <p:pic>
        <p:nvPicPr>
          <p:cNvPr id="7" name="Content Placeholder 6" descr="A screenshot of a computer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812" y="3008018"/>
            <a:ext cx="4040188" cy="18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Confusion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Confusion Matrix</a:t>
            </a:r>
            <a:r>
              <a:rPr lang="en-US" sz="2800" dirty="0"/>
              <a:t> is a performance evaluation tool that provides a summary of the classification results for a machine learning model. It allows us to assess how well the model predicts the target class, particularly for a binary classification task such as </a:t>
            </a:r>
            <a:r>
              <a:rPr lang="en-US" sz="2800" b="1" dirty="0"/>
              <a:t>Employee Attrition</a:t>
            </a:r>
            <a:r>
              <a:rPr lang="en-US" sz="2800" dirty="0"/>
              <a:t> (Yes/No).</a:t>
            </a:r>
          </a:p>
          <a:p>
            <a:pPr marL="0" indent="0">
              <a:buNone/>
            </a:pP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25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Confusion Matrix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Logistic Regression </a:t>
            </a:r>
          </a:p>
        </p:txBody>
      </p:sp>
      <p:pic>
        <p:nvPicPr>
          <p:cNvPr id="7" name="Content Placeholder 6" descr="A screenshot of a test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520" y="2918675"/>
            <a:ext cx="3501189" cy="197664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Random Forest </a:t>
            </a:r>
          </a:p>
        </p:txBody>
      </p:sp>
      <p:pic>
        <p:nvPicPr>
          <p:cNvPr id="8" name="Content Placeholder 7" descr="A screenshot of a test&#10;&#10;Description automatically generated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22222" y="2918675"/>
            <a:ext cx="3590258" cy="19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30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Confusion Matrix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SVM </a:t>
            </a:r>
          </a:p>
        </p:txBody>
      </p:sp>
      <p:pic>
        <p:nvPicPr>
          <p:cNvPr id="7" name="Content Placeholder 6" descr="A screenshot of a computer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520" y="2861925"/>
            <a:ext cx="3513221" cy="20408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KNN</a:t>
            </a:r>
          </a:p>
        </p:txBody>
      </p:sp>
      <p:pic>
        <p:nvPicPr>
          <p:cNvPr id="8" name="Content Placeholder 7" descr="A screenshot of a computer&#10;&#10;Description automatically generated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54880" y="2861925"/>
            <a:ext cx="3464259" cy="20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9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Confusion Matrix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Neural Network </a:t>
            </a:r>
          </a:p>
        </p:txBody>
      </p:sp>
      <p:pic>
        <p:nvPicPr>
          <p:cNvPr id="7" name="Content Placeholder 6" descr="A screenshot of a computer&#10;&#10;Description automatically generated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3871" y="2774554"/>
            <a:ext cx="3386843" cy="19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9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Reference Screen Shots </a:t>
            </a:r>
          </a:p>
        </p:txBody>
      </p:sp>
      <p:pic>
        <p:nvPicPr>
          <p:cNvPr id="3" name="Picture 2" descr="A screenshot of a compu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579521" y="1921251"/>
            <a:ext cx="3581400" cy="2368550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672605" y="4054112"/>
            <a:ext cx="3810000" cy="244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/>
              <a:t>Predicting Employee Attrition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Employee attrition is a critical organizational challenge.</a:t>
            </a:r>
          </a:p>
          <a:p>
            <a:r>
              <a:rPr dirty="0"/>
              <a:t>Impacts include increased recruitment and training costs, productivity loss.</a:t>
            </a:r>
          </a:p>
          <a:p>
            <a:r>
              <a:rPr dirty="0"/>
              <a:t>Objective: Predict attrition using machine learning.</a:t>
            </a:r>
          </a:p>
          <a:p>
            <a:r>
              <a:rPr dirty="0"/>
              <a:t>Business Goals:</a:t>
            </a:r>
          </a:p>
          <a:p>
            <a:r>
              <a:rPr dirty="0"/>
              <a:t>Reduce turnover with early interventions.</a:t>
            </a:r>
          </a:p>
          <a:p>
            <a:r>
              <a:rPr dirty="0"/>
              <a:t>Understand attrition drivers (job satisfaction, compensation, etc.).</a:t>
            </a:r>
          </a:p>
          <a:p>
            <a:r>
              <a:rPr dirty="0"/>
              <a:t>Support data-driven HR decisions.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sz="2800" dirty="0"/>
              <a:t>Performance of Models:</a:t>
            </a:r>
          </a:p>
          <a:p>
            <a:r>
              <a:rPr sz="2800" dirty="0"/>
              <a:t>Logistic Regression: AUC 0.83, Accuracy 83%.</a:t>
            </a:r>
          </a:p>
          <a:p>
            <a:r>
              <a:rPr sz="2800" dirty="0"/>
              <a:t>Random Forest: AUC 0.88, Accuracy 86%.</a:t>
            </a:r>
          </a:p>
          <a:p>
            <a:r>
              <a:rPr sz="2800" dirty="0"/>
              <a:t>Neural Networks: AUC 0.87, Accuracy 85%.</a:t>
            </a:r>
          </a:p>
          <a:p>
            <a:r>
              <a:rPr sz="2800" dirty="0"/>
              <a:t>Best Model: Logistic Regression</a:t>
            </a:r>
          </a:p>
          <a:p>
            <a:r>
              <a:rPr sz="2800" dirty="0"/>
              <a:t>High precision, balanced recall, interpretability.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605" y="1714014"/>
            <a:ext cx="7680960" cy="3931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dirty="0"/>
              <a:t>Steps:</a:t>
            </a:r>
          </a:p>
          <a:p>
            <a:r>
              <a:rPr sz="2400" dirty="0"/>
              <a:t>Deploy Logistic Regression for HR workflows.</a:t>
            </a:r>
          </a:p>
          <a:p>
            <a:r>
              <a:rPr sz="2400" dirty="0"/>
              <a:t>Input: Employee data (e.g., Age, Income, Over</a:t>
            </a:r>
            <a:r>
              <a:rPr lang="en-IN" sz="2400" dirty="0"/>
              <a:t> </a:t>
            </a:r>
            <a:r>
              <a:rPr sz="2400" dirty="0"/>
              <a:t>Time).</a:t>
            </a:r>
          </a:p>
          <a:p>
            <a:r>
              <a:rPr sz="2400" dirty="0"/>
              <a:t>Output: Attrition prediction (Yes/No), risk score, key factors.</a:t>
            </a:r>
          </a:p>
          <a:p>
            <a:pPr marL="0" indent="0">
              <a:buNone/>
            </a:pPr>
            <a:r>
              <a:rPr sz="2400" dirty="0"/>
              <a:t>Benefits:</a:t>
            </a:r>
          </a:p>
          <a:p>
            <a:r>
              <a:rPr sz="2400" dirty="0"/>
              <a:t>Early intervention for high-risk employees.</a:t>
            </a:r>
          </a:p>
          <a:p>
            <a:r>
              <a:rPr sz="2400" dirty="0"/>
              <a:t>Data-driven HR strategies to improve retention.</a:t>
            </a:r>
          </a:p>
          <a:p>
            <a:r>
              <a:rPr sz="2400" dirty="0"/>
              <a:t>Regular model monitoring and updates.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Successful development of a predictive system for attrition.</a:t>
            </a:r>
          </a:p>
          <a:p>
            <a:r>
              <a:rPr sz="2400" dirty="0"/>
              <a:t>Logistic Regression is ideal for deployment due to interpretability and performance.</a:t>
            </a:r>
          </a:p>
          <a:p>
            <a:r>
              <a:rPr sz="2400" dirty="0"/>
              <a:t>Empowers HR teams to proactively address attrition and improve employee retention.</a:t>
            </a:r>
            <a:endParaRPr lang="en-US" sz="2400" dirty="0"/>
          </a:p>
          <a:p>
            <a:r>
              <a:rPr lang="en-US" sz="2400" b="1" dirty="0"/>
              <a:t>Refer documentation for more information</a:t>
            </a:r>
            <a:endParaRPr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600" dirty="0"/>
              <a:t>Dataset source: </a:t>
            </a:r>
            <a:r>
              <a:rPr lang="en-US" sz="2600" dirty="0" err="1"/>
              <a:t>Kaggle</a:t>
            </a:r>
            <a:r>
              <a:rPr lang="en-US" sz="2600" dirty="0"/>
              <a:t>(</a:t>
            </a:r>
            <a:r>
              <a:rPr lang="en-US" sz="2600" u="sng" dirty="0">
                <a:hlinkClick r:id="rId2"/>
              </a:rPr>
              <a:t>https://www.kaggle.com/datasets/patelprashant/employee-attrition</a:t>
            </a:r>
            <a:r>
              <a:rPr lang="en-US" sz="2600" dirty="0"/>
              <a:t>)</a:t>
            </a:r>
            <a:endParaRPr lang="en-IN" sz="2600" dirty="0"/>
          </a:p>
          <a:p>
            <a:pPr lvl="0"/>
            <a:r>
              <a:rPr lang="en-US" sz="2600" dirty="0"/>
              <a:t>Daniel T. Larose-Discovering Knowledge in Data_ An Introduction to Data Mining-Wiley-</a:t>
            </a:r>
            <a:r>
              <a:rPr lang="en-US" sz="2600" dirty="0" err="1"/>
              <a:t>Interscience</a:t>
            </a:r>
            <a:endParaRPr lang="en-US" sz="2600" dirty="0"/>
          </a:p>
          <a:p>
            <a:r>
              <a:rPr lang="en-US" sz="2600" u="sng" dirty="0">
                <a:hlinkClick r:id="rId3"/>
              </a:rPr>
              <a:t>https://sit.instructure.com/courses/74412/files/13748864?module_item_id=2257740</a:t>
            </a:r>
            <a:endParaRPr lang="en-IN" sz="2600" dirty="0"/>
          </a:p>
          <a:p>
            <a:r>
              <a:rPr lang="en-US" sz="2600" u="sng" dirty="0">
                <a:hlinkClick r:id="rId4"/>
              </a:rPr>
              <a:t>https://sit.instructure.com/courses/74412/files/13749404?module_item_id=2257744</a:t>
            </a:r>
            <a:endParaRPr lang="en-IN" sz="2600" dirty="0"/>
          </a:p>
          <a:p>
            <a:pPr lvl="0"/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64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CRISP-DM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Business Understanding: Align objectives with goals.</a:t>
            </a:r>
          </a:p>
          <a:p>
            <a:r>
              <a:rPr sz="2400" dirty="0"/>
              <a:t>Data Understanding: Analyze 1470 records, 35 features.</a:t>
            </a:r>
          </a:p>
          <a:p>
            <a:r>
              <a:rPr sz="2400" dirty="0"/>
              <a:t>Data Preparation: Clean, encode, normalize, and balance data.</a:t>
            </a:r>
          </a:p>
          <a:p>
            <a:r>
              <a:rPr sz="2400" dirty="0"/>
              <a:t>Modeling: Apply machine learning models.</a:t>
            </a:r>
          </a:p>
          <a:p>
            <a:r>
              <a:rPr sz="2400" dirty="0"/>
              <a:t>Evaluation: Assess performance metrics.</a:t>
            </a:r>
          </a:p>
          <a:p>
            <a:r>
              <a:rPr sz="2400" dirty="0"/>
              <a:t>Deployment: Integrate results into HR workflows.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Dataset: 1470 records, 35 attributes (demographics, roles, compensation, etc.).</a:t>
            </a:r>
          </a:p>
          <a:p>
            <a:r>
              <a:rPr dirty="0"/>
              <a:t>Class Imbalance:</a:t>
            </a:r>
          </a:p>
          <a:p>
            <a:r>
              <a:rPr dirty="0"/>
              <a:t>Yes (Attrition): 237 (16.1%).</a:t>
            </a:r>
          </a:p>
          <a:p>
            <a:r>
              <a:rPr dirty="0"/>
              <a:t>No (Retention): 1233 (83.9%).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Key Factors:</a:t>
            </a:r>
          </a:p>
          <a:p>
            <a:r>
              <a:rPr dirty="0"/>
              <a:t>Younger employees have higher attrition.</a:t>
            </a:r>
          </a:p>
          <a:p>
            <a:r>
              <a:rPr dirty="0"/>
              <a:t>Frequent business travel and overtime increase attrition.</a:t>
            </a:r>
          </a:p>
          <a:p>
            <a:r>
              <a:rPr dirty="0"/>
              <a:t>Lower income and longer commutes correlate with higher attrition.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Missing Data: No null values detected.</a:t>
            </a:r>
          </a:p>
          <a:p>
            <a:r>
              <a:rPr dirty="0"/>
              <a:t>Encoding: Categorical variables transformed (e.g., one-hot encoding).</a:t>
            </a:r>
          </a:p>
          <a:p>
            <a:r>
              <a:rPr dirty="0"/>
              <a:t>Normalization: Scaled numerical attributes (Age, Income).</a:t>
            </a:r>
          </a:p>
          <a:p>
            <a:r>
              <a:rPr dirty="0"/>
              <a:t>Class Balancing: Handled imbalance via evaluation metrics and sampling.</a:t>
            </a:r>
          </a:p>
          <a:p>
            <a:r>
              <a:rPr dirty="0"/>
              <a:t>Feature Selection: Removed irrelevant features (e.g., </a:t>
            </a:r>
            <a:r>
              <a:rPr dirty="0" err="1"/>
              <a:t>EmployeeCount</a:t>
            </a:r>
            <a:r>
              <a:rPr dirty="0"/>
              <a:t>).</a:t>
            </a:r>
          </a:p>
          <a:p>
            <a:r>
              <a:rPr dirty="0"/>
              <a:t>Dataset Split: 80% training, 20% testing, stratified.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Models Used:</a:t>
            </a:r>
          </a:p>
          <a:p>
            <a:r>
              <a:rPr dirty="0"/>
              <a:t>Logistic Regression, Random Forest, Decision Tree.</a:t>
            </a:r>
          </a:p>
          <a:p>
            <a:r>
              <a:rPr dirty="0"/>
              <a:t>Support Vector Machine (SVM), k-Nearest Neighbors (</a:t>
            </a:r>
            <a:r>
              <a:rPr dirty="0" err="1"/>
              <a:t>kNN</a:t>
            </a:r>
            <a:r>
              <a:rPr dirty="0"/>
              <a:t>).</a:t>
            </a:r>
          </a:p>
          <a:p>
            <a:r>
              <a:rPr dirty="0"/>
              <a:t>Neural Networks.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Evaluation Metrics:</a:t>
            </a:r>
          </a:p>
          <a:p>
            <a:r>
              <a:rPr dirty="0"/>
              <a:t>Accuracy, Precision, Recall, F1-Score, ROC-AUC.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dirty="0"/>
              <a:t>Best Models:</a:t>
            </a:r>
          </a:p>
          <a:p>
            <a:r>
              <a:rPr dirty="0"/>
              <a:t>Logistic Regression: Balanced metrics and interpretability.</a:t>
            </a:r>
          </a:p>
          <a:p>
            <a:r>
              <a:rPr dirty="0"/>
              <a:t>Random Forest: High accuracy and robustness.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Modeling Processing </a:t>
            </a:r>
          </a:p>
        </p:txBody>
      </p:sp>
      <p:pic>
        <p:nvPicPr>
          <p:cNvPr id="3" name="Picture 2" descr="A diagram of a network&#10;&#10;Description automatically generated with medium confidence"/>
          <p:cNvPicPr/>
          <p:nvPr/>
        </p:nvPicPr>
        <p:blipFill>
          <a:blip r:embed="rId2"/>
          <a:stretch>
            <a:fillRect/>
          </a:stretch>
        </p:blipFill>
        <p:spPr>
          <a:xfrm>
            <a:off x="233464" y="1741251"/>
            <a:ext cx="8511702" cy="4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Results from Modeling </a:t>
            </a:r>
          </a:p>
        </p:txBody>
      </p:sp>
      <p:pic>
        <p:nvPicPr>
          <p:cNvPr id="3" name="Picture 2" descr="A screenshot of a computer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1777562"/>
            <a:ext cx="7441659" cy="41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8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Data Visualization </a:t>
            </a:r>
          </a:p>
        </p:txBody>
      </p:sp>
      <p:pic>
        <p:nvPicPr>
          <p:cNvPr id="4" name="Content Placeholder 3" descr="A graph with numbers and a bar chart&#10;&#10;Description automatically generated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3112"/>
            <a:ext cx="2704291" cy="1686075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3335606" y="2014194"/>
            <a:ext cx="2744181" cy="1696396"/>
          </a:xfrm>
          <a:prstGeom prst="rect">
            <a:avLst/>
          </a:prstGeom>
        </p:spPr>
      </p:pic>
      <p:pic>
        <p:nvPicPr>
          <p:cNvPr id="6" name="Picture 5" descr="A blue and red squares&#10;&#10;Description automatically generated"/>
          <p:cNvPicPr/>
          <p:nvPr/>
        </p:nvPicPr>
        <p:blipFill>
          <a:blip r:embed="rId4"/>
          <a:stretch>
            <a:fillRect/>
          </a:stretch>
        </p:blipFill>
        <p:spPr>
          <a:xfrm>
            <a:off x="6215002" y="2014194"/>
            <a:ext cx="2548636" cy="1684993"/>
          </a:xfrm>
          <a:prstGeom prst="rect">
            <a:avLst/>
          </a:prstGeom>
        </p:spPr>
      </p:pic>
      <p:pic>
        <p:nvPicPr>
          <p:cNvPr id="7" name="Picture 6" descr="A graph with a red and blue bar&#10;&#10;Description automatically generated"/>
          <p:cNvPicPr/>
          <p:nvPr/>
        </p:nvPicPr>
        <p:blipFill>
          <a:blip r:embed="rId5"/>
          <a:stretch>
            <a:fillRect/>
          </a:stretch>
        </p:blipFill>
        <p:spPr>
          <a:xfrm>
            <a:off x="385914" y="4339576"/>
            <a:ext cx="2775577" cy="1865630"/>
          </a:xfrm>
          <a:prstGeom prst="rect">
            <a:avLst/>
          </a:prstGeom>
        </p:spPr>
      </p:pic>
      <p:pic>
        <p:nvPicPr>
          <p:cNvPr id="8" name="Picture 7" descr="A blue line with numbers&#10;&#10;Description automatically generated"/>
          <p:cNvPicPr/>
          <p:nvPr/>
        </p:nvPicPr>
        <p:blipFill>
          <a:blip r:embed="rId6"/>
          <a:stretch>
            <a:fillRect/>
          </a:stretch>
        </p:blipFill>
        <p:spPr>
          <a:xfrm>
            <a:off x="3356043" y="4330888"/>
            <a:ext cx="2723744" cy="1874318"/>
          </a:xfrm>
          <a:prstGeom prst="rect">
            <a:avLst/>
          </a:prstGeom>
        </p:spPr>
      </p:pic>
      <p:pic>
        <p:nvPicPr>
          <p:cNvPr id="9" name="Picture 8" descr="A graph with a number of squares&#10;&#10;Description automatically generated with medium confidence"/>
          <p:cNvPicPr/>
          <p:nvPr/>
        </p:nvPicPr>
        <p:blipFill>
          <a:blip r:embed="rId7"/>
          <a:stretch>
            <a:fillRect/>
          </a:stretch>
        </p:blipFill>
        <p:spPr>
          <a:xfrm>
            <a:off x="6274339" y="4330888"/>
            <a:ext cx="2489299" cy="18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4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64</TotalTime>
  <Words>643</Words>
  <Application>Microsoft Office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Century Gothic</vt:lpstr>
      <vt:lpstr>Garamond</vt:lpstr>
      <vt:lpstr>Savon</vt:lpstr>
      <vt:lpstr>Predicting Employee Attrition Using     Machine Learning</vt:lpstr>
      <vt:lpstr>Predicting Employee Attrition Using Machine Learning</vt:lpstr>
      <vt:lpstr>CRISP-DM Methodology</vt:lpstr>
      <vt:lpstr>Data Understanding</vt:lpstr>
      <vt:lpstr>Data Preparation</vt:lpstr>
      <vt:lpstr>Modeling Process</vt:lpstr>
      <vt:lpstr>Modeling Processing </vt:lpstr>
      <vt:lpstr>Results from Modeling </vt:lpstr>
      <vt:lpstr>Data Visualization </vt:lpstr>
      <vt:lpstr>PowerPoint Presentation</vt:lpstr>
      <vt:lpstr>ROC Analysis </vt:lpstr>
      <vt:lpstr>Training Set and Testing </vt:lpstr>
      <vt:lpstr>Training Set and Testing </vt:lpstr>
      <vt:lpstr>Training Set and Testing </vt:lpstr>
      <vt:lpstr>Confusion Matrix </vt:lpstr>
      <vt:lpstr>Confusion Matrix </vt:lpstr>
      <vt:lpstr>Confusion Matrix </vt:lpstr>
      <vt:lpstr>Confusion Matrix </vt:lpstr>
      <vt:lpstr>Reference Screen Shots </vt:lpstr>
      <vt:lpstr>Evaluation Results</vt:lpstr>
      <vt:lpstr>Deployment</vt:lpstr>
      <vt:lpstr>Conclusion</vt:lpstr>
      <vt:lpstr>References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Employee Attrition Using Machine Learning</dc:title>
  <dc:subject/>
  <dc:creator>hp</dc:creator>
  <cp:keywords/>
  <dc:description>generated using python-pptx</dc:description>
  <cp:lastModifiedBy>shanmukh  sri surya gopi</cp:lastModifiedBy>
  <cp:revision>9</cp:revision>
  <dcterms:created xsi:type="dcterms:W3CDTF">2013-01-27T09:14:16Z</dcterms:created>
  <dcterms:modified xsi:type="dcterms:W3CDTF">2024-12-16T21:14:16Z</dcterms:modified>
  <cp:category/>
</cp:coreProperties>
</file>